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045" r:id="rId1"/>
  </p:sldMasterIdLst>
  <p:notesMasterIdLst>
    <p:notesMasterId r:id="rId22"/>
  </p:notesMasterIdLst>
  <p:handoutMasterIdLst>
    <p:handoutMasterId r:id="rId23"/>
  </p:handoutMasterIdLst>
  <p:sldIdLst>
    <p:sldId id="256" r:id="rId2"/>
    <p:sldId id="424" r:id="rId3"/>
    <p:sldId id="420" r:id="rId4"/>
    <p:sldId id="425" r:id="rId5"/>
    <p:sldId id="426" r:id="rId6"/>
    <p:sldId id="391" r:id="rId7"/>
    <p:sldId id="427" r:id="rId8"/>
    <p:sldId id="403" r:id="rId9"/>
    <p:sldId id="393" r:id="rId10"/>
    <p:sldId id="394" r:id="rId11"/>
    <p:sldId id="392" r:id="rId12"/>
    <p:sldId id="402" r:id="rId13"/>
    <p:sldId id="399" r:id="rId14"/>
    <p:sldId id="400" r:id="rId15"/>
    <p:sldId id="404" r:id="rId16"/>
    <p:sldId id="405" r:id="rId17"/>
    <p:sldId id="406" r:id="rId18"/>
    <p:sldId id="418" r:id="rId19"/>
    <p:sldId id="413" r:id="rId20"/>
    <p:sldId id="428" r:id="rId21"/>
  </p:sldIdLst>
  <p:sldSz cx="9144000" cy="6858000" type="screen4x3"/>
  <p:notesSz cx="6985000" cy="9283700"/>
  <p:custDataLst>
    <p:tags r:id="rId24"/>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E3801D"/>
    <a:srgbClr val="EBFFEB"/>
    <a:srgbClr val="FBFFFB"/>
    <a:srgbClr val="CCFFCC"/>
    <a:srgbClr val="CCFF99"/>
    <a:srgbClr val="33CC33"/>
    <a:srgbClr val="E5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64" autoAdjust="0"/>
  </p:normalViewPr>
  <p:slideViewPr>
    <p:cSldViewPr>
      <p:cViewPr varScale="1">
        <p:scale>
          <a:sx n="57" d="100"/>
          <a:sy n="57" d="100"/>
        </p:scale>
        <p:origin x="836" y="52"/>
      </p:cViewPr>
      <p:guideLst>
        <p:guide orient="horz" pos="2160"/>
        <p:guide pos="2880"/>
      </p:guideLst>
    </p:cSldViewPr>
  </p:slideViewPr>
  <p:outlineViewPr>
    <p:cViewPr>
      <p:scale>
        <a:sx n="33" d="100"/>
        <a:sy n="33" d="100"/>
      </p:scale>
      <p:origin x="0" y="-11408"/>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30" d="100"/>
          <a:sy n="30" d="100"/>
        </p:scale>
        <p:origin x="2168" y="2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4" y="2"/>
            <a:ext cx="3027466" cy="464345"/>
          </a:xfrm>
          <a:prstGeom prst="rect">
            <a:avLst/>
          </a:prstGeom>
          <a:noFill/>
          <a:ln w="9525">
            <a:noFill/>
            <a:miter lim="800000"/>
            <a:headEnd/>
            <a:tailEnd/>
          </a:ln>
          <a:effectLst/>
        </p:spPr>
        <p:txBody>
          <a:bodyPr vert="horz" wrap="square" lIns="92948" tIns="46475" rIns="92948" bIns="46475" numCol="1" anchor="t" anchorCtr="0" compatLnSpc="1">
            <a:prstTxWarp prst="textNoShape">
              <a:avLst/>
            </a:prstTxWarp>
          </a:bodyPr>
          <a:lstStyle>
            <a:lvl1pPr defTabSz="930177">
              <a:spcBef>
                <a:spcPct val="0"/>
              </a:spcBef>
              <a:defRPr sz="1200">
                <a:latin typeface="Times New Roman" pitchFamily="18" charset="0"/>
              </a:defRPr>
            </a:lvl1pPr>
          </a:lstStyle>
          <a:p>
            <a:pPr>
              <a:defRPr/>
            </a:pPr>
            <a:endParaRPr lang="en-US"/>
          </a:p>
        </p:txBody>
      </p:sp>
      <p:sp>
        <p:nvSpPr>
          <p:cNvPr id="40963" name="Rectangle 3"/>
          <p:cNvSpPr>
            <a:spLocks noGrp="1" noChangeArrowheads="1"/>
          </p:cNvSpPr>
          <p:nvPr>
            <p:ph type="dt" sz="quarter" idx="1"/>
          </p:nvPr>
        </p:nvSpPr>
        <p:spPr bwMode="auto">
          <a:xfrm>
            <a:off x="3957536" y="2"/>
            <a:ext cx="3027466" cy="464345"/>
          </a:xfrm>
          <a:prstGeom prst="rect">
            <a:avLst/>
          </a:prstGeom>
          <a:noFill/>
          <a:ln w="9525">
            <a:noFill/>
            <a:miter lim="800000"/>
            <a:headEnd/>
            <a:tailEnd/>
          </a:ln>
          <a:effectLst/>
        </p:spPr>
        <p:txBody>
          <a:bodyPr vert="horz" wrap="square" lIns="92948" tIns="46475" rIns="92948" bIns="46475" numCol="1" anchor="t" anchorCtr="0" compatLnSpc="1">
            <a:prstTxWarp prst="textNoShape">
              <a:avLst/>
            </a:prstTxWarp>
          </a:bodyPr>
          <a:lstStyle>
            <a:lvl1pPr algn="r" defTabSz="930177">
              <a:spcBef>
                <a:spcPct val="0"/>
              </a:spcBef>
              <a:defRPr sz="1200">
                <a:latin typeface="Times New Roman" pitchFamily="18" charset="0"/>
              </a:defRPr>
            </a:lvl1pPr>
          </a:lstStyle>
          <a:p>
            <a:pPr>
              <a:defRPr/>
            </a:pPr>
            <a:endParaRPr lang="en-US"/>
          </a:p>
        </p:txBody>
      </p:sp>
      <p:sp>
        <p:nvSpPr>
          <p:cNvPr id="40964" name="Rectangle 4"/>
          <p:cNvSpPr>
            <a:spLocks noGrp="1" noChangeArrowheads="1"/>
          </p:cNvSpPr>
          <p:nvPr>
            <p:ph type="ftr" sz="quarter" idx="2"/>
          </p:nvPr>
        </p:nvSpPr>
        <p:spPr bwMode="auto">
          <a:xfrm>
            <a:off x="4" y="8819361"/>
            <a:ext cx="3027466" cy="464344"/>
          </a:xfrm>
          <a:prstGeom prst="rect">
            <a:avLst/>
          </a:prstGeom>
          <a:noFill/>
          <a:ln w="9525">
            <a:noFill/>
            <a:miter lim="800000"/>
            <a:headEnd/>
            <a:tailEnd/>
          </a:ln>
          <a:effectLst/>
        </p:spPr>
        <p:txBody>
          <a:bodyPr vert="horz" wrap="square" lIns="92948" tIns="46475" rIns="92948" bIns="46475" numCol="1" anchor="b" anchorCtr="0" compatLnSpc="1">
            <a:prstTxWarp prst="textNoShape">
              <a:avLst/>
            </a:prstTxWarp>
          </a:bodyPr>
          <a:lstStyle>
            <a:lvl1pPr defTabSz="930177">
              <a:spcBef>
                <a:spcPct val="0"/>
              </a:spcBef>
              <a:defRPr sz="1200">
                <a:latin typeface="Times New Roman" pitchFamily="18" charset="0"/>
              </a:defRPr>
            </a:lvl1pPr>
          </a:lstStyle>
          <a:p>
            <a:pPr>
              <a:defRPr/>
            </a:pPr>
            <a:endParaRPr lang="en-US"/>
          </a:p>
        </p:txBody>
      </p:sp>
      <p:sp>
        <p:nvSpPr>
          <p:cNvPr id="40965" name="Rectangle 5"/>
          <p:cNvSpPr>
            <a:spLocks noGrp="1" noChangeArrowheads="1"/>
          </p:cNvSpPr>
          <p:nvPr>
            <p:ph type="sldNum" sz="quarter" idx="3"/>
          </p:nvPr>
        </p:nvSpPr>
        <p:spPr bwMode="auto">
          <a:xfrm>
            <a:off x="3957536" y="8819361"/>
            <a:ext cx="3027466" cy="464344"/>
          </a:xfrm>
          <a:prstGeom prst="rect">
            <a:avLst/>
          </a:prstGeom>
          <a:noFill/>
          <a:ln w="9525">
            <a:noFill/>
            <a:miter lim="800000"/>
            <a:headEnd/>
            <a:tailEnd/>
          </a:ln>
          <a:effectLst/>
        </p:spPr>
        <p:txBody>
          <a:bodyPr vert="horz" wrap="square" lIns="92948" tIns="46475" rIns="92948" bIns="46475" numCol="1" anchor="b" anchorCtr="0" compatLnSpc="1">
            <a:prstTxWarp prst="textNoShape">
              <a:avLst/>
            </a:prstTxWarp>
          </a:bodyPr>
          <a:lstStyle>
            <a:lvl1pPr algn="r" defTabSz="930177">
              <a:spcBef>
                <a:spcPct val="0"/>
              </a:spcBef>
              <a:defRPr sz="1200">
                <a:latin typeface="Times New Roman" pitchFamily="18" charset="0"/>
              </a:defRPr>
            </a:lvl1pPr>
          </a:lstStyle>
          <a:p>
            <a:pPr>
              <a:defRPr/>
            </a:pPr>
            <a:fld id="{BCCFAB95-736A-499D-996B-6A1D3E7B8EFF}" type="slidenum">
              <a:rPr lang="en-US"/>
              <a:pPr>
                <a:defRPr/>
              </a:pPr>
              <a:t>‹#›</a:t>
            </a:fld>
            <a:endParaRPr lang="en-US"/>
          </a:p>
        </p:txBody>
      </p:sp>
    </p:spTree>
    <p:extLst>
      <p:ext uri="{BB962C8B-B14F-4D97-AF65-F5344CB8AC3E}">
        <p14:creationId xmlns:p14="http://schemas.microsoft.com/office/powerpoint/2010/main" val="2458928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4" y="2"/>
            <a:ext cx="3027466" cy="464345"/>
          </a:xfrm>
          <a:prstGeom prst="rect">
            <a:avLst/>
          </a:prstGeom>
          <a:noFill/>
          <a:ln w="9525">
            <a:noFill/>
            <a:miter lim="800000"/>
            <a:headEnd/>
            <a:tailEnd/>
          </a:ln>
          <a:effectLst/>
        </p:spPr>
        <p:txBody>
          <a:bodyPr vert="horz" wrap="square" lIns="92948" tIns="46475" rIns="92948" bIns="46475" numCol="1" anchor="t" anchorCtr="0" compatLnSpc="1">
            <a:prstTxWarp prst="textNoShape">
              <a:avLst/>
            </a:prstTxWarp>
          </a:bodyPr>
          <a:lstStyle>
            <a:lvl1pPr defTabSz="930177">
              <a:spcBef>
                <a:spcPct val="0"/>
              </a:spcBef>
              <a:defRPr sz="1200">
                <a:latin typeface="Times New Roman" pitchFamily="18" charset="0"/>
              </a:defRPr>
            </a:lvl1pPr>
          </a:lstStyle>
          <a:p>
            <a:pPr>
              <a:defRPr/>
            </a:pPr>
            <a:endParaRPr lang="en-US"/>
          </a:p>
        </p:txBody>
      </p:sp>
      <p:sp>
        <p:nvSpPr>
          <p:cNvPr id="133123" name="Rectangle 3"/>
          <p:cNvSpPr>
            <a:spLocks noGrp="1" noChangeArrowheads="1"/>
          </p:cNvSpPr>
          <p:nvPr>
            <p:ph type="dt" idx="1"/>
          </p:nvPr>
        </p:nvSpPr>
        <p:spPr bwMode="auto">
          <a:xfrm>
            <a:off x="3955955" y="2"/>
            <a:ext cx="3027466" cy="464345"/>
          </a:xfrm>
          <a:prstGeom prst="rect">
            <a:avLst/>
          </a:prstGeom>
          <a:noFill/>
          <a:ln w="9525">
            <a:noFill/>
            <a:miter lim="800000"/>
            <a:headEnd/>
            <a:tailEnd/>
          </a:ln>
          <a:effectLst/>
        </p:spPr>
        <p:txBody>
          <a:bodyPr vert="horz" wrap="square" lIns="92948" tIns="46475" rIns="92948" bIns="46475" numCol="1" anchor="t" anchorCtr="0" compatLnSpc="1">
            <a:prstTxWarp prst="textNoShape">
              <a:avLst/>
            </a:prstTxWarp>
          </a:bodyPr>
          <a:lstStyle>
            <a:lvl1pPr algn="r" defTabSz="930177">
              <a:spcBef>
                <a:spcPct val="0"/>
              </a:spcBef>
              <a:defRPr sz="1200">
                <a:latin typeface="Times New Roman" pitchFamily="18"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5" name="Rectangle 5"/>
          <p:cNvSpPr>
            <a:spLocks noGrp="1" noChangeArrowheads="1"/>
          </p:cNvSpPr>
          <p:nvPr>
            <p:ph type="body" sz="quarter" idx="3"/>
          </p:nvPr>
        </p:nvSpPr>
        <p:spPr bwMode="auto">
          <a:xfrm>
            <a:off x="699133" y="4410477"/>
            <a:ext cx="5586735" cy="4177505"/>
          </a:xfrm>
          <a:prstGeom prst="rect">
            <a:avLst/>
          </a:prstGeom>
          <a:noFill/>
          <a:ln w="9525">
            <a:noFill/>
            <a:miter lim="800000"/>
            <a:headEnd/>
            <a:tailEnd/>
          </a:ln>
          <a:effectLst/>
        </p:spPr>
        <p:txBody>
          <a:bodyPr vert="horz" wrap="square" lIns="92948" tIns="46475" rIns="92948" bIns="464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0209366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dirty="0"/>
          </a:p>
        </p:txBody>
      </p:sp>
    </p:spTree>
    <p:extLst>
      <p:ext uri="{BB962C8B-B14F-4D97-AF65-F5344CB8AC3E}">
        <p14:creationId xmlns:p14="http://schemas.microsoft.com/office/powerpoint/2010/main" val="517283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017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we need to make adjustments not to the program itself, but in how or where we are providing service. </a:t>
            </a:r>
          </a:p>
        </p:txBody>
      </p:sp>
    </p:spTree>
    <p:extLst>
      <p:ext uri="{BB962C8B-B14F-4D97-AF65-F5344CB8AC3E}">
        <p14:creationId xmlns:p14="http://schemas.microsoft.com/office/powerpoint/2010/main" val="837425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7430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768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latin typeface="Arial" panose="020B0604020202020204" pitchFamily="34" charset="0"/>
                <a:cs typeface="Arial" panose="020B0604020202020204" pitchFamily="34" charset="0"/>
              </a:rPr>
              <a:t>For some of our services, this can be really critical, even life and death!</a:t>
            </a:r>
          </a:p>
          <a:p>
            <a:pPr algn="l"/>
            <a:r>
              <a:rPr lang="en-US" sz="1800" dirty="0">
                <a:latin typeface="Arial" panose="020B0604020202020204" pitchFamily="34" charset="0"/>
                <a:cs typeface="Arial" panose="020B0604020202020204" pitchFamily="34" charset="0"/>
              </a:rPr>
              <a:t>Emergency notifications</a:t>
            </a:r>
          </a:p>
          <a:p>
            <a:pPr algn="l"/>
            <a:r>
              <a:rPr lang="en-US" sz="1800" dirty="0">
                <a:latin typeface="Arial" panose="020B0604020202020204" pitchFamily="34" charset="0"/>
                <a:cs typeface="Arial" panose="020B0604020202020204" pitchFamily="34" charset="0"/>
              </a:rPr>
              <a:t>Code Enforcement notices</a:t>
            </a:r>
          </a:p>
          <a:p>
            <a:pPr algn="l"/>
            <a:r>
              <a:rPr lang="en-US" sz="1800" dirty="0">
                <a:latin typeface="Arial" panose="020B0604020202020204" pitchFamily="34" charset="0"/>
                <a:cs typeface="Arial" panose="020B0604020202020204" pitchFamily="34" charset="0"/>
              </a:rPr>
              <a:t>Interruption or denial of benefits – food, medical care, housing, transportation, independence, child custody</a:t>
            </a:r>
          </a:p>
        </p:txBody>
      </p:sp>
    </p:spTree>
    <p:extLst>
      <p:ext uri="{BB962C8B-B14F-4D97-AF65-F5344CB8AC3E}">
        <p14:creationId xmlns:p14="http://schemas.microsoft.com/office/powerpoint/2010/main" val="1185583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7504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5697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9902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9054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785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Quick review, last time we covered Title I of the ADA. The ADA has 5 titles, and title II deals with</a:t>
            </a:r>
            <a:r>
              <a:rPr lang="en-US" altLang="en-US" sz="1200" baseline="0" dirty="0"/>
              <a:t> requirements specific to state and local government. We are held to a higher standard than private business because our services are paid for by the public and because often our programs deal with issues of public health and safety, taxes and licensing, and so forth.</a:t>
            </a:r>
            <a:endParaRPr lang="en-US" altLang="en-US" sz="1200" dirty="0"/>
          </a:p>
          <a:p>
            <a:endParaRPr lang="en-US" dirty="0"/>
          </a:p>
        </p:txBody>
      </p:sp>
    </p:spTree>
    <p:extLst>
      <p:ext uri="{BB962C8B-B14F-4D97-AF65-F5344CB8AC3E}">
        <p14:creationId xmlns:p14="http://schemas.microsoft.com/office/powerpoint/2010/main" val="4160787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7526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Tahoma" panose="020B0604030504040204" pitchFamily="34" charset="0"/>
                <a:ea typeface="Tahoma" panose="020B0604030504040204" pitchFamily="34" charset="0"/>
                <a:cs typeface="Tahoma" panose="020B0604030504040204" pitchFamily="34" charset="0"/>
              </a:rPr>
              <a:t>So again a quick review, last time</a:t>
            </a:r>
            <a:r>
              <a:rPr lang="en-US" sz="1800" baseline="0" dirty="0">
                <a:latin typeface="Tahoma" panose="020B0604030504040204" pitchFamily="34" charset="0"/>
                <a:ea typeface="Tahoma" panose="020B0604030504040204" pitchFamily="34" charset="0"/>
                <a:cs typeface="Tahoma" panose="020B0604030504040204" pitchFamily="34" charset="0"/>
              </a:rPr>
              <a:t> we talked about the definition of disability under the ADA and in California the Fair Employment and Housing Act, which also covers civil rights. These statistics are general figures that have been steady across time, but are probably higher under the FEHA definition of “a medical condition that limits a major life activity.” Given the nature of many of the County’s services, mental health and safety net programs for example – it’s probable that virtually all who are qualified for the program would be covered under the ADA and FEHA.</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612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Tahoma" panose="020B0604030504040204" pitchFamily="34" charset="0"/>
                <a:ea typeface="Tahoma" panose="020B0604030504040204" pitchFamily="34" charset="0"/>
                <a:cs typeface="Tahoma" panose="020B0604030504040204" pitchFamily="34" charset="0"/>
              </a:rPr>
              <a:t>Title II imposes some</a:t>
            </a:r>
            <a:r>
              <a:rPr lang="en-US" sz="1800" baseline="0" dirty="0">
                <a:latin typeface="Tahoma" panose="020B0604030504040204" pitchFamily="34" charset="0"/>
                <a:ea typeface="Tahoma" panose="020B0604030504040204" pitchFamily="34" charset="0"/>
                <a:cs typeface="Tahoma" panose="020B0604030504040204" pitchFamily="34" charset="0"/>
              </a:rPr>
              <a:t> administrative requirements. Public entities must designate an ADA Coordinator to oversee ADA activities across the organization. It doesn’t specify where in the organization or at what level the ADA Coordinator should be. Here in Sac County, as most of you are aware, Cori Stillson is our County-wide ADA Coordinator and our office organizationally is within the Department of Personnel Services.</a:t>
            </a:r>
          </a:p>
          <a:p>
            <a:endParaRPr lang="en-US" sz="1800" baseline="0" dirty="0">
              <a:latin typeface="Tahoma" panose="020B0604030504040204" pitchFamily="34" charset="0"/>
              <a:ea typeface="Tahoma" panose="020B0604030504040204" pitchFamily="34" charset="0"/>
              <a:cs typeface="Tahoma" panose="020B0604030504040204" pitchFamily="34" charset="0"/>
            </a:endParaRPr>
          </a:p>
          <a:p>
            <a:r>
              <a:rPr lang="en-US" sz="1800" baseline="0" dirty="0">
                <a:latin typeface="Tahoma" panose="020B0604030504040204" pitchFamily="34" charset="0"/>
                <a:ea typeface="Tahoma" panose="020B0604030504040204" pitchFamily="34" charset="0"/>
                <a:cs typeface="Tahoma" panose="020B0604030504040204" pitchFamily="34" charset="0"/>
              </a:rPr>
              <a:t>We must complete a Self Evaluation and Transition Plan, which we have just done, and we must make continuous good faith efforts toward implementation of that plan.</a:t>
            </a:r>
          </a:p>
          <a:p>
            <a:endParaRPr lang="en-US" sz="1800" baseline="0" dirty="0">
              <a:latin typeface="Tahoma" panose="020B0604030504040204" pitchFamily="34" charset="0"/>
              <a:ea typeface="Tahoma" panose="020B0604030504040204" pitchFamily="34" charset="0"/>
              <a:cs typeface="Tahoma" panose="020B0604030504040204" pitchFamily="34" charset="0"/>
            </a:endParaRPr>
          </a:p>
          <a:p>
            <a:r>
              <a:rPr lang="en-US" sz="1800" baseline="0" dirty="0">
                <a:latin typeface="Tahoma" panose="020B0604030504040204" pitchFamily="34" charset="0"/>
                <a:ea typeface="Tahoma" panose="020B0604030504040204" pitchFamily="34" charset="0"/>
                <a:cs typeface="Tahoma" panose="020B0604030504040204" pitchFamily="34" charset="0"/>
              </a:rPr>
              <a:t>We must post notice of the public’s rights under the ADA – you may have observed these in the building at 700 H Street when we used to meet there. One of our first tasks in implementing the Self Evaluation will be to review all of the locations where this notice should be posted to ensure it is properly placed and current. </a:t>
            </a:r>
          </a:p>
          <a:p>
            <a:endParaRPr lang="en-US" sz="1800" baseline="0" dirty="0">
              <a:latin typeface="Tahoma" panose="020B0604030504040204" pitchFamily="34" charset="0"/>
              <a:ea typeface="Tahoma" panose="020B0604030504040204" pitchFamily="34" charset="0"/>
              <a:cs typeface="Tahoma" panose="020B0604030504040204" pitchFamily="34" charset="0"/>
            </a:endParaRPr>
          </a:p>
          <a:p>
            <a:r>
              <a:rPr lang="en-US" sz="1800" baseline="0" dirty="0">
                <a:latin typeface="Tahoma" panose="020B0604030504040204" pitchFamily="34" charset="0"/>
                <a:ea typeface="Tahoma" panose="020B0604030504040204" pitchFamily="34" charset="0"/>
                <a:cs typeface="Tahoma" panose="020B0604030504040204" pitchFamily="34" charset="0"/>
              </a:rPr>
              <a:t>That notice must explain how to obtain our grievance procedure and who to contact to make a complaint of discrimination or report an access barrier. The DCO is currently updating the county-wide grievance procedure in response to some findings and recommendations in the Self Evaluation report. </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835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192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0122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5493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Tahoma" panose="020B0604030504040204" pitchFamily="34" charset="0"/>
                <a:ea typeface="Tahoma" panose="020B0604030504040204" pitchFamily="34" charset="0"/>
                <a:cs typeface="Tahoma" panose="020B0604030504040204" pitchFamily="34" charset="0"/>
              </a:rPr>
              <a:t>Conversely, when we make upgrades or alterations, we must take the opportunity to increase accessibility. </a:t>
            </a:r>
          </a:p>
        </p:txBody>
      </p:sp>
    </p:spTree>
    <p:extLst>
      <p:ext uri="{BB962C8B-B14F-4D97-AF65-F5344CB8AC3E}">
        <p14:creationId xmlns:p14="http://schemas.microsoft.com/office/powerpoint/2010/main" val="3326039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33341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A320788C-6F16-4DBB-AE91-5A1030DA4DBF}" type="datetime8">
              <a:rPr lang="en-US"/>
              <a:pPr>
                <a:defRPr/>
              </a:pPr>
              <a:t>6/1/2023 7:47 AM</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76892509-820F-4069-9043-744444C536AB}" type="slidenum">
              <a:rPr lang="en-US"/>
              <a:pPr>
                <a:defRPr/>
              </a:pPr>
              <a:t>‹#›</a:t>
            </a:fld>
            <a:endParaRPr lang="en-US"/>
          </a:p>
        </p:txBody>
      </p:sp>
    </p:spTree>
    <p:extLst>
      <p:ext uri="{BB962C8B-B14F-4D97-AF65-F5344CB8AC3E}">
        <p14:creationId xmlns:p14="http://schemas.microsoft.com/office/powerpoint/2010/main" val="248353203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384EAF6D-A349-4004-92A9-8A60E2904299}" type="datetime1">
              <a:rPr lang="en-US"/>
              <a:pPr>
                <a:defRPr/>
              </a:pPr>
              <a:t>6/1/2023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AB58255-C65A-42EF-9744-B16EECEBE19C}" type="slidenum">
              <a:rPr lang="en-US"/>
              <a:pPr>
                <a:defRPr/>
              </a:pPr>
              <a:t>‹#›</a:t>
            </a:fld>
            <a:endParaRPr lang="en-US"/>
          </a:p>
        </p:txBody>
      </p:sp>
    </p:spTree>
    <p:extLst>
      <p:ext uri="{BB962C8B-B14F-4D97-AF65-F5344CB8AC3E}">
        <p14:creationId xmlns:p14="http://schemas.microsoft.com/office/powerpoint/2010/main" val="351437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652CE915-5549-4DA1-81AF-708CEDB27EFE}" type="datetime1">
              <a:rPr lang="en-US"/>
              <a:pPr>
                <a:defRPr/>
              </a:pPr>
              <a:t>6/1/2023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1FF02D1-0FE1-40B5-B6BC-6F721213A181}" type="slidenum">
              <a:rPr lang="en-US"/>
              <a:pPr>
                <a:defRPr/>
              </a:pPr>
              <a:t>‹#›</a:t>
            </a:fld>
            <a:endParaRPr lang="en-US"/>
          </a:p>
        </p:txBody>
      </p:sp>
    </p:spTree>
    <p:extLst>
      <p:ext uri="{BB962C8B-B14F-4D97-AF65-F5344CB8AC3E}">
        <p14:creationId xmlns:p14="http://schemas.microsoft.com/office/powerpoint/2010/main" val="105089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45E8338-3F5D-4A04-AF69-362C522A8768}" type="datetime1">
              <a:rPr lang="en-US"/>
              <a:pPr>
                <a:defRPr/>
              </a:pPr>
              <a:t>6/1/2023</a:t>
            </a:fld>
            <a:endParaRPr lang="en-US"/>
          </a:p>
        </p:txBody>
      </p:sp>
      <p:sp>
        <p:nvSpPr>
          <p:cNvPr id="5" name="Footer Placeholder 4"/>
          <p:cNvSpPr>
            <a:spLocks noGrp="1"/>
          </p:cNvSpPr>
          <p:nvPr>
            <p:ph type="ftr" sz="quarter" idx="11"/>
          </p:nvPr>
        </p:nvSpPr>
        <p:spPr/>
        <p:txBody>
          <a:bodyPr/>
          <a:lstStyle>
            <a:lvl1pPr>
              <a:defRPr/>
            </a:lvl1pPr>
          </a:lstStyle>
          <a:p>
            <a:pPr>
              <a:defRPr/>
            </a:pPr>
            <a:fld id="{DB84508A-BEEF-4831-8AE0-1488EC390780}" type="datetime8">
              <a:rPr lang="en-US"/>
              <a:pPr>
                <a:defRPr/>
              </a:pPr>
              <a:t>6/1/2023 7:47 AM</a:t>
            </a:fld>
            <a:endParaRPr lang="en-US"/>
          </a:p>
        </p:txBody>
      </p:sp>
      <p:sp>
        <p:nvSpPr>
          <p:cNvPr id="6" name="Slide Number Placeholder 5"/>
          <p:cNvSpPr>
            <a:spLocks noGrp="1"/>
          </p:cNvSpPr>
          <p:nvPr>
            <p:ph type="sldNum" sz="quarter" idx="12"/>
          </p:nvPr>
        </p:nvSpPr>
        <p:spPr/>
        <p:txBody>
          <a:bodyPr/>
          <a:lstStyle>
            <a:lvl1pPr>
              <a:defRPr/>
            </a:lvl1pPr>
          </a:lstStyle>
          <a:p>
            <a:pPr>
              <a:defRPr/>
            </a:pPr>
            <a:fld id="{32BDBBD4-E6BF-464D-9AE4-46D42F5C32A1}" type="slidenum">
              <a:rPr lang="en-US"/>
              <a:pPr>
                <a:defRPr/>
              </a:pPr>
              <a:t>‹#›</a:t>
            </a:fld>
            <a:endParaRPr lang="en-US"/>
          </a:p>
        </p:txBody>
      </p:sp>
    </p:spTree>
    <p:extLst>
      <p:ext uri="{BB962C8B-B14F-4D97-AF65-F5344CB8AC3E}">
        <p14:creationId xmlns:p14="http://schemas.microsoft.com/office/powerpoint/2010/main" val="198249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E58E986-ED6A-4E11-BBAA-26D3AA880038}" type="datetime8">
              <a:rPr lang="en-US"/>
              <a:pPr>
                <a:defRPr/>
              </a:pPr>
              <a:t>6/1/2023 7:47 AM</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83D97C-C4C7-4CE9-ACBE-B49B77DCEE89}" type="slidenum">
              <a:rPr lang="en-US"/>
              <a:pPr>
                <a:defRPr/>
              </a:pPr>
              <a:t>‹#›</a:t>
            </a:fld>
            <a:endParaRPr lang="en-US"/>
          </a:p>
        </p:txBody>
      </p:sp>
    </p:spTree>
    <p:extLst>
      <p:ext uri="{BB962C8B-B14F-4D97-AF65-F5344CB8AC3E}">
        <p14:creationId xmlns:p14="http://schemas.microsoft.com/office/powerpoint/2010/main" val="10981776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5A275745-1122-4458-8200-941C2C15F477}" type="datetime1">
              <a:rPr lang="en-US"/>
              <a:pPr>
                <a:defRPr/>
              </a:pPr>
              <a:t>6/1/2023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0EA5202-459E-43D0-805A-C97F6C16DF33}" type="slidenum">
              <a:rPr lang="en-US"/>
              <a:pPr>
                <a:defRPr/>
              </a:pPr>
              <a:t>‹#›</a:t>
            </a:fld>
            <a:endParaRPr lang="en-US"/>
          </a:p>
        </p:txBody>
      </p:sp>
    </p:spTree>
    <p:extLst>
      <p:ext uri="{BB962C8B-B14F-4D97-AF65-F5344CB8AC3E}">
        <p14:creationId xmlns:p14="http://schemas.microsoft.com/office/powerpoint/2010/main" val="196285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FF49800C-26D6-4CC8-8867-EA5B031ED14A}" type="datetime1">
              <a:rPr lang="en-US"/>
              <a:pPr>
                <a:defRPr/>
              </a:pPr>
              <a:t>6/1/2023</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03A3D7A2-DAF2-423C-80C0-DA73240A11ED}" type="slidenum">
              <a:rPr lang="en-US"/>
              <a:pPr>
                <a:defRPr/>
              </a:pPr>
              <a:t>‹#›</a:t>
            </a:fld>
            <a:endParaRPr lang="en-US"/>
          </a:p>
        </p:txBody>
      </p:sp>
    </p:spTree>
    <p:extLst>
      <p:ext uri="{BB962C8B-B14F-4D97-AF65-F5344CB8AC3E}">
        <p14:creationId xmlns:p14="http://schemas.microsoft.com/office/powerpoint/2010/main" val="309454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6924CEB2-48F8-4D47-813A-8CB00BF03154}" type="datetime1">
              <a:rPr lang="en-US"/>
              <a:pPr>
                <a:defRPr/>
              </a:pPr>
              <a:t>6/1/2023</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827E9B9-5B4E-4D6D-90BF-0CA915246D97}" type="slidenum">
              <a:rPr lang="en-US"/>
              <a:pPr>
                <a:defRPr/>
              </a:pPr>
              <a:t>‹#›</a:t>
            </a:fld>
            <a:endParaRPr lang="en-US"/>
          </a:p>
        </p:txBody>
      </p:sp>
    </p:spTree>
    <p:extLst>
      <p:ext uri="{BB962C8B-B14F-4D97-AF65-F5344CB8AC3E}">
        <p14:creationId xmlns:p14="http://schemas.microsoft.com/office/powerpoint/2010/main" val="2685946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EBA52D8-BDB3-401E-B72E-DD018BF941B7}" type="datetime1">
              <a:rPr lang="en-US"/>
              <a:pPr>
                <a:defRPr/>
              </a:pPr>
              <a:t>6/1/2023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18ECD6B-F7CD-47FB-9396-B5C44A542A0E}" type="slidenum">
              <a:rPr lang="en-US"/>
              <a:pPr>
                <a:defRPr/>
              </a:pPr>
              <a:t>‹#›</a:t>
            </a:fld>
            <a:endParaRPr lang="en-US"/>
          </a:p>
        </p:txBody>
      </p:sp>
    </p:spTree>
    <p:extLst>
      <p:ext uri="{BB962C8B-B14F-4D97-AF65-F5344CB8AC3E}">
        <p14:creationId xmlns:p14="http://schemas.microsoft.com/office/powerpoint/2010/main" val="556733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7DB0EF32-3B48-491D-A4E3-D0AB11B7ED56}" type="datetime1">
              <a:rPr lang="en-US"/>
              <a:pPr>
                <a:defRPr/>
              </a:pPr>
              <a:t>6/1/2023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373D38D-BD7F-457D-BF1C-C90E3D12EE19}" type="slidenum">
              <a:rPr lang="en-US"/>
              <a:pPr>
                <a:defRPr/>
              </a:pPr>
              <a:t>‹#›</a:t>
            </a:fld>
            <a:endParaRPr lang="en-US"/>
          </a:p>
        </p:txBody>
      </p:sp>
    </p:spTree>
    <p:extLst>
      <p:ext uri="{BB962C8B-B14F-4D97-AF65-F5344CB8AC3E}">
        <p14:creationId xmlns:p14="http://schemas.microsoft.com/office/powerpoint/2010/main" val="1929181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01B17DC-8570-4DA5-A981-B2B5F2002DC6}" type="datetime8">
              <a:rPr lang="en-US"/>
              <a:pPr>
                <a:defRPr/>
              </a:pPr>
              <a:t>6/1/2023 7:47 AM</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F478790-6228-4D91-964A-7069F70F9553}" type="slidenum">
              <a:rPr lang="en-US"/>
              <a:pPr>
                <a:defRPr/>
              </a:pPr>
              <a:t>‹#›</a:t>
            </a:fld>
            <a:endParaRPr lang="en-US"/>
          </a:p>
        </p:txBody>
      </p:sp>
    </p:spTree>
    <p:extLst>
      <p:ext uri="{BB962C8B-B14F-4D97-AF65-F5344CB8AC3E}">
        <p14:creationId xmlns:p14="http://schemas.microsoft.com/office/powerpoint/2010/main" val="110334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defRPr>
            </a:lvl1pPr>
          </a:lstStyle>
          <a:p>
            <a:pPr>
              <a:defRPr/>
            </a:pPr>
            <a:fld id="{D15BF7CC-909A-472E-9A60-ECBF7F2B1132}" type="datetime1">
              <a:rPr lang="en-US"/>
              <a:pPr>
                <a:defRPr/>
              </a:pPr>
              <a:t>6/1/2023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pitchFamily="34" charset="0"/>
              </a:defRPr>
            </a:lvl1pPr>
          </a:lstStyle>
          <a:p>
            <a:pPr>
              <a:defRPr/>
            </a:pPr>
            <a:fld id="{067F2559-1B79-416D-987E-EAC3CDDA572B}"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pitchFamily="34" charset="0"/>
              </a:endParaRPr>
            </a:p>
          </p:txBody>
        </p:sp>
      </p:grpSp>
    </p:spTree>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20" r:id="rId4"/>
    <p:sldLayoutId id="2147484221" r:id="rId5"/>
    <p:sldLayoutId id="2147484222" r:id="rId6"/>
    <p:sldLayoutId id="2147484223" r:id="rId7"/>
    <p:sldLayoutId id="2147484224" r:id="rId8"/>
    <p:sldLayoutId id="2147484230" r:id="rId9"/>
    <p:sldLayoutId id="2147484225" r:id="rId10"/>
    <p:sldLayoutId id="2147484226" r:id="rId11"/>
  </p:sldLayoutIdLst>
  <p:hf hdr="0" ftr="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20.jpg"/><Relationship Id="rId4" Type="http://schemas.openxmlformats.org/officeDocument/2006/relationships/image" Target="../media/image14.jpg"/><Relationship Id="rId9"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228601" y="2438400"/>
            <a:ext cx="8610600" cy="3124199"/>
          </a:xfrm>
        </p:spPr>
        <p:txBody>
          <a:bodyPr/>
          <a:lstStyle/>
          <a:p>
            <a:pPr marR="0" algn="ctr" eaLnBrk="1" hangingPunct="1"/>
            <a:r>
              <a:rPr lang="en-US" altLang="en-US" sz="4200" b="1" dirty="0">
                <a:latin typeface="Calibri" pitchFamily="34" charset="0"/>
              </a:rPr>
              <a:t>Americans with Disabilities Act (ADA)</a:t>
            </a:r>
          </a:p>
          <a:p>
            <a:pPr marR="0" algn="ctr" eaLnBrk="1" hangingPunct="1"/>
            <a:r>
              <a:rPr lang="en-US" altLang="en-US" sz="4200" b="1" dirty="0">
                <a:latin typeface="Calibri" pitchFamily="34" charset="0"/>
              </a:rPr>
              <a:t>Title II Public Access Requirements</a:t>
            </a:r>
          </a:p>
          <a:p>
            <a:pPr marR="0" algn="ctr" eaLnBrk="1" hangingPunct="1"/>
            <a:r>
              <a:rPr lang="en-US" altLang="en-US" sz="3200" b="1" dirty="0">
                <a:latin typeface="Calibri" pitchFamily="34" charset="0"/>
              </a:rPr>
              <a:t>Presented to the</a:t>
            </a:r>
          </a:p>
          <a:p>
            <a:pPr marR="0" algn="ctr" eaLnBrk="1" hangingPunct="1"/>
            <a:r>
              <a:rPr lang="en-US" altLang="en-US" sz="3200" b="1" dirty="0">
                <a:latin typeface="Calibri" pitchFamily="34" charset="0"/>
              </a:rPr>
              <a:t>Disability Advisory Commission </a:t>
            </a:r>
          </a:p>
          <a:p>
            <a:pPr marR="0" algn="ctr" eaLnBrk="1" hangingPunct="1"/>
            <a:r>
              <a:rPr lang="en-US" altLang="en-US" sz="3200" b="1" dirty="0">
                <a:latin typeface="Calibri" pitchFamily="34" charset="0"/>
              </a:rPr>
              <a:t>June 6, 2023</a:t>
            </a:r>
          </a:p>
          <a:p>
            <a:pPr marR="0" algn="ctr" eaLnBrk="1" hangingPunct="1"/>
            <a:endParaRPr lang="en-US" altLang="en-US" sz="4800" dirty="0">
              <a:latin typeface="Calibri" pitchFamily="34" charset="0"/>
            </a:endParaRPr>
          </a:p>
        </p:txBody>
      </p:sp>
      <p:pic>
        <p:nvPicPr>
          <p:cNvPr id="6147" name="Picture 6" descr="http://inside.stationery.saccounty.net/coswcms/groups/public/@wcm/@pub/@stapkg/documents/webimage/sac_02276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598" y="762001"/>
            <a:ext cx="545522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770" y="685800"/>
            <a:ext cx="8229600" cy="685800"/>
          </a:xfrm>
        </p:spPr>
        <p:txBody>
          <a:bodyPr/>
          <a:lstStyle/>
          <a:p>
            <a:pPr algn="ctr"/>
            <a:r>
              <a:rPr lang="en-US" sz="4800" b="1" dirty="0"/>
              <a:t>Reasonable Modifications</a:t>
            </a:r>
          </a:p>
        </p:txBody>
      </p:sp>
      <p:sp>
        <p:nvSpPr>
          <p:cNvPr id="3" name="Content Placeholder 2"/>
          <p:cNvSpPr>
            <a:spLocks noGrp="1"/>
          </p:cNvSpPr>
          <p:nvPr>
            <p:ph idx="1"/>
          </p:nvPr>
        </p:nvSpPr>
        <p:spPr>
          <a:xfrm>
            <a:off x="457200" y="1524000"/>
            <a:ext cx="8229600" cy="4800601"/>
          </a:xfrm>
        </p:spPr>
        <p:txBody>
          <a:bodyPr/>
          <a:lstStyle/>
          <a:p>
            <a:pPr>
              <a:spcAft>
                <a:spcPts val="600"/>
              </a:spcAft>
            </a:pPr>
            <a:r>
              <a:rPr lang="en-US" dirty="0">
                <a:latin typeface="Arial" panose="020B0604020202020204" pitchFamily="34" charset="0"/>
                <a:cs typeface="Arial" panose="020B0604020202020204" pitchFamily="34" charset="0"/>
              </a:rPr>
              <a:t>Assisting people with cognitive, mobility, or visual disabilities to fill out an intake form</a:t>
            </a:r>
          </a:p>
          <a:p>
            <a:pPr>
              <a:spcAft>
                <a:spcPts val="600"/>
              </a:spcAft>
            </a:pPr>
            <a:r>
              <a:rPr lang="en-US" dirty="0">
                <a:latin typeface="Arial" panose="020B0604020202020204" pitchFamily="34" charset="0"/>
                <a:cs typeface="Arial" panose="020B0604020202020204" pitchFamily="34" charset="0"/>
              </a:rPr>
              <a:t>Granting extra time for public comment for a person with a speech impairment</a:t>
            </a:r>
          </a:p>
          <a:p>
            <a:pPr>
              <a:spcAft>
                <a:spcPts val="600"/>
              </a:spcAft>
            </a:pPr>
            <a:r>
              <a:rPr lang="en-US" dirty="0">
                <a:latin typeface="Arial" panose="020B0604020202020204" pitchFamily="34" charset="0"/>
                <a:cs typeface="Arial" panose="020B0604020202020204" pitchFamily="34" charset="0"/>
              </a:rPr>
              <a:t>Allowing a Deaf inmate additional time for TTY or Relay Service calls</a:t>
            </a:r>
          </a:p>
          <a:p>
            <a:pPr>
              <a:spcAft>
                <a:spcPts val="600"/>
              </a:spcAft>
            </a:pPr>
            <a:r>
              <a:rPr lang="en-US" dirty="0">
                <a:latin typeface="Arial" panose="020B0604020202020204" pitchFamily="34" charset="0"/>
                <a:cs typeface="Arial" panose="020B0604020202020204" pitchFamily="34" charset="0"/>
              </a:rPr>
              <a:t>Providing an appointment time for someone who would not be able to stand in line</a:t>
            </a:r>
          </a:p>
          <a:p>
            <a:pPr>
              <a:spcAft>
                <a:spcPts val="600"/>
              </a:spcAft>
            </a:pPr>
            <a:r>
              <a:rPr lang="en-US" dirty="0">
                <a:latin typeface="Arial" panose="020B0604020202020204" pitchFamily="34" charset="0"/>
                <a:cs typeface="Arial" panose="020B0604020202020204" pitchFamily="34" charset="0"/>
              </a:rPr>
              <a:t>Permitting exception to zoning code to allow homeowner to install a wheelchair ramp</a:t>
            </a:r>
          </a:p>
          <a:p>
            <a:endParaRPr lang="en-US" dirty="0"/>
          </a:p>
        </p:txBody>
      </p:sp>
      <p:sp>
        <p:nvSpPr>
          <p:cNvPr id="4" name="Date Placeholder 3"/>
          <p:cNvSpPr>
            <a:spLocks noGrp="1"/>
          </p:cNvSpPr>
          <p:nvPr>
            <p:ph type="dt" sz="half" idx="10"/>
          </p:nvPr>
        </p:nvSpPr>
        <p:spPr/>
        <p:txBody>
          <a:bodyPr/>
          <a:lstStyle/>
          <a:p>
            <a:pPr>
              <a:defRPr/>
            </a:pPr>
            <a:fld id="{645E8338-3F5D-4A04-AF69-362C522A8768}" type="datetime1">
              <a:rPr lang="en-US" smtClean="0"/>
              <a:pPr>
                <a:defRPr/>
              </a:pPr>
              <a:t>6/1/2023</a:t>
            </a:fld>
            <a:endParaRPr lang="en-US"/>
          </a:p>
        </p:txBody>
      </p:sp>
      <p:sp>
        <p:nvSpPr>
          <p:cNvPr id="5" name="Slide Number Placeholder 4"/>
          <p:cNvSpPr>
            <a:spLocks noGrp="1"/>
          </p:cNvSpPr>
          <p:nvPr>
            <p:ph type="sldNum" sz="quarter" idx="12"/>
          </p:nvPr>
        </p:nvSpPr>
        <p:spPr/>
        <p:txBody>
          <a:bodyPr/>
          <a:lstStyle/>
          <a:p>
            <a:pPr>
              <a:defRPr/>
            </a:pPr>
            <a:fld id="{32BDBBD4-E6BF-464D-9AE4-46D42F5C32A1}" type="slidenum">
              <a:rPr lang="en-US" smtClean="0"/>
              <a:pPr>
                <a:defRPr/>
              </a:pPr>
              <a:t>9</a:t>
            </a:fld>
            <a:endParaRPr lang="en-US"/>
          </a:p>
        </p:txBody>
      </p:sp>
    </p:spTree>
    <p:extLst>
      <p:ext uri="{BB962C8B-B14F-4D97-AF65-F5344CB8AC3E}">
        <p14:creationId xmlns:p14="http://schemas.microsoft.com/office/powerpoint/2010/main" val="2847638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lstStyle/>
          <a:p>
            <a:pPr algn="ctr"/>
            <a:r>
              <a:rPr lang="en-US" sz="4800" b="1" dirty="0"/>
              <a:t>Alternate Program Delivery</a:t>
            </a:r>
          </a:p>
        </p:txBody>
      </p:sp>
      <p:sp>
        <p:nvSpPr>
          <p:cNvPr id="3" name="Content Placeholder 2"/>
          <p:cNvSpPr>
            <a:spLocks noGrp="1"/>
          </p:cNvSpPr>
          <p:nvPr>
            <p:ph idx="1"/>
          </p:nvPr>
        </p:nvSpPr>
        <p:spPr>
          <a:xfrm>
            <a:off x="479612" y="1415396"/>
            <a:ext cx="8229600" cy="4680603"/>
          </a:xfrm>
        </p:spPr>
        <p:txBody>
          <a:bodyPr/>
          <a:lstStyle/>
          <a:p>
            <a:r>
              <a:rPr lang="en-US" sz="2800" dirty="0">
                <a:latin typeface="Arial" panose="020B0604020202020204" pitchFamily="34" charset="0"/>
                <a:cs typeface="Arial" panose="020B0604020202020204" pitchFamily="34" charset="0"/>
              </a:rPr>
              <a:t>The program or service can be relocated to an accessible facility, or </a:t>
            </a:r>
          </a:p>
          <a:p>
            <a:pPr>
              <a:spcAft>
                <a:spcPts val="1200"/>
              </a:spcAft>
            </a:pPr>
            <a:r>
              <a:rPr lang="en-US" sz="2800" dirty="0">
                <a:latin typeface="Arial" panose="020B0604020202020204" pitchFamily="34" charset="0"/>
                <a:cs typeface="Arial" panose="020B0604020202020204" pitchFamily="34" charset="0"/>
              </a:rPr>
              <a:t>The program or service can be provided in an alternate manner such as</a:t>
            </a:r>
          </a:p>
          <a:p>
            <a:pPr marL="3200400" lvl="1"/>
            <a:r>
              <a:rPr lang="en-US" sz="2800" dirty="0">
                <a:latin typeface="Arial" panose="020B0604020202020204" pitchFamily="34" charset="0"/>
                <a:cs typeface="Arial" panose="020B0604020202020204" pitchFamily="34" charset="0"/>
              </a:rPr>
              <a:t>Home visit or alternate accessible location</a:t>
            </a:r>
          </a:p>
          <a:p>
            <a:pPr marL="3200400" lvl="1"/>
            <a:r>
              <a:rPr lang="en-US" sz="2800" dirty="0">
                <a:latin typeface="Arial" panose="020B0604020202020204" pitchFamily="34" charset="0"/>
                <a:cs typeface="Arial" panose="020B0604020202020204" pitchFamily="34" charset="0"/>
              </a:rPr>
              <a:t>Accept in-person application by phone, mail or email</a:t>
            </a:r>
          </a:p>
          <a:p>
            <a:pPr marL="3200400" lvl="1"/>
            <a:r>
              <a:rPr lang="en-US" sz="2800" dirty="0">
                <a:latin typeface="Arial" panose="020B0604020202020204" pitchFamily="34" charset="0"/>
                <a:cs typeface="Arial" panose="020B0604020202020204" pitchFamily="34" charset="0"/>
              </a:rPr>
              <a:t>Curbside service</a:t>
            </a:r>
          </a:p>
          <a:p>
            <a:endParaRPr lang="en-US" dirty="0"/>
          </a:p>
        </p:txBody>
      </p:sp>
      <p:sp>
        <p:nvSpPr>
          <p:cNvPr id="4" name="Date Placeholder 3"/>
          <p:cNvSpPr>
            <a:spLocks noGrp="1"/>
          </p:cNvSpPr>
          <p:nvPr>
            <p:ph type="dt" sz="half" idx="10"/>
          </p:nvPr>
        </p:nvSpPr>
        <p:spPr/>
        <p:txBody>
          <a:bodyPr/>
          <a:lstStyle/>
          <a:p>
            <a:pPr>
              <a:defRPr/>
            </a:pPr>
            <a:fld id="{645E8338-3F5D-4A04-AF69-362C522A8768}" type="datetime1">
              <a:rPr lang="en-US" smtClean="0"/>
              <a:pPr>
                <a:defRPr/>
              </a:pPr>
              <a:t>6/1/2023</a:t>
            </a:fld>
            <a:endParaRPr lang="en-US"/>
          </a:p>
        </p:txBody>
      </p:sp>
      <p:sp>
        <p:nvSpPr>
          <p:cNvPr id="5" name="Slide Number Placeholder 4"/>
          <p:cNvSpPr>
            <a:spLocks noGrp="1"/>
          </p:cNvSpPr>
          <p:nvPr>
            <p:ph type="sldNum" sz="quarter" idx="12"/>
          </p:nvPr>
        </p:nvSpPr>
        <p:spPr/>
        <p:txBody>
          <a:bodyPr/>
          <a:lstStyle/>
          <a:p>
            <a:pPr>
              <a:defRPr/>
            </a:pPr>
            <a:fld id="{32BDBBD4-E6BF-464D-9AE4-46D42F5C32A1}" type="slidenum">
              <a:rPr lang="en-US" smtClean="0"/>
              <a:pPr>
                <a:defRPr/>
              </a:pPr>
              <a:t>10</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429000"/>
            <a:ext cx="2438399" cy="2438399"/>
          </a:xfrm>
          <a:prstGeom prst="rect">
            <a:avLst/>
          </a:prstGeom>
        </p:spPr>
      </p:pic>
    </p:spTree>
    <p:extLst>
      <p:ext uri="{BB962C8B-B14F-4D97-AF65-F5344CB8AC3E}">
        <p14:creationId xmlns:p14="http://schemas.microsoft.com/office/powerpoint/2010/main" val="3047265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18" y="457200"/>
            <a:ext cx="8229600" cy="1320800"/>
          </a:xfrm>
        </p:spPr>
        <p:txBody>
          <a:bodyPr/>
          <a:lstStyle/>
          <a:p>
            <a:pPr algn="ctr"/>
            <a:r>
              <a:rPr lang="en-US" sz="4000" b="1" dirty="0"/>
              <a:t>Reasonable Modification of </a:t>
            </a:r>
            <a:br>
              <a:rPr lang="en-US" sz="4000" b="1" dirty="0"/>
            </a:br>
            <a:r>
              <a:rPr lang="en-US" sz="4000" b="1" dirty="0"/>
              <a:t>Programs, Services &amp; Activities</a:t>
            </a:r>
          </a:p>
        </p:txBody>
      </p:sp>
      <p:sp>
        <p:nvSpPr>
          <p:cNvPr id="3" name="Content Placeholder 2"/>
          <p:cNvSpPr>
            <a:spLocks noGrp="1"/>
          </p:cNvSpPr>
          <p:nvPr>
            <p:ph idx="1"/>
          </p:nvPr>
        </p:nvSpPr>
        <p:spPr>
          <a:xfrm>
            <a:off x="457200" y="2057400"/>
            <a:ext cx="8229600" cy="4267200"/>
          </a:xfrm>
        </p:spPr>
        <p:txBody>
          <a:bodyPr/>
          <a:lstStyle/>
          <a:p>
            <a:pPr>
              <a:spcAft>
                <a:spcPts val="1200"/>
              </a:spcAft>
            </a:pPr>
            <a:r>
              <a:rPr lang="en-US" sz="2800" dirty="0">
                <a:latin typeface="Arial" panose="020B0604020202020204" pitchFamily="34" charset="0"/>
                <a:cs typeface="Arial" panose="020B0604020202020204" pitchFamily="34" charset="0"/>
              </a:rPr>
              <a:t>Does not mean preferential treatment</a:t>
            </a:r>
          </a:p>
          <a:p>
            <a:pPr>
              <a:spcAft>
                <a:spcPts val="1200"/>
              </a:spcAft>
            </a:pPr>
            <a:r>
              <a:rPr lang="en-US" sz="2800" dirty="0">
                <a:latin typeface="Arial" panose="020B0604020202020204" pitchFamily="34" charset="0"/>
                <a:cs typeface="Arial" panose="020B0604020202020204" pitchFamily="34" charset="0"/>
              </a:rPr>
              <a:t>Always related to individual’s specific limitation caused by the disability</a:t>
            </a:r>
          </a:p>
          <a:p>
            <a:pPr>
              <a:spcAft>
                <a:spcPts val="1200"/>
              </a:spcAft>
            </a:pPr>
            <a:r>
              <a:rPr lang="en-US" sz="2800" dirty="0">
                <a:latin typeface="Arial" panose="020B0604020202020204" pitchFamily="34" charset="0"/>
                <a:cs typeface="Arial" panose="020B0604020202020204" pitchFamily="34" charset="0"/>
              </a:rPr>
              <a:t>Proof or documentation requirements very limited – may not ask about disability</a:t>
            </a:r>
          </a:p>
          <a:p>
            <a:pPr>
              <a:spcAft>
                <a:spcPts val="1200"/>
              </a:spcAft>
            </a:pPr>
            <a:r>
              <a:rPr lang="en-US" sz="2800" dirty="0">
                <a:latin typeface="Arial" panose="020B0604020202020204" pitchFamily="34" charset="0"/>
                <a:cs typeface="Arial" panose="020B0604020202020204" pitchFamily="34" charset="0"/>
              </a:rPr>
              <a:t>Should be provided easily in a timely fashion</a:t>
            </a:r>
          </a:p>
          <a:p>
            <a:pPr>
              <a:spcAft>
                <a:spcPts val="1200"/>
              </a:spcAft>
            </a:pPr>
            <a:r>
              <a:rPr lang="en-US" sz="2800" dirty="0">
                <a:latin typeface="Arial" panose="020B0604020202020204" pitchFamily="34" charset="0"/>
                <a:cs typeface="Arial" panose="020B0604020202020204" pitchFamily="34" charset="0"/>
              </a:rPr>
              <a:t>NO cost or burden to the person with a disability</a:t>
            </a:r>
          </a:p>
          <a:p>
            <a:pPr>
              <a:spcAft>
                <a:spcPts val="1200"/>
              </a:spcAft>
            </a:pPr>
            <a:endParaRPr lang="en-US" sz="2800" b="1" dirty="0"/>
          </a:p>
          <a:p>
            <a:pPr marL="0" indent="0">
              <a:buNone/>
            </a:pPr>
            <a:endParaRPr lang="en-US" dirty="0"/>
          </a:p>
        </p:txBody>
      </p:sp>
      <p:sp>
        <p:nvSpPr>
          <p:cNvPr id="4" name="Date Placeholder 3"/>
          <p:cNvSpPr>
            <a:spLocks noGrp="1"/>
          </p:cNvSpPr>
          <p:nvPr>
            <p:ph type="dt" sz="half" idx="10"/>
          </p:nvPr>
        </p:nvSpPr>
        <p:spPr/>
        <p:txBody>
          <a:bodyPr/>
          <a:lstStyle/>
          <a:p>
            <a:pPr>
              <a:defRPr/>
            </a:pPr>
            <a:fld id="{645E8338-3F5D-4A04-AF69-362C522A8768}" type="datetime1">
              <a:rPr lang="en-US" smtClean="0"/>
              <a:pPr>
                <a:defRPr/>
              </a:pPr>
              <a:t>6/1/2023</a:t>
            </a:fld>
            <a:endParaRPr lang="en-US"/>
          </a:p>
        </p:txBody>
      </p:sp>
      <p:sp>
        <p:nvSpPr>
          <p:cNvPr id="5" name="Slide Number Placeholder 4"/>
          <p:cNvSpPr>
            <a:spLocks noGrp="1"/>
          </p:cNvSpPr>
          <p:nvPr>
            <p:ph type="sldNum" sz="quarter" idx="12"/>
          </p:nvPr>
        </p:nvSpPr>
        <p:spPr/>
        <p:txBody>
          <a:bodyPr/>
          <a:lstStyle/>
          <a:p>
            <a:pPr>
              <a:defRPr/>
            </a:pPr>
            <a:fld id="{32BDBBD4-E6BF-464D-9AE4-46D42F5C32A1}" type="slidenum">
              <a:rPr lang="en-US" smtClean="0"/>
              <a:pPr>
                <a:defRPr/>
              </a:pPr>
              <a:t>11</a:t>
            </a:fld>
            <a:endParaRPr lang="en-US"/>
          </a:p>
        </p:txBody>
      </p:sp>
    </p:spTree>
    <p:extLst>
      <p:ext uri="{BB962C8B-B14F-4D97-AF65-F5344CB8AC3E}">
        <p14:creationId xmlns:p14="http://schemas.microsoft.com/office/powerpoint/2010/main" val="2201963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lstStyle/>
          <a:p>
            <a:pPr algn="ctr"/>
            <a:r>
              <a:rPr lang="en-US" b="1" dirty="0"/>
              <a:t>When is it </a:t>
            </a:r>
            <a:r>
              <a:rPr lang="en-US" b="1" i="1" u="sng" dirty="0"/>
              <a:t>Un</a:t>
            </a:r>
            <a:r>
              <a:rPr lang="en-US" b="1" dirty="0"/>
              <a:t>reasonable?</a:t>
            </a:r>
            <a:endParaRPr lang="en-US" b="1" u="sng" dirty="0"/>
          </a:p>
        </p:txBody>
      </p:sp>
      <p:sp>
        <p:nvSpPr>
          <p:cNvPr id="3" name="Content Placeholder 2"/>
          <p:cNvSpPr>
            <a:spLocks noGrp="1"/>
          </p:cNvSpPr>
          <p:nvPr>
            <p:ph idx="1"/>
          </p:nvPr>
        </p:nvSpPr>
        <p:spPr>
          <a:xfrm>
            <a:off x="457200" y="1905000"/>
            <a:ext cx="8229600" cy="4648199"/>
          </a:xfrm>
        </p:spPr>
        <p:txBody>
          <a:bodyPr/>
          <a:lstStyle/>
          <a:p>
            <a:pPr>
              <a:spcAft>
                <a:spcPts val="1200"/>
              </a:spcAft>
            </a:pPr>
            <a:r>
              <a:rPr lang="en-US" sz="3200" dirty="0">
                <a:latin typeface="Arial" panose="020B0604020202020204" pitchFamily="34" charset="0"/>
                <a:cs typeface="Arial" panose="020B0604020202020204" pitchFamily="34" charset="0"/>
              </a:rPr>
              <a:t>Fundamental alteration of the nature of the program, service or activity</a:t>
            </a:r>
          </a:p>
          <a:p>
            <a:pPr>
              <a:spcAft>
                <a:spcPts val="1200"/>
              </a:spcAft>
            </a:pPr>
            <a:r>
              <a:rPr lang="en-US" sz="3200" dirty="0">
                <a:latin typeface="Arial" panose="020B0604020202020204" pitchFamily="34" charset="0"/>
                <a:cs typeface="Arial" panose="020B0604020202020204" pitchFamily="34" charset="0"/>
              </a:rPr>
              <a:t>Financial or administrative burden in context of </a:t>
            </a:r>
            <a:r>
              <a:rPr lang="en-US" sz="3200" u="sng" dirty="0">
                <a:latin typeface="Arial" panose="020B0604020202020204" pitchFamily="34" charset="0"/>
                <a:cs typeface="Arial" panose="020B0604020202020204" pitchFamily="34" charset="0"/>
              </a:rPr>
              <a:t>entire</a:t>
            </a:r>
            <a:r>
              <a:rPr lang="en-US" sz="3200" dirty="0">
                <a:latin typeface="Arial" panose="020B0604020202020204" pitchFamily="34" charset="0"/>
                <a:cs typeface="Arial" panose="020B0604020202020204" pitchFamily="34" charset="0"/>
              </a:rPr>
              <a:t> organization’s resources</a:t>
            </a:r>
          </a:p>
          <a:p>
            <a:pPr>
              <a:spcAft>
                <a:spcPts val="600"/>
              </a:spcAft>
            </a:pPr>
            <a:r>
              <a:rPr lang="en-US" sz="3200" dirty="0">
                <a:latin typeface="Arial" panose="020B0604020202020204" pitchFamily="34" charset="0"/>
                <a:cs typeface="Arial" panose="020B0604020202020204" pitchFamily="34" charset="0"/>
              </a:rPr>
              <a:t>Result in a direct threat to self or others</a:t>
            </a:r>
          </a:p>
          <a:p>
            <a:pPr lvl="1">
              <a:spcAft>
                <a:spcPts val="600"/>
              </a:spcAft>
            </a:pPr>
            <a:r>
              <a:rPr lang="en-US" sz="3000" dirty="0">
                <a:latin typeface="Arial" panose="020B0604020202020204" pitchFamily="34" charset="0"/>
                <a:cs typeface="Arial" panose="020B0604020202020204" pitchFamily="34" charset="0"/>
              </a:rPr>
              <a:t>Threat assessment based on research and fact, not assumptions</a:t>
            </a:r>
          </a:p>
          <a:p>
            <a:pPr lvl="1"/>
            <a:endParaRPr lang="en-US" dirty="0"/>
          </a:p>
          <a:p>
            <a:pPr marL="26987" indent="0">
              <a:buNone/>
            </a:pPr>
            <a:endParaRPr lang="en-US" dirty="0"/>
          </a:p>
          <a:p>
            <a:pPr marL="26987" indent="0">
              <a:buNone/>
            </a:pPr>
            <a:endParaRPr lang="en-US" dirty="0"/>
          </a:p>
          <a:p>
            <a:pPr marL="393700" lvl="1" indent="0">
              <a:buNone/>
            </a:pPr>
            <a:endParaRPr lang="en-US" dirty="0"/>
          </a:p>
        </p:txBody>
      </p:sp>
      <p:sp>
        <p:nvSpPr>
          <p:cNvPr id="4" name="Date Placeholder 3"/>
          <p:cNvSpPr>
            <a:spLocks noGrp="1"/>
          </p:cNvSpPr>
          <p:nvPr>
            <p:ph type="dt" sz="half" idx="10"/>
          </p:nvPr>
        </p:nvSpPr>
        <p:spPr/>
        <p:txBody>
          <a:bodyPr/>
          <a:lstStyle/>
          <a:p>
            <a:pPr>
              <a:defRPr/>
            </a:pPr>
            <a:fld id="{645E8338-3F5D-4A04-AF69-362C522A8768}" type="datetime1">
              <a:rPr lang="en-US" smtClean="0"/>
              <a:pPr>
                <a:defRPr/>
              </a:pPr>
              <a:t>6/1/2023</a:t>
            </a:fld>
            <a:endParaRPr lang="en-US"/>
          </a:p>
        </p:txBody>
      </p:sp>
      <p:sp>
        <p:nvSpPr>
          <p:cNvPr id="5" name="Slide Number Placeholder 4"/>
          <p:cNvSpPr>
            <a:spLocks noGrp="1"/>
          </p:cNvSpPr>
          <p:nvPr>
            <p:ph type="sldNum" sz="quarter" idx="12"/>
          </p:nvPr>
        </p:nvSpPr>
        <p:spPr/>
        <p:txBody>
          <a:bodyPr/>
          <a:lstStyle/>
          <a:p>
            <a:pPr>
              <a:defRPr/>
            </a:pPr>
            <a:fld id="{32BDBBD4-E6BF-464D-9AE4-46D42F5C32A1}" type="slidenum">
              <a:rPr lang="en-US" smtClean="0"/>
              <a:pPr>
                <a:defRPr/>
              </a:pPr>
              <a:t>12</a:t>
            </a:fld>
            <a:endParaRPr lang="en-US"/>
          </a:p>
        </p:txBody>
      </p:sp>
    </p:spTree>
    <p:extLst>
      <p:ext uri="{BB962C8B-B14F-4D97-AF65-F5344CB8AC3E}">
        <p14:creationId xmlns:p14="http://schemas.microsoft.com/office/powerpoint/2010/main" val="2883179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5557"/>
            <a:ext cx="8229600" cy="884529"/>
          </a:xfrm>
        </p:spPr>
        <p:txBody>
          <a:bodyPr/>
          <a:lstStyle/>
          <a:p>
            <a:pPr algn="ctr"/>
            <a:r>
              <a:rPr lang="en-US" b="1" dirty="0"/>
              <a:t>Effective Communication</a:t>
            </a:r>
          </a:p>
        </p:txBody>
      </p:sp>
      <p:sp>
        <p:nvSpPr>
          <p:cNvPr id="3" name="Content Placeholder 2"/>
          <p:cNvSpPr>
            <a:spLocks noGrp="1"/>
          </p:cNvSpPr>
          <p:nvPr>
            <p:ph idx="1"/>
          </p:nvPr>
        </p:nvSpPr>
        <p:spPr>
          <a:xfrm>
            <a:off x="838200" y="1753842"/>
            <a:ext cx="7848600" cy="4570757"/>
          </a:xfrm>
        </p:spPr>
        <p:txBody>
          <a:bodyPr/>
          <a:lstStyle/>
          <a:p>
            <a:pPr marL="0" indent="0">
              <a:spcBef>
                <a:spcPts val="600"/>
              </a:spcBef>
              <a:buNone/>
            </a:pPr>
            <a:r>
              <a:rPr lang="en-US" sz="2800" b="1" dirty="0">
                <a:latin typeface="Arial" panose="020B0604020202020204" pitchFamily="34" charset="0"/>
                <a:cs typeface="Arial" panose="020B0604020202020204" pitchFamily="34" charset="0"/>
              </a:rPr>
              <a:t>The ADA requires that the County </a:t>
            </a:r>
          </a:p>
          <a:p>
            <a:pPr marL="0" indent="0">
              <a:spcBef>
                <a:spcPts val="600"/>
              </a:spcBef>
              <a:buNone/>
            </a:pPr>
            <a:r>
              <a:rPr lang="en-US" sz="2800" b="1" dirty="0">
                <a:latin typeface="Arial" panose="020B0604020202020204" pitchFamily="34" charset="0"/>
                <a:cs typeface="Arial" panose="020B0604020202020204" pitchFamily="34" charset="0"/>
              </a:rPr>
              <a:t>and our contractors ensure that communication with people with</a:t>
            </a:r>
          </a:p>
          <a:p>
            <a:pPr marL="0" indent="0">
              <a:spcBef>
                <a:spcPts val="600"/>
              </a:spcBef>
              <a:buNone/>
            </a:pPr>
            <a:r>
              <a:rPr lang="en-US" sz="2800" b="1" dirty="0">
                <a:latin typeface="Arial" panose="020B0604020202020204" pitchFamily="34" charset="0"/>
                <a:cs typeface="Arial" panose="020B0604020202020204" pitchFamily="34" charset="0"/>
              </a:rPr>
              <a:t>disabilities is equally effective as communication with people without disabilities.</a:t>
            </a:r>
          </a:p>
        </p:txBody>
      </p:sp>
      <p:sp>
        <p:nvSpPr>
          <p:cNvPr id="4" name="Date Placeholder 3"/>
          <p:cNvSpPr>
            <a:spLocks noGrp="1"/>
          </p:cNvSpPr>
          <p:nvPr>
            <p:ph type="dt" sz="half" idx="10"/>
          </p:nvPr>
        </p:nvSpPr>
        <p:spPr/>
        <p:txBody>
          <a:bodyPr/>
          <a:lstStyle/>
          <a:p>
            <a:pPr>
              <a:defRPr/>
            </a:pPr>
            <a:fld id="{645E8338-3F5D-4A04-AF69-362C522A8768}" type="datetime1">
              <a:rPr lang="en-US" smtClean="0"/>
              <a:pPr>
                <a:defRPr/>
              </a:pPr>
              <a:t>6/1/2023</a:t>
            </a:fld>
            <a:endParaRPr lang="en-US"/>
          </a:p>
        </p:txBody>
      </p:sp>
      <p:sp>
        <p:nvSpPr>
          <p:cNvPr id="5" name="Slide Number Placeholder 4"/>
          <p:cNvSpPr>
            <a:spLocks noGrp="1"/>
          </p:cNvSpPr>
          <p:nvPr>
            <p:ph type="sldNum" sz="quarter" idx="12"/>
          </p:nvPr>
        </p:nvSpPr>
        <p:spPr/>
        <p:txBody>
          <a:bodyPr/>
          <a:lstStyle/>
          <a:p>
            <a:pPr>
              <a:defRPr/>
            </a:pPr>
            <a:fld id="{32BDBBD4-E6BF-464D-9AE4-46D42F5C32A1}" type="slidenum">
              <a:rPr lang="en-US" smtClean="0"/>
              <a:pPr>
                <a:defRPr/>
              </a:pPr>
              <a:t>13</a:t>
            </a:fld>
            <a:endParaRPr lang="en-US"/>
          </a:p>
        </p:txBody>
      </p:sp>
      <p:grpSp>
        <p:nvGrpSpPr>
          <p:cNvPr id="6" name="Group 5"/>
          <p:cNvGrpSpPr/>
          <p:nvPr/>
        </p:nvGrpSpPr>
        <p:grpSpPr>
          <a:xfrm>
            <a:off x="6553761" y="1600200"/>
            <a:ext cx="1981200" cy="4267200"/>
            <a:chOff x="0" y="0"/>
            <a:chExt cx="2715768" cy="5417820"/>
          </a:xfrm>
        </p:grpSpPr>
        <p:pic>
          <p:nvPicPr>
            <p:cNvPr id="7" name="Picture 6"/>
            <p:cNvPicPr/>
            <p:nvPr/>
          </p:nvPicPr>
          <p:blipFill>
            <a:blip r:embed="rId3"/>
            <a:stretch>
              <a:fillRect/>
            </a:stretch>
          </p:blipFill>
          <p:spPr>
            <a:xfrm>
              <a:off x="797052" y="0"/>
              <a:ext cx="1769364" cy="1769364"/>
            </a:xfrm>
            <a:prstGeom prst="rect">
              <a:avLst/>
            </a:prstGeom>
          </p:spPr>
        </p:pic>
        <p:pic>
          <p:nvPicPr>
            <p:cNvPr id="8" name="Picture 7"/>
            <p:cNvPicPr/>
            <p:nvPr/>
          </p:nvPicPr>
          <p:blipFill>
            <a:blip r:embed="rId4"/>
            <a:stretch>
              <a:fillRect/>
            </a:stretch>
          </p:blipFill>
          <p:spPr>
            <a:xfrm>
              <a:off x="993013" y="195072"/>
              <a:ext cx="1181100" cy="1181100"/>
            </a:xfrm>
            <a:prstGeom prst="rect">
              <a:avLst/>
            </a:prstGeom>
          </p:spPr>
        </p:pic>
        <p:pic>
          <p:nvPicPr>
            <p:cNvPr id="9" name="Picture 8"/>
            <p:cNvPicPr/>
            <p:nvPr/>
          </p:nvPicPr>
          <p:blipFill>
            <a:blip r:embed="rId5"/>
            <a:stretch>
              <a:fillRect/>
            </a:stretch>
          </p:blipFill>
          <p:spPr>
            <a:xfrm>
              <a:off x="755904" y="1600200"/>
              <a:ext cx="1959864" cy="1959864"/>
            </a:xfrm>
            <a:prstGeom prst="rect">
              <a:avLst/>
            </a:prstGeom>
          </p:spPr>
        </p:pic>
        <p:pic>
          <p:nvPicPr>
            <p:cNvPr id="10" name="Picture 9"/>
            <p:cNvPicPr/>
            <p:nvPr/>
          </p:nvPicPr>
          <p:blipFill>
            <a:blip r:embed="rId6"/>
            <a:stretch>
              <a:fillRect/>
            </a:stretch>
          </p:blipFill>
          <p:spPr>
            <a:xfrm>
              <a:off x="950849" y="1795272"/>
              <a:ext cx="1371600" cy="1371600"/>
            </a:xfrm>
            <a:prstGeom prst="rect">
              <a:avLst/>
            </a:prstGeom>
          </p:spPr>
        </p:pic>
        <p:pic>
          <p:nvPicPr>
            <p:cNvPr id="11" name="Picture 10"/>
            <p:cNvPicPr/>
            <p:nvPr/>
          </p:nvPicPr>
          <p:blipFill>
            <a:blip r:embed="rId7"/>
            <a:stretch>
              <a:fillRect/>
            </a:stretch>
          </p:blipFill>
          <p:spPr>
            <a:xfrm>
              <a:off x="0" y="3585972"/>
              <a:ext cx="1831848" cy="1831848"/>
            </a:xfrm>
            <a:prstGeom prst="rect">
              <a:avLst/>
            </a:prstGeom>
          </p:spPr>
        </p:pic>
        <p:pic>
          <p:nvPicPr>
            <p:cNvPr id="12" name="Picture 11"/>
            <p:cNvPicPr/>
            <p:nvPr/>
          </p:nvPicPr>
          <p:blipFill>
            <a:blip r:embed="rId8"/>
            <a:stretch>
              <a:fillRect/>
            </a:stretch>
          </p:blipFill>
          <p:spPr>
            <a:xfrm>
              <a:off x="195072" y="3781286"/>
              <a:ext cx="1244600" cy="1243013"/>
            </a:xfrm>
            <a:prstGeom prst="rect">
              <a:avLst/>
            </a:prstGeom>
          </p:spPr>
        </p:pic>
      </p:grpSp>
      <p:grpSp>
        <p:nvGrpSpPr>
          <p:cNvPr id="13" name="Group 12"/>
          <p:cNvGrpSpPr/>
          <p:nvPr/>
        </p:nvGrpSpPr>
        <p:grpSpPr>
          <a:xfrm>
            <a:off x="4453011" y="4578428"/>
            <a:ext cx="1371600" cy="1366607"/>
            <a:chOff x="0" y="0"/>
            <a:chExt cx="1959864" cy="1959864"/>
          </a:xfrm>
        </p:grpSpPr>
        <p:pic>
          <p:nvPicPr>
            <p:cNvPr id="14" name="Picture 13"/>
            <p:cNvPicPr/>
            <p:nvPr/>
          </p:nvPicPr>
          <p:blipFill>
            <a:blip r:embed="rId5"/>
            <a:stretch>
              <a:fillRect/>
            </a:stretch>
          </p:blipFill>
          <p:spPr>
            <a:xfrm>
              <a:off x="0" y="0"/>
              <a:ext cx="1959864" cy="1959864"/>
            </a:xfrm>
            <a:prstGeom prst="rect">
              <a:avLst/>
            </a:prstGeom>
          </p:spPr>
        </p:pic>
        <p:pic>
          <p:nvPicPr>
            <p:cNvPr id="15" name="Picture 14"/>
            <p:cNvPicPr/>
            <p:nvPr/>
          </p:nvPicPr>
          <p:blipFill>
            <a:blip r:embed="rId9"/>
            <a:stretch>
              <a:fillRect/>
            </a:stretch>
          </p:blipFill>
          <p:spPr>
            <a:xfrm>
              <a:off x="195072" y="195668"/>
              <a:ext cx="1371600" cy="1371599"/>
            </a:xfrm>
            <a:prstGeom prst="rect">
              <a:avLst/>
            </a:prstGeom>
          </p:spPr>
        </p:pic>
      </p:grpSp>
      <p:grpSp>
        <p:nvGrpSpPr>
          <p:cNvPr id="16" name="Group 15"/>
          <p:cNvGrpSpPr/>
          <p:nvPr/>
        </p:nvGrpSpPr>
        <p:grpSpPr>
          <a:xfrm>
            <a:off x="2273128" y="4578428"/>
            <a:ext cx="1608470" cy="1360459"/>
            <a:chOff x="0" y="0"/>
            <a:chExt cx="1959864" cy="1959864"/>
          </a:xfrm>
        </p:grpSpPr>
        <p:pic>
          <p:nvPicPr>
            <p:cNvPr id="17" name="Picture 16"/>
            <p:cNvPicPr/>
            <p:nvPr/>
          </p:nvPicPr>
          <p:blipFill>
            <a:blip r:embed="rId5"/>
            <a:stretch>
              <a:fillRect/>
            </a:stretch>
          </p:blipFill>
          <p:spPr>
            <a:xfrm>
              <a:off x="0" y="0"/>
              <a:ext cx="1959864" cy="1959864"/>
            </a:xfrm>
            <a:prstGeom prst="rect">
              <a:avLst/>
            </a:prstGeom>
          </p:spPr>
        </p:pic>
        <p:pic>
          <p:nvPicPr>
            <p:cNvPr id="18" name="Picture 17"/>
            <p:cNvPicPr/>
            <p:nvPr/>
          </p:nvPicPr>
          <p:blipFill>
            <a:blip r:embed="rId10"/>
            <a:stretch>
              <a:fillRect/>
            </a:stretch>
          </p:blipFill>
          <p:spPr>
            <a:xfrm>
              <a:off x="195072" y="195034"/>
              <a:ext cx="1371600" cy="1371600"/>
            </a:xfrm>
            <a:prstGeom prst="rect">
              <a:avLst/>
            </a:prstGeom>
          </p:spPr>
        </p:pic>
      </p:grpSp>
    </p:spTree>
    <p:extLst>
      <p:ext uri="{BB962C8B-B14F-4D97-AF65-F5344CB8AC3E}">
        <p14:creationId xmlns:p14="http://schemas.microsoft.com/office/powerpoint/2010/main" val="2249158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0214"/>
            <a:ext cx="8534400" cy="1268165"/>
          </a:xfrm>
        </p:spPr>
        <p:txBody>
          <a:bodyPr/>
          <a:lstStyle/>
          <a:p>
            <a:pPr algn="ctr"/>
            <a:r>
              <a:rPr lang="en-US" sz="4000" b="1" dirty="0"/>
              <a:t>Who is Entitled to</a:t>
            </a:r>
            <a:br>
              <a:rPr lang="en-US" sz="4000" b="1" dirty="0"/>
            </a:br>
            <a:r>
              <a:rPr lang="en-US" sz="4000" b="1" dirty="0"/>
              <a:t>Effective Communication</a:t>
            </a:r>
            <a:r>
              <a:rPr lang="en-US" sz="3600" b="1" dirty="0"/>
              <a:t>?</a:t>
            </a:r>
          </a:p>
        </p:txBody>
      </p:sp>
      <p:sp>
        <p:nvSpPr>
          <p:cNvPr id="3" name="Content Placeholder 2"/>
          <p:cNvSpPr>
            <a:spLocks noGrp="1"/>
          </p:cNvSpPr>
          <p:nvPr>
            <p:ph idx="1"/>
          </p:nvPr>
        </p:nvSpPr>
        <p:spPr>
          <a:xfrm>
            <a:off x="711456" y="1873504"/>
            <a:ext cx="3479544" cy="4482846"/>
          </a:xfrm>
        </p:spPr>
        <p:txBody>
          <a:bodyPr/>
          <a:lstStyle/>
          <a:p>
            <a:pPr>
              <a:spcAft>
                <a:spcPts val="1200"/>
              </a:spcAft>
            </a:pPr>
            <a:r>
              <a:rPr lang="en-US" sz="2800" b="1" dirty="0">
                <a:latin typeface="Arial" panose="020B0604020202020204" pitchFamily="34" charset="0"/>
                <a:cs typeface="Arial" panose="020B0604020202020204" pitchFamily="34" charset="0"/>
              </a:rPr>
              <a:t>Members of the Public</a:t>
            </a:r>
            <a:r>
              <a:rPr lang="en-US" sz="2800" dirty="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a:p>
            <a:pPr>
              <a:spcAft>
                <a:spcPts val="1200"/>
              </a:spcAft>
            </a:pPr>
            <a:r>
              <a:rPr lang="en-US" sz="2800" b="1" dirty="0">
                <a:latin typeface="Arial" panose="020B0604020202020204" pitchFamily="34" charset="0"/>
                <a:cs typeface="Arial" panose="020B0604020202020204" pitchFamily="34" charset="0"/>
              </a:rPr>
              <a:t>Job Applicants </a:t>
            </a:r>
            <a:endParaRPr lang="en-US" sz="2800" dirty="0">
              <a:latin typeface="Arial" panose="020B0604020202020204" pitchFamily="34" charset="0"/>
              <a:cs typeface="Arial" panose="020B0604020202020204" pitchFamily="34" charset="0"/>
            </a:endParaRPr>
          </a:p>
          <a:p>
            <a:pPr>
              <a:spcAft>
                <a:spcPts val="1200"/>
              </a:spcAft>
            </a:pPr>
            <a:r>
              <a:rPr lang="en-US" sz="2800" b="1" dirty="0">
                <a:latin typeface="Arial" panose="020B0604020202020204" pitchFamily="34" charset="0"/>
                <a:cs typeface="Arial" panose="020B0604020202020204" pitchFamily="34" charset="0"/>
              </a:rPr>
              <a:t>Program Participants </a:t>
            </a:r>
            <a:endParaRPr lang="en-US" sz="2800" dirty="0">
              <a:latin typeface="Arial" panose="020B0604020202020204" pitchFamily="34" charset="0"/>
              <a:cs typeface="Arial" panose="020B0604020202020204" pitchFamily="34" charset="0"/>
            </a:endParaRPr>
          </a:p>
          <a:p>
            <a:pPr>
              <a:spcAft>
                <a:spcPts val="1200"/>
              </a:spcAft>
            </a:pPr>
            <a:r>
              <a:rPr lang="en-US" sz="2800" b="1" dirty="0">
                <a:latin typeface="Arial" panose="020B0604020202020204" pitchFamily="34" charset="0"/>
                <a:cs typeface="Arial" panose="020B0604020202020204" pitchFamily="34" charset="0"/>
              </a:rPr>
              <a:t>Clients’ parent, spouse, or companion </a:t>
            </a:r>
          </a:p>
        </p:txBody>
      </p:sp>
      <p:sp>
        <p:nvSpPr>
          <p:cNvPr id="4" name="Date Placeholder 3"/>
          <p:cNvSpPr>
            <a:spLocks noGrp="1"/>
          </p:cNvSpPr>
          <p:nvPr>
            <p:ph type="dt" sz="half" idx="10"/>
          </p:nvPr>
        </p:nvSpPr>
        <p:spPr/>
        <p:txBody>
          <a:bodyPr/>
          <a:lstStyle/>
          <a:p>
            <a:pPr>
              <a:defRPr/>
            </a:pPr>
            <a:fld id="{645E8338-3F5D-4A04-AF69-362C522A8768}" type="datetime1">
              <a:rPr lang="en-US" smtClean="0"/>
              <a:pPr>
                <a:defRPr/>
              </a:pPr>
              <a:t>6/1/2023</a:t>
            </a:fld>
            <a:endParaRPr lang="en-US"/>
          </a:p>
        </p:txBody>
      </p:sp>
      <p:sp>
        <p:nvSpPr>
          <p:cNvPr id="5" name="Slide Number Placeholder 4"/>
          <p:cNvSpPr>
            <a:spLocks noGrp="1"/>
          </p:cNvSpPr>
          <p:nvPr>
            <p:ph type="sldNum" sz="quarter" idx="12"/>
          </p:nvPr>
        </p:nvSpPr>
        <p:spPr/>
        <p:txBody>
          <a:bodyPr/>
          <a:lstStyle/>
          <a:p>
            <a:pPr>
              <a:defRPr/>
            </a:pPr>
            <a:fld id="{32BDBBD4-E6BF-464D-9AE4-46D42F5C32A1}" type="slidenum">
              <a:rPr lang="en-US" smtClean="0"/>
              <a:pPr>
                <a:defRPr/>
              </a:pPr>
              <a:t>14</a:t>
            </a:fld>
            <a:endParaRPr lang="en-US"/>
          </a:p>
        </p:txBody>
      </p:sp>
      <p:grpSp>
        <p:nvGrpSpPr>
          <p:cNvPr id="43" name="Group 42"/>
          <p:cNvGrpSpPr/>
          <p:nvPr/>
        </p:nvGrpSpPr>
        <p:grpSpPr>
          <a:xfrm>
            <a:off x="3962400" y="1508379"/>
            <a:ext cx="4876800" cy="4873716"/>
            <a:chOff x="-1824769" y="480800"/>
            <a:chExt cx="11551127" cy="5953302"/>
          </a:xfrm>
        </p:grpSpPr>
        <p:sp>
          <p:nvSpPr>
            <p:cNvPr id="45" name="Rectangle 44"/>
            <p:cNvSpPr/>
            <p:nvPr/>
          </p:nvSpPr>
          <p:spPr>
            <a:xfrm>
              <a:off x="8749030" y="5752948"/>
              <a:ext cx="154147" cy="30967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800">
                  <a:solidFill>
                    <a:srgbClr val="FFFFFF"/>
                  </a:solidFill>
                  <a:effectLst/>
                  <a:latin typeface="Calibri" panose="020F0502020204030204" pitchFamily="34" charset="0"/>
                  <a:ea typeface="Calibri" panose="020F0502020204030204" pitchFamily="34" charset="0"/>
                  <a:cs typeface="Calibri" panose="020F0502020204030204" pitchFamily="34" charset="0"/>
                </a:rPr>
                <a:t>3</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6" name="Rectangle 45"/>
            <p:cNvSpPr/>
            <p:nvPr/>
          </p:nvSpPr>
          <p:spPr>
            <a:xfrm>
              <a:off x="8864854" y="5752948"/>
              <a:ext cx="68712" cy="30967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80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7" name="Rectangle 46"/>
            <p:cNvSpPr/>
            <p:nvPr/>
          </p:nvSpPr>
          <p:spPr>
            <a:xfrm>
              <a:off x="1041624" y="513109"/>
              <a:ext cx="8684734" cy="646148"/>
            </a:xfrm>
            <a:prstGeom prst="rect">
              <a:avLst/>
            </a:prstGeom>
            <a:ln>
              <a:noFill/>
            </a:ln>
          </p:spPr>
          <p:txBody>
            <a:bodyPr vert="horz" lIns="0" tIns="0" rIns="0" bIns="0" rtlCol="0">
              <a:noAutofit/>
            </a:bodyPr>
            <a:lstStyle/>
            <a:p>
              <a:pPr marL="0" marR="0">
                <a:lnSpc>
                  <a:spcPct val="107000"/>
                </a:lnSpc>
                <a:spcBef>
                  <a:spcPts val="0"/>
                </a:spcBef>
                <a:spcAft>
                  <a:spcPts val="800"/>
                </a:spcAft>
              </a:pP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8" name="Rectangle 47"/>
            <p:cNvSpPr/>
            <p:nvPr/>
          </p:nvSpPr>
          <p:spPr>
            <a:xfrm>
              <a:off x="7542531" y="480800"/>
              <a:ext cx="169055" cy="67845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3600">
                  <a:solidFill>
                    <a:srgbClr val="1F497D"/>
                  </a:solidFill>
                  <a:effectLst/>
                  <a:latin typeface="Arial" panose="020B0604020202020204" pitchFamily="34" charset="0"/>
                  <a:ea typeface="Arial" panose="020B0604020202020204" pitchFamily="34" charset="0"/>
                  <a:cs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p:cNvSpPr/>
            <p:nvPr/>
          </p:nvSpPr>
          <p:spPr>
            <a:xfrm>
              <a:off x="3828923" y="2466238"/>
              <a:ext cx="91708" cy="41331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400" b="1">
                  <a:solidFill>
                    <a:srgbClr val="558ED5"/>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5" name="Rectangle 54"/>
            <p:cNvSpPr/>
            <p:nvPr/>
          </p:nvSpPr>
          <p:spPr>
            <a:xfrm>
              <a:off x="320040" y="2808224"/>
              <a:ext cx="53596" cy="24155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400" b="1">
                  <a:solidFill>
                    <a:srgbClr val="558ED5"/>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8" name="Rectangle 57"/>
            <p:cNvSpPr/>
            <p:nvPr/>
          </p:nvSpPr>
          <p:spPr>
            <a:xfrm>
              <a:off x="3201035" y="3045587"/>
              <a:ext cx="91617" cy="41290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400" b="1">
                  <a:solidFill>
                    <a:srgbClr val="003399"/>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9" name="Rectangle 58"/>
            <p:cNvSpPr/>
            <p:nvPr/>
          </p:nvSpPr>
          <p:spPr>
            <a:xfrm>
              <a:off x="320040" y="3411347"/>
              <a:ext cx="312956" cy="412906"/>
            </a:xfrm>
            <a:prstGeom prst="rect">
              <a:avLst/>
            </a:prstGeom>
            <a:ln>
              <a:noFill/>
            </a:ln>
          </p:spPr>
          <p:txBody>
            <a:bodyPr vert="horz" lIns="0" tIns="0" rIns="0" bIns="0" rtlCol="0">
              <a:noAutofit/>
            </a:bodyPr>
            <a:lstStyle/>
            <a:p>
              <a:pPr marL="0" marR="0">
                <a:lnSpc>
                  <a:spcPct val="107000"/>
                </a:lnSpc>
                <a:spcBef>
                  <a:spcPts val="0"/>
                </a:spcBef>
                <a:spcAft>
                  <a:spcPts val="800"/>
                </a:spcAft>
              </a:pP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3" name="Rectangle 62"/>
            <p:cNvSpPr/>
            <p:nvPr/>
          </p:nvSpPr>
          <p:spPr>
            <a:xfrm>
              <a:off x="3941699" y="3411347"/>
              <a:ext cx="91617" cy="41290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400" b="1">
                  <a:solidFill>
                    <a:srgbClr val="003399"/>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7" name="Rectangle 66"/>
            <p:cNvSpPr/>
            <p:nvPr/>
          </p:nvSpPr>
          <p:spPr>
            <a:xfrm>
              <a:off x="3638423" y="3777132"/>
              <a:ext cx="91708" cy="41331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400" b="1">
                  <a:solidFill>
                    <a:srgbClr val="003399"/>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3" name="Rectangle 72"/>
            <p:cNvSpPr/>
            <p:nvPr/>
          </p:nvSpPr>
          <p:spPr>
            <a:xfrm>
              <a:off x="320040" y="4874641"/>
              <a:ext cx="4441793" cy="412906"/>
            </a:xfrm>
            <a:prstGeom prst="rect">
              <a:avLst/>
            </a:prstGeom>
            <a:ln>
              <a:noFill/>
            </a:ln>
          </p:spPr>
          <p:txBody>
            <a:bodyPr vert="horz" lIns="0" tIns="0" rIns="0" bIns="0" rtlCol="0">
              <a:noAutofit/>
            </a:bodyPr>
            <a:lstStyle/>
            <a:p>
              <a:pPr marL="0" marR="0">
                <a:lnSpc>
                  <a:spcPct val="107000"/>
                </a:lnSpc>
                <a:spcBef>
                  <a:spcPts val="0"/>
                </a:spcBef>
                <a:spcAft>
                  <a:spcPts val="800"/>
                </a:spcAft>
              </a:pP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4" name="Rectangle 73"/>
            <p:cNvSpPr/>
            <p:nvPr/>
          </p:nvSpPr>
          <p:spPr>
            <a:xfrm>
              <a:off x="3659759" y="4874641"/>
              <a:ext cx="91617" cy="41290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5" name="Rectangle 74"/>
            <p:cNvSpPr/>
            <p:nvPr/>
          </p:nvSpPr>
          <p:spPr>
            <a:xfrm>
              <a:off x="662940" y="5270325"/>
              <a:ext cx="103055" cy="41358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200">
                  <a:solidFill>
                    <a:srgbClr val="000000"/>
                  </a:solidFill>
                  <a:effectLst/>
                  <a:latin typeface="Arial" panose="020B0604020202020204" pitchFamily="34" charset="0"/>
                  <a:ea typeface="Arial" panose="020B0604020202020204" pitchFamily="34" charset="0"/>
                  <a:cs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76" name="Picture 75"/>
            <p:cNvPicPr/>
            <p:nvPr/>
          </p:nvPicPr>
          <p:blipFill>
            <a:blip r:embed="rId3"/>
            <a:stretch>
              <a:fillRect/>
            </a:stretch>
          </p:blipFill>
          <p:spPr>
            <a:xfrm>
              <a:off x="-1824769" y="480800"/>
              <a:ext cx="10689622" cy="5953302"/>
            </a:xfrm>
            <a:prstGeom prst="rect">
              <a:avLst/>
            </a:prstGeom>
          </p:spPr>
        </p:pic>
      </p:grpSp>
    </p:spTree>
    <p:extLst>
      <p:ext uri="{BB962C8B-B14F-4D97-AF65-F5344CB8AC3E}">
        <p14:creationId xmlns:p14="http://schemas.microsoft.com/office/powerpoint/2010/main" val="2759246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38" y="550554"/>
            <a:ext cx="8382000" cy="1036458"/>
          </a:xfrm>
        </p:spPr>
        <p:txBody>
          <a:bodyPr/>
          <a:lstStyle/>
          <a:p>
            <a:pPr algn="ctr"/>
            <a:r>
              <a:rPr lang="en-US" sz="4000" b="1" dirty="0"/>
              <a:t>Where is Effective Communication </a:t>
            </a:r>
            <a:br>
              <a:rPr lang="en-US" sz="4000" b="1" dirty="0"/>
            </a:br>
            <a:r>
              <a:rPr lang="en-US" sz="4000" b="1" dirty="0"/>
              <a:t>Required?</a:t>
            </a:r>
          </a:p>
        </p:txBody>
      </p:sp>
      <p:sp>
        <p:nvSpPr>
          <p:cNvPr id="4" name="Date Placeholder 3"/>
          <p:cNvSpPr>
            <a:spLocks noGrp="1"/>
          </p:cNvSpPr>
          <p:nvPr>
            <p:ph type="dt" sz="half" idx="10"/>
          </p:nvPr>
        </p:nvSpPr>
        <p:spPr/>
        <p:txBody>
          <a:bodyPr/>
          <a:lstStyle/>
          <a:p>
            <a:pPr>
              <a:defRPr/>
            </a:pPr>
            <a:fld id="{645E8338-3F5D-4A04-AF69-362C522A8768}" type="datetime1">
              <a:rPr lang="en-US" smtClean="0"/>
              <a:pPr>
                <a:defRPr/>
              </a:pPr>
              <a:t>6/1/2023</a:t>
            </a:fld>
            <a:endParaRPr lang="en-US"/>
          </a:p>
        </p:txBody>
      </p:sp>
      <p:sp>
        <p:nvSpPr>
          <p:cNvPr id="5" name="Slide Number Placeholder 4"/>
          <p:cNvSpPr>
            <a:spLocks noGrp="1"/>
          </p:cNvSpPr>
          <p:nvPr>
            <p:ph type="sldNum" sz="quarter" idx="12"/>
          </p:nvPr>
        </p:nvSpPr>
        <p:spPr>
          <a:xfrm>
            <a:off x="7932295" y="6356349"/>
            <a:ext cx="762000" cy="365125"/>
          </a:xfrm>
        </p:spPr>
        <p:txBody>
          <a:bodyPr/>
          <a:lstStyle/>
          <a:p>
            <a:pPr>
              <a:defRPr/>
            </a:pPr>
            <a:fld id="{32BDBBD4-E6BF-464D-9AE4-46D42F5C32A1}" type="slidenum">
              <a:rPr lang="en-US" smtClean="0"/>
              <a:pPr>
                <a:defRPr/>
              </a:pPr>
              <a:t>15</a:t>
            </a:fld>
            <a:endParaRPr lang="en-US"/>
          </a:p>
        </p:txBody>
      </p:sp>
      <p:pic>
        <p:nvPicPr>
          <p:cNvPr id="6" name="Content Placeholder 5"/>
          <p:cNvPicPr>
            <a:picLocks noGrp="1"/>
          </p:cNvPicPr>
          <p:nvPr>
            <p:ph idx="1"/>
          </p:nvPr>
        </p:nvPicPr>
        <p:blipFill>
          <a:blip r:embed="rId3"/>
          <a:stretch>
            <a:fillRect/>
          </a:stretch>
        </p:blipFill>
        <p:spPr>
          <a:xfrm>
            <a:off x="5334000" y="2286000"/>
            <a:ext cx="3360294" cy="2590800"/>
          </a:xfrm>
          <a:prstGeom prst="rect">
            <a:avLst/>
          </a:prstGeom>
        </p:spPr>
      </p:pic>
      <p:sp>
        <p:nvSpPr>
          <p:cNvPr id="9" name="TextBox 8"/>
          <p:cNvSpPr txBox="1"/>
          <p:nvPr/>
        </p:nvSpPr>
        <p:spPr>
          <a:xfrm>
            <a:off x="457200" y="1832634"/>
            <a:ext cx="6629400" cy="4278094"/>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600" dirty="0"/>
              <a:t>Applications, Utility Bills, Tax Forms</a:t>
            </a:r>
          </a:p>
          <a:p>
            <a:pPr marL="342900" indent="-342900">
              <a:spcAft>
                <a:spcPts val="1800"/>
              </a:spcAft>
              <a:buFont typeface="Arial" panose="020B0604020202020204" pitchFamily="34" charset="0"/>
              <a:buChar char="•"/>
            </a:pPr>
            <a:r>
              <a:rPr lang="en-US" sz="2600" dirty="0"/>
              <a:t>Brochures, program information</a:t>
            </a:r>
          </a:p>
          <a:p>
            <a:pPr marL="342900" indent="-342900">
              <a:spcAft>
                <a:spcPts val="1800"/>
              </a:spcAft>
              <a:buFont typeface="Arial" panose="020B0604020202020204" pitchFamily="34" charset="0"/>
              <a:buChar char="•"/>
            </a:pPr>
            <a:r>
              <a:rPr lang="en-US" sz="2600" dirty="0"/>
              <a:t>Interactions with Customers</a:t>
            </a:r>
          </a:p>
          <a:p>
            <a:pPr marL="342900" indent="-342900">
              <a:spcAft>
                <a:spcPts val="1800"/>
              </a:spcAft>
              <a:buFont typeface="Arial" panose="020B0604020202020204" pitchFamily="34" charset="0"/>
              <a:buChar char="•"/>
            </a:pPr>
            <a:r>
              <a:rPr lang="en-US" sz="2600" dirty="0"/>
              <a:t>Medical Appointment</a:t>
            </a:r>
          </a:p>
          <a:p>
            <a:pPr marL="342900" indent="-342900">
              <a:spcAft>
                <a:spcPts val="1800"/>
              </a:spcAft>
              <a:buFont typeface="Arial" panose="020B0604020202020204" pitchFamily="34" charset="0"/>
              <a:buChar char="•"/>
            </a:pPr>
            <a:r>
              <a:rPr lang="en-US" sz="2600" dirty="0"/>
              <a:t>Websites, online forms</a:t>
            </a:r>
          </a:p>
          <a:p>
            <a:pPr marL="342900" indent="-342900">
              <a:spcAft>
                <a:spcPts val="1800"/>
              </a:spcAft>
              <a:buFont typeface="Arial" panose="020B0604020202020204" pitchFamily="34" charset="0"/>
              <a:buChar char="•"/>
            </a:pPr>
            <a:r>
              <a:rPr lang="en-US" sz="2600" dirty="0"/>
              <a:t>Signage, electronic boards, kiosks</a:t>
            </a:r>
          </a:p>
          <a:p>
            <a:pPr marL="342900" indent="-342900">
              <a:spcAft>
                <a:spcPts val="1800"/>
              </a:spcAft>
              <a:buFont typeface="Arial" panose="020B0604020202020204" pitchFamily="34" charset="0"/>
              <a:buChar char="•"/>
            </a:pPr>
            <a:r>
              <a:rPr lang="en-US" sz="2600" dirty="0"/>
              <a:t>Public events and community meetings</a:t>
            </a:r>
          </a:p>
        </p:txBody>
      </p:sp>
    </p:spTree>
    <p:extLst>
      <p:ext uri="{BB962C8B-B14F-4D97-AF65-F5344CB8AC3E}">
        <p14:creationId xmlns:p14="http://schemas.microsoft.com/office/powerpoint/2010/main" val="2642573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534400" cy="974724"/>
          </a:xfrm>
        </p:spPr>
        <p:txBody>
          <a:bodyPr/>
          <a:lstStyle/>
          <a:p>
            <a:r>
              <a:rPr lang="en-US" sz="4400" b="1" dirty="0"/>
              <a:t>Effective Communication Methods</a:t>
            </a:r>
          </a:p>
        </p:txBody>
      </p:sp>
      <p:sp>
        <p:nvSpPr>
          <p:cNvPr id="3" name="Content Placeholder 2"/>
          <p:cNvSpPr>
            <a:spLocks noGrp="1"/>
          </p:cNvSpPr>
          <p:nvPr>
            <p:ph idx="1"/>
          </p:nvPr>
        </p:nvSpPr>
        <p:spPr>
          <a:xfrm>
            <a:off x="304800" y="1524000"/>
            <a:ext cx="8534400" cy="5029199"/>
          </a:xfrm>
        </p:spPr>
        <p:txBody>
          <a:bodyPr/>
          <a:lstStyle/>
          <a:p>
            <a:pPr marL="0" indent="0">
              <a:spcAft>
                <a:spcPts val="1400"/>
              </a:spcAft>
              <a:buNone/>
            </a:pPr>
            <a:r>
              <a:rPr lang="en-US" sz="2800" b="1" dirty="0">
                <a:latin typeface="Arial" panose="020B0604020202020204" pitchFamily="34" charset="0"/>
                <a:cs typeface="Arial" panose="020B0604020202020204" pitchFamily="34" charset="0"/>
              </a:rPr>
              <a:t>Alternate Formats of Documents </a:t>
            </a:r>
            <a:r>
              <a:rPr lang="en-US" sz="2800" dirty="0">
                <a:latin typeface="Arial" panose="020B0604020202020204" pitchFamily="34" charset="0"/>
                <a:cs typeface="Arial" panose="020B0604020202020204" pitchFamily="34" charset="0"/>
              </a:rPr>
              <a:t>– Large print, electronic (PDF or MS Word), Braille</a:t>
            </a:r>
          </a:p>
          <a:p>
            <a:pPr marL="0" indent="0">
              <a:spcAft>
                <a:spcPts val="1400"/>
              </a:spcAft>
              <a:buNone/>
            </a:pPr>
            <a:r>
              <a:rPr lang="en-US" sz="2800" b="1" dirty="0">
                <a:latin typeface="Arial" panose="020B0604020202020204" pitchFamily="34" charset="0"/>
                <a:cs typeface="Arial" panose="020B0604020202020204" pitchFamily="34" charset="0"/>
              </a:rPr>
              <a:t>Auxiliary Aids </a:t>
            </a:r>
            <a:r>
              <a:rPr lang="en-US" sz="2800" dirty="0">
                <a:latin typeface="Arial" panose="020B0604020202020204" pitchFamily="34" charset="0"/>
                <a:cs typeface="Arial" panose="020B0604020202020204" pitchFamily="34" charset="0"/>
              </a:rPr>
              <a:t>– Assistive Listening Devices, text to speech or screen reader software</a:t>
            </a:r>
          </a:p>
          <a:p>
            <a:pPr marL="0" indent="0">
              <a:spcAft>
                <a:spcPts val="1400"/>
              </a:spcAft>
              <a:buNone/>
            </a:pPr>
            <a:r>
              <a:rPr lang="en-US" sz="2800" b="1" dirty="0">
                <a:latin typeface="Arial" panose="020B0604020202020204" pitchFamily="34" charset="0"/>
                <a:cs typeface="Arial" panose="020B0604020202020204" pitchFamily="34" charset="0"/>
              </a:rPr>
              <a:t>Auxiliary Services </a:t>
            </a:r>
            <a:r>
              <a:rPr lang="en-US" sz="2800" dirty="0">
                <a:latin typeface="Arial" panose="020B0604020202020204" pitchFamily="34" charset="0"/>
                <a:cs typeface="Arial" panose="020B0604020202020204" pitchFamily="34" charset="0"/>
              </a:rPr>
              <a:t>– American Sign Language (ASL) or other qualified interpreters, Real Time Captioning (CART), qualified readers/scribes</a:t>
            </a:r>
          </a:p>
          <a:p>
            <a:pPr marL="0" indent="0">
              <a:spcAft>
                <a:spcPts val="1200"/>
              </a:spcAft>
              <a:buNone/>
            </a:pPr>
            <a:r>
              <a:rPr lang="en-US" sz="2800" b="1" dirty="0">
                <a:latin typeface="Arial" panose="020B0604020202020204" pitchFamily="34" charset="0"/>
                <a:cs typeface="Arial" panose="020B0604020202020204" pitchFamily="34" charset="0"/>
              </a:rPr>
              <a:t>Accessible</a:t>
            </a:r>
            <a:r>
              <a:rPr lang="en-US" sz="28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websites</a:t>
            </a:r>
            <a:r>
              <a:rPr lang="en-US" sz="2800" dirty="0">
                <a:latin typeface="Arial" panose="020B0604020202020204" pitchFamily="34" charset="0"/>
                <a:cs typeface="Arial" panose="020B0604020202020204" pitchFamily="34" charset="0"/>
              </a:rPr>
              <a:t> and online forms, captioning and audio descriptions on videos, alt-tags on images</a:t>
            </a:r>
          </a:p>
        </p:txBody>
      </p:sp>
      <p:sp>
        <p:nvSpPr>
          <p:cNvPr id="4" name="Date Placeholder 3"/>
          <p:cNvSpPr>
            <a:spLocks noGrp="1"/>
          </p:cNvSpPr>
          <p:nvPr>
            <p:ph type="dt" sz="half" idx="10"/>
          </p:nvPr>
        </p:nvSpPr>
        <p:spPr/>
        <p:txBody>
          <a:bodyPr/>
          <a:lstStyle/>
          <a:p>
            <a:pPr>
              <a:defRPr/>
            </a:pPr>
            <a:fld id="{645E8338-3F5D-4A04-AF69-362C522A8768}" type="datetime1">
              <a:rPr lang="en-US" smtClean="0"/>
              <a:pPr>
                <a:defRPr/>
              </a:pPr>
              <a:t>6/1/2023</a:t>
            </a:fld>
            <a:endParaRPr lang="en-US"/>
          </a:p>
        </p:txBody>
      </p:sp>
      <p:sp>
        <p:nvSpPr>
          <p:cNvPr id="5" name="Slide Number Placeholder 4"/>
          <p:cNvSpPr>
            <a:spLocks noGrp="1"/>
          </p:cNvSpPr>
          <p:nvPr>
            <p:ph type="sldNum" sz="quarter" idx="12"/>
          </p:nvPr>
        </p:nvSpPr>
        <p:spPr/>
        <p:txBody>
          <a:bodyPr/>
          <a:lstStyle/>
          <a:p>
            <a:pPr>
              <a:defRPr/>
            </a:pPr>
            <a:fld id="{32BDBBD4-E6BF-464D-9AE4-46D42F5C32A1}" type="slidenum">
              <a:rPr lang="en-US" smtClean="0"/>
              <a:pPr>
                <a:defRPr/>
              </a:pPr>
              <a:t>16</a:t>
            </a:fld>
            <a:endParaRPr lang="en-US"/>
          </a:p>
        </p:txBody>
      </p:sp>
    </p:spTree>
    <p:extLst>
      <p:ext uri="{BB962C8B-B14F-4D97-AF65-F5344CB8AC3E}">
        <p14:creationId xmlns:p14="http://schemas.microsoft.com/office/powerpoint/2010/main" val="446501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69950"/>
          </a:xfrm>
        </p:spPr>
        <p:txBody>
          <a:bodyPr/>
          <a:lstStyle/>
          <a:p>
            <a:pPr algn="ctr"/>
            <a:r>
              <a:rPr lang="en-US" b="1" dirty="0"/>
              <a:t>Accessible Public Meetings</a:t>
            </a:r>
          </a:p>
        </p:txBody>
      </p:sp>
      <p:sp>
        <p:nvSpPr>
          <p:cNvPr id="3" name="Content Placeholder 2"/>
          <p:cNvSpPr>
            <a:spLocks noGrp="1"/>
          </p:cNvSpPr>
          <p:nvPr>
            <p:ph idx="1"/>
          </p:nvPr>
        </p:nvSpPr>
        <p:spPr>
          <a:xfrm>
            <a:off x="685800" y="1708151"/>
            <a:ext cx="7543800" cy="4616450"/>
          </a:xfrm>
        </p:spPr>
        <p:txBody>
          <a:bodyPr/>
          <a:lstStyle/>
          <a:p>
            <a:pPr>
              <a:spcAft>
                <a:spcPts val="1200"/>
              </a:spcAft>
            </a:pPr>
            <a:r>
              <a:rPr lang="en-US" sz="3200" dirty="0">
                <a:latin typeface="Arial" panose="020B0604020202020204" pitchFamily="34" charset="0"/>
                <a:cs typeface="Arial" panose="020B0604020202020204" pitchFamily="34" charset="0"/>
              </a:rPr>
              <a:t>Meeting notices, including contact information for access requests</a:t>
            </a:r>
          </a:p>
          <a:p>
            <a:pPr>
              <a:spcAft>
                <a:spcPts val="1200"/>
              </a:spcAft>
            </a:pPr>
            <a:r>
              <a:rPr lang="en-US" sz="3200" dirty="0">
                <a:latin typeface="Arial" panose="020B0604020202020204" pitchFamily="34" charset="0"/>
                <a:cs typeface="Arial" panose="020B0604020202020204" pitchFamily="34" charset="0"/>
              </a:rPr>
              <a:t>Accessible site/location, proximity to public transit, parking, path of travel</a:t>
            </a:r>
          </a:p>
          <a:p>
            <a:pPr>
              <a:spcAft>
                <a:spcPts val="1200"/>
              </a:spcAft>
            </a:pPr>
            <a:r>
              <a:rPr lang="en-US" sz="3200" dirty="0">
                <a:latin typeface="Arial" panose="020B0604020202020204" pitchFamily="34" charset="0"/>
                <a:cs typeface="Arial" panose="020B0604020202020204" pitchFamily="34" charset="0"/>
              </a:rPr>
              <a:t>Set up of seating, tables, AV equipment</a:t>
            </a:r>
          </a:p>
          <a:p>
            <a:pPr>
              <a:spcAft>
                <a:spcPts val="1200"/>
              </a:spcAft>
            </a:pPr>
            <a:r>
              <a:rPr lang="en-US" sz="3200" dirty="0">
                <a:latin typeface="Arial" panose="020B0604020202020204" pitchFamily="34" charset="0"/>
                <a:cs typeface="Arial" panose="020B0604020202020204" pitchFamily="34" charset="0"/>
              </a:rPr>
              <a:t>Provide effective communication       d</a:t>
            </a:r>
            <a:r>
              <a:rPr lang="en-US" sz="3000" dirty="0">
                <a:latin typeface="Arial" panose="020B0604020202020204" pitchFamily="34" charset="0"/>
                <a:cs typeface="Arial" panose="020B0604020202020204" pitchFamily="34" charset="0"/>
              </a:rPr>
              <a:t>uring  the event</a:t>
            </a:r>
          </a:p>
        </p:txBody>
      </p:sp>
      <p:sp>
        <p:nvSpPr>
          <p:cNvPr id="4" name="Date Placeholder 3"/>
          <p:cNvSpPr>
            <a:spLocks noGrp="1"/>
          </p:cNvSpPr>
          <p:nvPr>
            <p:ph type="dt" sz="half" idx="10"/>
          </p:nvPr>
        </p:nvSpPr>
        <p:spPr/>
        <p:txBody>
          <a:bodyPr/>
          <a:lstStyle/>
          <a:p>
            <a:pPr>
              <a:defRPr/>
            </a:pPr>
            <a:fld id="{645E8338-3F5D-4A04-AF69-362C522A8768}" type="datetime1">
              <a:rPr lang="en-US" smtClean="0"/>
              <a:pPr>
                <a:defRPr/>
              </a:pPr>
              <a:t>6/1/2023</a:t>
            </a:fld>
            <a:endParaRPr lang="en-US"/>
          </a:p>
        </p:txBody>
      </p:sp>
      <p:sp>
        <p:nvSpPr>
          <p:cNvPr id="5" name="Slide Number Placeholder 4"/>
          <p:cNvSpPr>
            <a:spLocks noGrp="1"/>
          </p:cNvSpPr>
          <p:nvPr>
            <p:ph type="sldNum" sz="quarter" idx="12"/>
          </p:nvPr>
        </p:nvSpPr>
        <p:spPr/>
        <p:txBody>
          <a:bodyPr/>
          <a:lstStyle/>
          <a:p>
            <a:pPr>
              <a:defRPr/>
            </a:pPr>
            <a:fld id="{32BDBBD4-E6BF-464D-9AE4-46D42F5C32A1}" type="slidenum">
              <a:rPr lang="en-US" smtClean="0"/>
              <a:pPr>
                <a:defRPr/>
              </a:pPr>
              <a:t>17</a:t>
            </a:fld>
            <a:endParaRPr lang="en-US"/>
          </a:p>
        </p:txBody>
      </p:sp>
    </p:spTree>
    <p:extLst>
      <p:ext uri="{BB962C8B-B14F-4D97-AF65-F5344CB8AC3E}">
        <p14:creationId xmlns:p14="http://schemas.microsoft.com/office/powerpoint/2010/main" val="4028922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49"/>
            <a:ext cx="8229600" cy="1200151"/>
          </a:xfrm>
        </p:spPr>
        <p:txBody>
          <a:bodyPr/>
          <a:lstStyle/>
          <a:p>
            <a:pPr algn="ctr"/>
            <a:r>
              <a:rPr lang="en-US" b="1" dirty="0"/>
              <a:t>Accessibility in </a:t>
            </a:r>
            <a:br>
              <a:rPr lang="en-US" b="1" dirty="0"/>
            </a:br>
            <a:r>
              <a:rPr lang="en-US" b="1" dirty="0"/>
              <a:t>Contracted Services</a:t>
            </a:r>
          </a:p>
        </p:txBody>
      </p:sp>
      <p:sp>
        <p:nvSpPr>
          <p:cNvPr id="3" name="Content Placeholder 2"/>
          <p:cNvSpPr>
            <a:spLocks noGrp="1"/>
          </p:cNvSpPr>
          <p:nvPr>
            <p:ph idx="1"/>
          </p:nvPr>
        </p:nvSpPr>
        <p:spPr>
          <a:xfrm>
            <a:off x="304800" y="1905000"/>
            <a:ext cx="8536898" cy="4633912"/>
          </a:xfrm>
        </p:spPr>
        <p:txBody>
          <a:bodyPr/>
          <a:lstStyle/>
          <a:p>
            <a:pPr>
              <a:spcAft>
                <a:spcPts val="1200"/>
              </a:spcAft>
            </a:pPr>
            <a:r>
              <a:rPr lang="en-US" dirty="0">
                <a:latin typeface="Arial" panose="020B0604020202020204" pitchFamily="34" charset="0"/>
                <a:cs typeface="Arial" panose="020B0604020202020204" pitchFamily="34" charset="0"/>
              </a:rPr>
              <a:t>Departments must ensure access compliance of contracted service providers</a:t>
            </a:r>
          </a:p>
          <a:p>
            <a:pPr>
              <a:spcAft>
                <a:spcPts val="1800"/>
              </a:spcAft>
            </a:pPr>
            <a:r>
              <a:rPr lang="en-US" dirty="0">
                <a:latin typeface="Arial" panose="020B0604020202020204" pitchFamily="34" charset="0"/>
                <a:cs typeface="Arial" panose="020B0604020202020204" pitchFamily="34" charset="0"/>
              </a:rPr>
              <a:t>Access considerations included in all parts of the contracting process, from the Request for Proposals (RFP) through contract negotiation</a:t>
            </a:r>
          </a:p>
          <a:p>
            <a:pPr>
              <a:spcBef>
                <a:spcPts val="0"/>
              </a:spcBef>
              <a:spcAft>
                <a:spcPts val="0"/>
              </a:spcAft>
            </a:pPr>
            <a:r>
              <a:rPr lang="en-US" dirty="0">
                <a:latin typeface="Arial" panose="020B0604020202020204" pitchFamily="34" charset="0"/>
                <a:cs typeface="Arial" panose="020B0604020202020204" pitchFamily="34" charset="0"/>
              </a:rPr>
              <a:t>Include ADA compliance</a:t>
            </a:r>
          </a:p>
          <a:p>
            <a:pPr marL="0" indent="0">
              <a:spcBef>
                <a:spcPts val="0"/>
              </a:spcBef>
              <a:spcAft>
                <a:spcPts val="0"/>
              </a:spcAft>
              <a:buNone/>
            </a:pPr>
            <a:r>
              <a:rPr lang="en-US" dirty="0">
                <a:latin typeface="Arial" panose="020B0604020202020204" pitchFamily="34" charset="0"/>
                <a:cs typeface="Arial" panose="020B0604020202020204" pitchFamily="34" charset="0"/>
              </a:rPr>
              <a:t>   as part of the procurement</a:t>
            </a:r>
          </a:p>
          <a:p>
            <a:pPr marL="0" indent="0">
              <a:spcBef>
                <a:spcPts val="0"/>
              </a:spcBef>
              <a:spcAft>
                <a:spcPts val="0"/>
              </a:spcAft>
              <a:buNone/>
            </a:pPr>
            <a:r>
              <a:rPr lang="en-US" dirty="0">
                <a:latin typeface="Arial" panose="020B0604020202020204" pitchFamily="34" charset="0"/>
                <a:cs typeface="Arial" panose="020B0604020202020204" pitchFamily="34" charset="0"/>
              </a:rPr>
              <a:t>   and contract monitoring </a:t>
            </a:r>
          </a:p>
          <a:p>
            <a:pPr marL="0" indent="0">
              <a:spcBef>
                <a:spcPts val="0"/>
              </a:spcBef>
              <a:spcAft>
                <a:spcPts val="0"/>
              </a:spcAft>
              <a:buNone/>
            </a:pPr>
            <a:r>
              <a:rPr lang="en-US" dirty="0">
                <a:latin typeface="Arial" panose="020B0604020202020204" pitchFamily="34" charset="0"/>
                <a:cs typeface="Arial" panose="020B0604020202020204" pitchFamily="34" charset="0"/>
              </a:rPr>
              <a:t>   processes.</a:t>
            </a:r>
          </a:p>
        </p:txBody>
      </p:sp>
      <p:sp>
        <p:nvSpPr>
          <p:cNvPr id="4" name="Date Placeholder 3"/>
          <p:cNvSpPr>
            <a:spLocks noGrp="1"/>
          </p:cNvSpPr>
          <p:nvPr>
            <p:ph type="dt" sz="half" idx="10"/>
          </p:nvPr>
        </p:nvSpPr>
        <p:spPr/>
        <p:txBody>
          <a:bodyPr/>
          <a:lstStyle/>
          <a:p>
            <a:pPr>
              <a:defRPr/>
            </a:pPr>
            <a:fld id="{645E8338-3F5D-4A04-AF69-362C522A8768}" type="datetime1">
              <a:rPr lang="en-US" smtClean="0"/>
              <a:pPr>
                <a:defRPr/>
              </a:pPr>
              <a:t>6/1/2023</a:t>
            </a:fld>
            <a:endParaRPr lang="en-US"/>
          </a:p>
        </p:txBody>
      </p:sp>
      <p:sp>
        <p:nvSpPr>
          <p:cNvPr id="5" name="Slide Number Placeholder 4"/>
          <p:cNvSpPr>
            <a:spLocks noGrp="1"/>
          </p:cNvSpPr>
          <p:nvPr>
            <p:ph type="sldNum" sz="quarter" idx="12"/>
          </p:nvPr>
        </p:nvSpPr>
        <p:spPr/>
        <p:txBody>
          <a:bodyPr/>
          <a:lstStyle/>
          <a:p>
            <a:pPr>
              <a:defRPr/>
            </a:pPr>
            <a:fld id="{32BDBBD4-E6BF-464D-9AE4-46D42F5C32A1}" type="slidenum">
              <a:rPr lang="en-US" smtClean="0"/>
              <a:pPr>
                <a:defRPr/>
              </a:pPr>
              <a:t>18</a:t>
            </a:fld>
            <a:endParaRPr lang="en-US"/>
          </a:p>
        </p:txBody>
      </p:sp>
      <p:pic>
        <p:nvPicPr>
          <p:cNvPr id="7" name="Picture 6"/>
          <p:cNvPicPr/>
          <p:nvPr/>
        </p:nvPicPr>
        <p:blipFill>
          <a:blip r:embed="rId3"/>
          <a:stretch>
            <a:fillRect/>
          </a:stretch>
        </p:blipFill>
        <p:spPr>
          <a:xfrm>
            <a:off x="4800600" y="4114800"/>
            <a:ext cx="4043596" cy="2424112"/>
          </a:xfrm>
          <a:prstGeom prst="rect">
            <a:avLst/>
          </a:prstGeom>
        </p:spPr>
      </p:pic>
    </p:spTree>
    <p:extLst>
      <p:ext uri="{BB962C8B-B14F-4D97-AF65-F5344CB8AC3E}">
        <p14:creationId xmlns:p14="http://schemas.microsoft.com/office/powerpoint/2010/main" val="3224779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ADA Basics</a:t>
            </a:r>
          </a:p>
        </p:txBody>
      </p:sp>
      <p:sp>
        <p:nvSpPr>
          <p:cNvPr id="3" name="Content Placeholder 2"/>
          <p:cNvSpPr>
            <a:spLocks noGrp="1"/>
          </p:cNvSpPr>
          <p:nvPr>
            <p:ph idx="1"/>
          </p:nvPr>
        </p:nvSpPr>
        <p:spPr>
          <a:xfrm>
            <a:off x="457200" y="2286000"/>
            <a:ext cx="8229600" cy="4038600"/>
          </a:xfrm>
        </p:spPr>
        <p:txBody>
          <a:bodyPr/>
          <a:lstStyle/>
          <a:p>
            <a:r>
              <a:rPr lang="en-US" sz="3200" dirty="0">
                <a:latin typeface="Arial" panose="020B0604020202020204" pitchFamily="34" charset="0"/>
                <a:cs typeface="Arial" panose="020B0604020202020204" pitchFamily="34" charset="0"/>
              </a:rPr>
              <a:t>Title I – Employment</a:t>
            </a:r>
          </a:p>
          <a:p>
            <a:r>
              <a:rPr lang="en-US" sz="3200" b="1" dirty="0">
                <a:solidFill>
                  <a:schemeClr val="accent1">
                    <a:lumMod val="75000"/>
                  </a:schemeClr>
                </a:solidFill>
                <a:latin typeface="Arial" panose="020B0604020202020204" pitchFamily="34" charset="0"/>
                <a:cs typeface="Arial" panose="020B0604020202020204" pitchFamily="34" charset="0"/>
              </a:rPr>
              <a:t>Title II – Programs and Services of State and Local Government</a:t>
            </a:r>
          </a:p>
          <a:p>
            <a:r>
              <a:rPr lang="en-US" sz="3200" dirty="0">
                <a:latin typeface="Arial" panose="020B0604020202020204" pitchFamily="34" charset="0"/>
                <a:cs typeface="Arial" panose="020B0604020202020204" pitchFamily="34" charset="0"/>
              </a:rPr>
              <a:t>Title III – Places of Public Accommodation</a:t>
            </a:r>
          </a:p>
          <a:p>
            <a:r>
              <a:rPr lang="en-US" sz="3200" dirty="0">
                <a:latin typeface="Arial" panose="020B0604020202020204" pitchFamily="34" charset="0"/>
                <a:cs typeface="Arial" panose="020B0604020202020204" pitchFamily="34" charset="0"/>
              </a:rPr>
              <a:t>Title IV – Telecommunications</a:t>
            </a:r>
          </a:p>
          <a:p>
            <a:r>
              <a:rPr lang="en-US" sz="3200" dirty="0">
                <a:latin typeface="Arial" panose="020B0604020202020204" pitchFamily="34" charset="0"/>
                <a:cs typeface="Arial" panose="020B0604020202020204" pitchFamily="34" charset="0"/>
              </a:rPr>
              <a:t>Title V – Miscellaneous</a:t>
            </a:r>
          </a:p>
        </p:txBody>
      </p:sp>
      <p:sp>
        <p:nvSpPr>
          <p:cNvPr id="4" name="Date Placeholder 3"/>
          <p:cNvSpPr>
            <a:spLocks noGrp="1"/>
          </p:cNvSpPr>
          <p:nvPr>
            <p:ph type="dt" sz="half" idx="10"/>
          </p:nvPr>
        </p:nvSpPr>
        <p:spPr/>
        <p:txBody>
          <a:bodyPr/>
          <a:lstStyle/>
          <a:p>
            <a:pPr>
              <a:defRPr/>
            </a:pPr>
            <a:fld id="{645E8338-3F5D-4A04-AF69-362C522A8768}" type="datetime1">
              <a:rPr lang="en-US" smtClean="0"/>
              <a:pPr>
                <a:defRPr/>
              </a:pPr>
              <a:t>6/1/2023</a:t>
            </a:fld>
            <a:endParaRPr lang="en-US"/>
          </a:p>
        </p:txBody>
      </p:sp>
      <p:sp>
        <p:nvSpPr>
          <p:cNvPr id="5" name="Slide Number Placeholder 4"/>
          <p:cNvSpPr>
            <a:spLocks noGrp="1"/>
          </p:cNvSpPr>
          <p:nvPr>
            <p:ph type="sldNum" sz="quarter" idx="12"/>
          </p:nvPr>
        </p:nvSpPr>
        <p:spPr/>
        <p:txBody>
          <a:bodyPr/>
          <a:lstStyle/>
          <a:p>
            <a:pPr>
              <a:defRPr/>
            </a:pPr>
            <a:fld id="{32BDBBD4-E6BF-464D-9AE4-46D42F5C32A1}" type="slidenum">
              <a:rPr lang="en-US" smtClean="0"/>
              <a:pPr>
                <a:defRPr/>
              </a:pPr>
              <a:t>1</a:t>
            </a:fld>
            <a:endParaRPr lang="en-US"/>
          </a:p>
        </p:txBody>
      </p:sp>
    </p:spTree>
    <p:extLst>
      <p:ext uri="{BB962C8B-B14F-4D97-AF65-F5344CB8AC3E}">
        <p14:creationId xmlns:p14="http://schemas.microsoft.com/office/powerpoint/2010/main" val="2668313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pPr algn="ctr"/>
            <a:r>
              <a:rPr lang="en-US" dirty="0"/>
              <a:t>Questions &amp; Discussion</a:t>
            </a:r>
          </a:p>
        </p:txBody>
      </p:sp>
      <p:sp>
        <p:nvSpPr>
          <p:cNvPr id="3" name="Content Placeholder 2"/>
          <p:cNvSpPr>
            <a:spLocks noGrp="1"/>
          </p:cNvSpPr>
          <p:nvPr>
            <p:ph idx="1"/>
          </p:nvPr>
        </p:nvSpPr>
        <p:spPr>
          <a:xfrm>
            <a:off x="304800" y="1447800"/>
            <a:ext cx="8382000" cy="5029199"/>
          </a:xfrm>
        </p:spPr>
        <p:txBody>
          <a:bodyPr/>
          <a:lstStyle/>
          <a:p>
            <a:pPr>
              <a:spcAft>
                <a:spcPts val="600"/>
              </a:spcAft>
            </a:pPr>
            <a:r>
              <a:rPr lang="en-US" sz="3600" b="1" dirty="0">
                <a:latin typeface="Arial" panose="020B0604020202020204" pitchFamily="34" charset="0"/>
                <a:cs typeface="Arial" panose="020B0604020202020204" pitchFamily="34" charset="0"/>
              </a:rPr>
              <a:t>Next Steps and Goals:</a:t>
            </a:r>
          </a:p>
          <a:p>
            <a:pPr lvl="1">
              <a:spcAft>
                <a:spcPts val="600"/>
              </a:spcAft>
            </a:pPr>
            <a:r>
              <a:rPr lang="en-US" sz="2800" dirty="0">
                <a:latin typeface="Arial" panose="020B0604020202020204" pitchFamily="34" charset="0"/>
                <a:cs typeface="Arial" panose="020B0604020202020204" pitchFamily="34" charset="0"/>
              </a:rPr>
              <a:t>Overview of County Departments/Services</a:t>
            </a:r>
          </a:p>
          <a:p>
            <a:pPr lvl="1">
              <a:spcAft>
                <a:spcPts val="600"/>
              </a:spcAft>
            </a:pPr>
            <a:r>
              <a:rPr lang="en-US" sz="2800" dirty="0">
                <a:latin typeface="Arial" panose="020B0604020202020204" pitchFamily="34" charset="0"/>
                <a:cs typeface="Arial" panose="020B0604020202020204" pitchFamily="34" charset="0"/>
              </a:rPr>
              <a:t>Review ADA Self Evaluation Report Findings/Recommendations (2020)</a:t>
            </a:r>
          </a:p>
          <a:p>
            <a:pPr lvl="1">
              <a:spcAft>
                <a:spcPts val="600"/>
              </a:spcAft>
            </a:pPr>
            <a:r>
              <a:rPr lang="en-US" sz="2800" dirty="0">
                <a:latin typeface="Arial" panose="020B0604020202020204" pitchFamily="34" charset="0"/>
                <a:cs typeface="Arial" panose="020B0604020202020204" pitchFamily="34" charset="0"/>
              </a:rPr>
              <a:t>July 2023 – Retain Consultant to Evaluate Staffing/Resources Needed to Implement ADA Title II Countywide</a:t>
            </a:r>
          </a:p>
          <a:p>
            <a:pPr lvl="3">
              <a:spcAft>
                <a:spcPts val="600"/>
              </a:spcAft>
            </a:pPr>
            <a:r>
              <a:rPr lang="en-US" sz="2400" dirty="0">
                <a:latin typeface="Arial" panose="020B0604020202020204" pitchFamily="34" charset="0"/>
                <a:cs typeface="Arial" panose="020B0604020202020204" pitchFamily="34" charset="0"/>
              </a:rPr>
              <a:t>Request for Proposals, Scope of Work</a:t>
            </a:r>
          </a:p>
          <a:p>
            <a:pPr lvl="3">
              <a:spcAft>
                <a:spcPts val="600"/>
              </a:spcAft>
            </a:pPr>
            <a:r>
              <a:rPr lang="en-US" sz="2400" dirty="0">
                <a:latin typeface="Arial" panose="020B0604020202020204" pitchFamily="34" charset="0"/>
                <a:cs typeface="Arial" panose="020B0604020202020204" pitchFamily="34" charset="0"/>
              </a:rPr>
              <a:t>DAC Roles in Implementation Process</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a:defRPr/>
            </a:pPr>
            <a:fld id="{645E8338-3F5D-4A04-AF69-362C522A8768}" type="datetime1">
              <a:rPr lang="en-US" smtClean="0"/>
              <a:pPr>
                <a:defRPr/>
              </a:pPr>
              <a:t>6/1/2023</a:t>
            </a:fld>
            <a:endParaRPr lang="en-US"/>
          </a:p>
        </p:txBody>
      </p:sp>
      <p:sp>
        <p:nvSpPr>
          <p:cNvPr id="5" name="Slide Number Placeholder 4"/>
          <p:cNvSpPr>
            <a:spLocks noGrp="1"/>
          </p:cNvSpPr>
          <p:nvPr>
            <p:ph type="sldNum" sz="quarter" idx="12"/>
          </p:nvPr>
        </p:nvSpPr>
        <p:spPr/>
        <p:txBody>
          <a:bodyPr/>
          <a:lstStyle/>
          <a:p>
            <a:pPr>
              <a:defRPr/>
            </a:pPr>
            <a:fld id="{32BDBBD4-E6BF-464D-9AE4-46D42F5C32A1}" type="slidenum">
              <a:rPr lang="en-US" smtClean="0"/>
              <a:pPr>
                <a:defRPr/>
              </a:pPr>
              <a:t>19</a:t>
            </a:fld>
            <a:endParaRPr lang="en-US"/>
          </a:p>
        </p:txBody>
      </p:sp>
    </p:spTree>
    <p:extLst>
      <p:ext uri="{BB962C8B-B14F-4D97-AF65-F5344CB8AC3E}">
        <p14:creationId xmlns:p14="http://schemas.microsoft.com/office/powerpoint/2010/main" val="2326348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96913"/>
          </a:xfrm>
        </p:spPr>
        <p:txBody>
          <a:bodyPr/>
          <a:lstStyle/>
          <a:p>
            <a:pPr algn="ctr"/>
            <a:r>
              <a:rPr lang="en-US" dirty="0"/>
              <a:t>Disability Demographics</a:t>
            </a:r>
          </a:p>
        </p:txBody>
      </p:sp>
      <p:sp>
        <p:nvSpPr>
          <p:cNvPr id="3" name="Content Placeholder 2"/>
          <p:cNvSpPr>
            <a:spLocks noGrp="1"/>
          </p:cNvSpPr>
          <p:nvPr>
            <p:ph idx="1"/>
          </p:nvPr>
        </p:nvSpPr>
        <p:spPr>
          <a:xfrm>
            <a:off x="457200" y="1524001"/>
            <a:ext cx="8229600" cy="4800600"/>
          </a:xfrm>
        </p:spPr>
        <p:txBody>
          <a:bodyPr/>
          <a:lstStyle/>
          <a:p>
            <a:r>
              <a:rPr lang="en-US" sz="3200" dirty="0">
                <a:latin typeface="Arial" panose="020B0604020202020204" pitchFamily="34" charset="0"/>
                <a:cs typeface="Arial" panose="020B0604020202020204" pitchFamily="34" charset="0"/>
              </a:rPr>
              <a:t>20% of Americans ages 16-64</a:t>
            </a:r>
          </a:p>
          <a:p>
            <a:r>
              <a:rPr lang="en-US" sz="3200" dirty="0">
                <a:latin typeface="Arial" panose="020B0604020202020204" pitchFamily="34" charset="0"/>
                <a:cs typeface="Arial" panose="020B0604020202020204" pitchFamily="34" charset="0"/>
              </a:rPr>
              <a:t>40%+ over age 65</a:t>
            </a:r>
          </a:p>
          <a:p>
            <a:r>
              <a:rPr lang="en-US" sz="3200" b="1" dirty="0">
                <a:latin typeface="Arial" panose="020B0604020202020204" pitchFamily="34" charset="0"/>
                <a:cs typeface="Arial" panose="020B0604020202020204" pitchFamily="34" charset="0"/>
              </a:rPr>
              <a:t>People who access County services:</a:t>
            </a:r>
          </a:p>
          <a:p>
            <a:pPr lvl="1"/>
            <a:r>
              <a:rPr lang="en-US" sz="3200" dirty="0">
                <a:latin typeface="Arial" panose="020B0604020202020204" pitchFamily="34" charset="0"/>
                <a:cs typeface="Arial" panose="020B0604020202020204" pitchFamily="34" charset="0"/>
              </a:rPr>
              <a:t>DHA (Welfare programs) approx. 50%</a:t>
            </a:r>
          </a:p>
          <a:p>
            <a:pPr lvl="1"/>
            <a:r>
              <a:rPr lang="en-US" sz="3200" dirty="0">
                <a:latin typeface="Arial" panose="020B0604020202020204" pitchFamily="34" charset="0"/>
                <a:cs typeface="Arial" panose="020B0604020202020204" pitchFamily="34" charset="0"/>
              </a:rPr>
              <a:t>Medical, mental health, social services – virtually 100%</a:t>
            </a:r>
          </a:p>
        </p:txBody>
      </p:sp>
      <p:sp>
        <p:nvSpPr>
          <p:cNvPr id="4" name="Date Placeholder 3"/>
          <p:cNvSpPr>
            <a:spLocks noGrp="1"/>
          </p:cNvSpPr>
          <p:nvPr>
            <p:ph type="dt" sz="half" idx="10"/>
          </p:nvPr>
        </p:nvSpPr>
        <p:spPr/>
        <p:txBody>
          <a:bodyPr/>
          <a:lstStyle/>
          <a:p>
            <a:pPr>
              <a:defRPr/>
            </a:pPr>
            <a:fld id="{645E8338-3F5D-4A04-AF69-362C522A8768}" type="datetime1">
              <a:rPr lang="en-US" smtClean="0"/>
              <a:pPr>
                <a:defRPr/>
              </a:pPr>
              <a:t>6/1/2023</a:t>
            </a:fld>
            <a:endParaRPr lang="en-US"/>
          </a:p>
        </p:txBody>
      </p:sp>
      <p:sp>
        <p:nvSpPr>
          <p:cNvPr id="5" name="Slide Number Placeholder 4"/>
          <p:cNvSpPr>
            <a:spLocks noGrp="1"/>
          </p:cNvSpPr>
          <p:nvPr>
            <p:ph type="sldNum" sz="quarter" idx="12"/>
          </p:nvPr>
        </p:nvSpPr>
        <p:spPr/>
        <p:txBody>
          <a:bodyPr/>
          <a:lstStyle/>
          <a:p>
            <a:pPr>
              <a:defRPr/>
            </a:pPr>
            <a:fld id="{32BDBBD4-E6BF-464D-9AE4-46D42F5C32A1}" type="slidenum">
              <a:rPr lang="en-US" smtClean="0"/>
              <a:pPr>
                <a:defRPr/>
              </a:pPr>
              <a:t>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4874746"/>
            <a:ext cx="6096000" cy="1481604"/>
          </a:xfrm>
          <a:prstGeom prst="rect">
            <a:avLst/>
          </a:prstGeom>
        </p:spPr>
      </p:pic>
    </p:spTree>
    <p:extLst>
      <p:ext uri="{BB962C8B-B14F-4D97-AF65-F5344CB8AC3E}">
        <p14:creationId xmlns:p14="http://schemas.microsoft.com/office/powerpoint/2010/main" val="3647520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Administrative Requirements</a:t>
            </a:r>
          </a:p>
        </p:txBody>
      </p:sp>
      <p:sp>
        <p:nvSpPr>
          <p:cNvPr id="3" name="Content Placeholder 2"/>
          <p:cNvSpPr>
            <a:spLocks noGrp="1"/>
          </p:cNvSpPr>
          <p:nvPr>
            <p:ph idx="1"/>
          </p:nvPr>
        </p:nvSpPr>
        <p:spPr>
          <a:xfrm>
            <a:off x="457200" y="2286000"/>
            <a:ext cx="8229600" cy="4038600"/>
          </a:xfrm>
        </p:spPr>
        <p:txBody>
          <a:bodyPr/>
          <a:lstStyle/>
          <a:p>
            <a:pPr>
              <a:spcAft>
                <a:spcPts val="1200"/>
              </a:spcAft>
            </a:pPr>
            <a:r>
              <a:rPr lang="en-US" sz="3200" b="1" dirty="0">
                <a:latin typeface="Arial" panose="020B0604020202020204" pitchFamily="34" charset="0"/>
                <a:cs typeface="Arial" panose="020B0604020202020204" pitchFamily="34" charset="0"/>
              </a:rPr>
              <a:t>Designated ADA Coordinator</a:t>
            </a:r>
          </a:p>
          <a:p>
            <a:pPr>
              <a:spcAft>
                <a:spcPts val="1200"/>
              </a:spcAft>
            </a:pPr>
            <a:r>
              <a:rPr lang="en-US" sz="3200" b="1" dirty="0">
                <a:latin typeface="Arial" panose="020B0604020202020204" pitchFamily="34" charset="0"/>
                <a:cs typeface="Arial" panose="020B0604020202020204" pitchFamily="34" charset="0"/>
              </a:rPr>
              <a:t>Self Evaluation and Transition Plan</a:t>
            </a:r>
          </a:p>
          <a:p>
            <a:pPr>
              <a:spcAft>
                <a:spcPts val="1200"/>
              </a:spcAft>
            </a:pPr>
            <a:r>
              <a:rPr lang="en-US" sz="3200" b="1" dirty="0">
                <a:latin typeface="Arial" panose="020B0604020202020204" pitchFamily="34" charset="0"/>
                <a:cs typeface="Arial" panose="020B0604020202020204" pitchFamily="34" charset="0"/>
              </a:rPr>
              <a:t>Notice of Rights</a:t>
            </a:r>
          </a:p>
          <a:p>
            <a:pPr>
              <a:spcAft>
                <a:spcPts val="1200"/>
              </a:spcAft>
            </a:pPr>
            <a:r>
              <a:rPr lang="en-US" sz="3200" b="1" dirty="0">
                <a:latin typeface="Arial" panose="020B0604020202020204" pitchFamily="34" charset="0"/>
                <a:cs typeface="Arial" panose="020B0604020202020204" pitchFamily="34" charset="0"/>
              </a:rPr>
              <a:t>Grievance Procedure</a:t>
            </a:r>
          </a:p>
        </p:txBody>
      </p:sp>
      <p:sp>
        <p:nvSpPr>
          <p:cNvPr id="4" name="Date Placeholder 3"/>
          <p:cNvSpPr>
            <a:spLocks noGrp="1"/>
          </p:cNvSpPr>
          <p:nvPr>
            <p:ph type="dt" sz="half" idx="10"/>
          </p:nvPr>
        </p:nvSpPr>
        <p:spPr/>
        <p:txBody>
          <a:bodyPr/>
          <a:lstStyle/>
          <a:p>
            <a:pPr>
              <a:defRPr/>
            </a:pPr>
            <a:fld id="{645E8338-3F5D-4A04-AF69-362C522A8768}" type="datetime1">
              <a:rPr lang="en-US" smtClean="0"/>
              <a:pPr>
                <a:defRPr/>
              </a:pPr>
              <a:t>6/1/2023</a:t>
            </a:fld>
            <a:endParaRPr lang="en-US"/>
          </a:p>
        </p:txBody>
      </p:sp>
      <p:sp>
        <p:nvSpPr>
          <p:cNvPr id="5" name="Slide Number Placeholder 4"/>
          <p:cNvSpPr>
            <a:spLocks noGrp="1"/>
          </p:cNvSpPr>
          <p:nvPr>
            <p:ph type="sldNum" sz="quarter" idx="12"/>
          </p:nvPr>
        </p:nvSpPr>
        <p:spPr/>
        <p:txBody>
          <a:bodyPr/>
          <a:lstStyle/>
          <a:p>
            <a:pPr>
              <a:defRPr/>
            </a:pPr>
            <a:fld id="{32BDBBD4-E6BF-464D-9AE4-46D42F5C32A1}" type="slidenum">
              <a:rPr lang="en-US" smtClean="0"/>
              <a:pPr>
                <a:defRPr/>
              </a:pPr>
              <a:t>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707547"/>
            <a:ext cx="3657600" cy="2648803"/>
          </a:xfrm>
          <a:prstGeom prst="rect">
            <a:avLst/>
          </a:prstGeom>
        </p:spPr>
      </p:pic>
    </p:spTree>
    <p:extLst>
      <p:ext uri="{BB962C8B-B14F-4D97-AF65-F5344CB8AC3E}">
        <p14:creationId xmlns:p14="http://schemas.microsoft.com/office/powerpoint/2010/main" val="1298406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5987"/>
          </a:xfrm>
        </p:spPr>
        <p:txBody>
          <a:bodyPr/>
          <a:lstStyle/>
          <a:p>
            <a:pPr algn="ctr"/>
            <a:r>
              <a:rPr lang="en-US" b="1" dirty="0"/>
              <a:t>Equal Opportunity</a:t>
            </a:r>
          </a:p>
        </p:txBody>
      </p:sp>
      <p:sp>
        <p:nvSpPr>
          <p:cNvPr id="3" name="Content Placeholder 2"/>
          <p:cNvSpPr>
            <a:spLocks noGrp="1"/>
          </p:cNvSpPr>
          <p:nvPr>
            <p:ph idx="1"/>
          </p:nvPr>
        </p:nvSpPr>
        <p:spPr>
          <a:xfrm>
            <a:off x="457200" y="1447800"/>
            <a:ext cx="8229600" cy="5273676"/>
          </a:xfrm>
        </p:spPr>
        <p:txBody>
          <a:bodyPr/>
          <a:lstStyle/>
          <a:p>
            <a:pPr marL="0" indent="0">
              <a:buNone/>
            </a:pPr>
            <a:r>
              <a:rPr lang="en-US" sz="3600" b="1" dirty="0">
                <a:latin typeface="Arial" panose="020B0604020202020204" pitchFamily="34" charset="0"/>
                <a:cs typeface="Arial" panose="020B0604020202020204" pitchFamily="34" charset="0"/>
              </a:rPr>
              <a:t>Must be equal to and as effective as the opportunity provided to people without disabilities</a:t>
            </a:r>
            <a:endParaRPr lang="en-US" sz="3600" b="1" i="1"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a:defRPr/>
            </a:pPr>
            <a:fld id="{645E8338-3F5D-4A04-AF69-362C522A8768}" type="datetime1">
              <a:rPr lang="en-US" smtClean="0"/>
              <a:pPr>
                <a:defRPr/>
              </a:pPr>
              <a:t>6/1/2023</a:t>
            </a:fld>
            <a:endParaRPr lang="en-US"/>
          </a:p>
        </p:txBody>
      </p:sp>
      <p:sp>
        <p:nvSpPr>
          <p:cNvPr id="5" name="Slide Number Placeholder 4"/>
          <p:cNvSpPr>
            <a:spLocks noGrp="1"/>
          </p:cNvSpPr>
          <p:nvPr>
            <p:ph type="sldNum" sz="quarter" idx="12"/>
          </p:nvPr>
        </p:nvSpPr>
        <p:spPr/>
        <p:txBody>
          <a:bodyPr/>
          <a:lstStyle/>
          <a:p>
            <a:pPr>
              <a:defRPr/>
            </a:pPr>
            <a:fld id="{32BDBBD4-E6BF-464D-9AE4-46D42F5C32A1}" type="slidenum">
              <a:rPr lang="en-US" smtClean="0"/>
              <a:pPr>
                <a:defRPr/>
              </a:pPr>
              <a:t>4</a:t>
            </a:fld>
            <a:endParaRPr lang="en-US"/>
          </a:p>
        </p:txBody>
      </p:sp>
      <p:sp>
        <p:nvSpPr>
          <p:cNvPr id="8" name="TextBox 7"/>
          <p:cNvSpPr txBox="1"/>
          <p:nvPr/>
        </p:nvSpPr>
        <p:spPr>
          <a:xfrm>
            <a:off x="3179405" y="3420547"/>
            <a:ext cx="5589601" cy="2862322"/>
          </a:xfrm>
          <a:prstGeom prst="rect">
            <a:avLst/>
          </a:prstGeom>
          <a:noFill/>
        </p:spPr>
        <p:txBody>
          <a:bodyPr wrap="square" rtlCol="0">
            <a:spAutoFit/>
          </a:bodyPr>
          <a:lstStyle/>
          <a:p>
            <a:pPr marL="457200" indent="-457200">
              <a:spcAft>
                <a:spcPts val="1800"/>
              </a:spcAft>
              <a:buFont typeface="Arial" panose="020B0604020202020204" pitchFamily="34" charset="0"/>
              <a:buChar char="•"/>
            </a:pPr>
            <a:r>
              <a:rPr lang="en-US" sz="3000" b="1" dirty="0"/>
              <a:t>Architectural Access</a:t>
            </a:r>
          </a:p>
          <a:p>
            <a:pPr marL="457200" indent="-457200">
              <a:spcAft>
                <a:spcPts val="1800"/>
              </a:spcAft>
              <a:buFont typeface="Arial" panose="020B0604020202020204" pitchFamily="34" charset="0"/>
              <a:buChar char="•"/>
            </a:pPr>
            <a:r>
              <a:rPr lang="en-US" sz="3000" b="1" dirty="0"/>
              <a:t>Reasonable Modifications of Policies, Practices &amp; Procedures</a:t>
            </a:r>
          </a:p>
          <a:p>
            <a:pPr marL="457200" indent="-457200">
              <a:spcAft>
                <a:spcPts val="1800"/>
              </a:spcAft>
              <a:buFont typeface="Arial" panose="020B0604020202020204" pitchFamily="34" charset="0"/>
              <a:buChar char="•"/>
            </a:pPr>
            <a:r>
              <a:rPr lang="en-US" sz="3000" b="1" dirty="0"/>
              <a:t>Effective Communication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61" y="3613914"/>
            <a:ext cx="2475587" cy="2475587"/>
          </a:xfrm>
          <a:prstGeom prst="rect">
            <a:avLst/>
          </a:prstGeom>
        </p:spPr>
      </p:pic>
    </p:spTree>
    <p:extLst>
      <p:ext uri="{BB962C8B-B14F-4D97-AF65-F5344CB8AC3E}">
        <p14:creationId xmlns:p14="http://schemas.microsoft.com/office/powerpoint/2010/main" val="3428633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pPr algn="ctr"/>
            <a:r>
              <a:rPr lang="en-US" b="1" dirty="0"/>
              <a:t>Architectural Access</a:t>
            </a:r>
          </a:p>
        </p:txBody>
      </p:sp>
      <p:sp>
        <p:nvSpPr>
          <p:cNvPr id="3" name="Content Placeholder 2"/>
          <p:cNvSpPr>
            <a:spLocks noGrp="1"/>
          </p:cNvSpPr>
          <p:nvPr>
            <p:ph idx="1"/>
          </p:nvPr>
        </p:nvSpPr>
        <p:spPr>
          <a:xfrm>
            <a:off x="914400" y="1600200"/>
            <a:ext cx="7772400" cy="4572001"/>
          </a:xfrm>
        </p:spPr>
        <p:txBody>
          <a:bodyPr/>
          <a:lstStyle/>
          <a:p>
            <a:pPr>
              <a:spcAft>
                <a:spcPts val="600"/>
              </a:spcAft>
            </a:pPr>
            <a:r>
              <a:rPr lang="en-US" sz="3200" dirty="0">
                <a:latin typeface="Arial" panose="020B0604020202020204" pitchFamily="34" charset="0"/>
                <a:cs typeface="Arial" panose="020B0604020202020204" pitchFamily="34" charset="0"/>
              </a:rPr>
              <a:t>Ramps – permanent and temporary</a:t>
            </a:r>
          </a:p>
          <a:p>
            <a:pPr>
              <a:spcAft>
                <a:spcPts val="600"/>
              </a:spcAft>
            </a:pPr>
            <a:r>
              <a:rPr lang="en-US" sz="3200" dirty="0">
                <a:latin typeface="Arial" panose="020B0604020202020204" pitchFamily="34" charset="0"/>
                <a:cs typeface="Arial" panose="020B0604020202020204" pitchFamily="34" charset="0"/>
              </a:rPr>
              <a:t>Accessible parking spaces</a:t>
            </a:r>
          </a:p>
          <a:p>
            <a:pPr>
              <a:spcAft>
                <a:spcPts val="600"/>
              </a:spcAft>
            </a:pPr>
            <a:r>
              <a:rPr lang="en-US" sz="3200" dirty="0">
                <a:latin typeface="Arial" panose="020B0604020202020204" pitchFamily="34" charset="0"/>
                <a:cs typeface="Arial" panose="020B0604020202020204" pitchFamily="34" charset="0"/>
              </a:rPr>
              <a:t>Handrails and grab bars </a:t>
            </a:r>
          </a:p>
          <a:p>
            <a:pPr>
              <a:spcAft>
                <a:spcPts val="600"/>
              </a:spcAft>
            </a:pPr>
            <a:r>
              <a:rPr lang="en-US" sz="3200" dirty="0">
                <a:latin typeface="Arial" panose="020B0604020202020204" pitchFamily="34" charset="0"/>
                <a:cs typeface="Arial" panose="020B0604020202020204" pitchFamily="34" charset="0"/>
              </a:rPr>
              <a:t>Door handles, door pressure</a:t>
            </a:r>
          </a:p>
          <a:p>
            <a:pPr>
              <a:spcAft>
                <a:spcPts val="600"/>
              </a:spcAft>
            </a:pPr>
            <a:r>
              <a:rPr lang="en-US" sz="3200" dirty="0">
                <a:latin typeface="Arial" panose="020B0604020202020204" pitchFamily="34" charset="0"/>
                <a:cs typeface="Arial" panose="020B0604020202020204" pitchFamily="34" charset="0"/>
              </a:rPr>
              <a:t>Elevator buttons </a:t>
            </a:r>
          </a:p>
          <a:p>
            <a:pPr>
              <a:spcAft>
                <a:spcPts val="600"/>
              </a:spcAft>
            </a:pPr>
            <a:r>
              <a:rPr lang="en-US" sz="3200" dirty="0">
                <a:latin typeface="Arial" panose="020B0604020202020204" pitchFamily="34" charset="0"/>
                <a:cs typeface="Arial" panose="020B0604020202020204" pitchFamily="34" charset="0"/>
              </a:rPr>
              <a:t>Automatic door openers </a:t>
            </a:r>
          </a:p>
          <a:p>
            <a:pPr>
              <a:spcAft>
                <a:spcPts val="600"/>
              </a:spcAft>
            </a:pPr>
            <a:r>
              <a:rPr lang="en-US" sz="3200" dirty="0">
                <a:latin typeface="Arial" panose="020B0604020202020204" pitchFamily="34" charset="0"/>
                <a:cs typeface="Arial" panose="020B0604020202020204" pitchFamily="34" charset="0"/>
              </a:rPr>
              <a:t>Signage and wayfinding</a:t>
            </a:r>
          </a:p>
        </p:txBody>
      </p:sp>
      <p:sp>
        <p:nvSpPr>
          <p:cNvPr id="4" name="Date Placeholder 3"/>
          <p:cNvSpPr>
            <a:spLocks noGrp="1"/>
          </p:cNvSpPr>
          <p:nvPr>
            <p:ph type="dt" sz="half" idx="10"/>
          </p:nvPr>
        </p:nvSpPr>
        <p:spPr/>
        <p:txBody>
          <a:bodyPr/>
          <a:lstStyle/>
          <a:p>
            <a:pPr>
              <a:defRPr/>
            </a:pPr>
            <a:fld id="{645E8338-3F5D-4A04-AF69-362C522A8768}" type="datetime1">
              <a:rPr lang="en-US" smtClean="0"/>
              <a:pPr>
                <a:defRPr/>
              </a:pPr>
              <a:t>6/1/2023</a:t>
            </a:fld>
            <a:endParaRPr lang="en-US"/>
          </a:p>
        </p:txBody>
      </p:sp>
      <p:sp>
        <p:nvSpPr>
          <p:cNvPr id="5" name="Slide Number Placeholder 4"/>
          <p:cNvSpPr>
            <a:spLocks noGrp="1"/>
          </p:cNvSpPr>
          <p:nvPr>
            <p:ph type="sldNum" sz="quarter" idx="12"/>
          </p:nvPr>
        </p:nvSpPr>
        <p:spPr/>
        <p:txBody>
          <a:bodyPr/>
          <a:lstStyle/>
          <a:p>
            <a:pPr>
              <a:defRPr/>
            </a:pPr>
            <a:fld id="{32BDBBD4-E6BF-464D-9AE4-46D42F5C32A1}" type="slidenum">
              <a:rPr lang="en-US" smtClean="0"/>
              <a:pPr>
                <a:defRPr/>
              </a:pPr>
              <a:t>5</a:t>
            </a:fld>
            <a:endParaRPr lang="en-US"/>
          </a:p>
        </p:txBody>
      </p:sp>
    </p:spTree>
    <p:extLst>
      <p:ext uri="{BB962C8B-B14F-4D97-AF65-F5344CB8AC3E}">
        <p14:creationId xmlns:p14="http://schemas.microsoft.com/office/powerpoint/2010/main" val="1829383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lstStyle/>
          <a:p>
            <a:pPr algn="ctr"/>
            <a:r>
              <a:rPr lang="en-US" b="1" dirty="0"/>
              <a:t>Accessible Path of Travel</a:t>
            </a:r>
          </a:p>
        </p:txBody>
      </p:sp>
      <p:sp>
        <p:nvSpPr>
          <p:cNvPr id="4" name="Date Placeholder 3"/>
          <p:cNvSpPr>
            <a:spLocks noGrp="1"/>
          </p:cNvSpPr>
          <p:nvPr>
            <p:ph type="dt" sz="half" idx="10"/>
          </p:nvPr>
        </p:nvSpPr>
        <p:spPr/>
        <p:txBody>
          <a:bodyPr/>
          <a:lstStyle/>
          <a:p>
            <a:pPr>
              <a:defRPr/>
            </a:pPr>
            <a:fld id="{645E8338-3F5D-4A04-AF69-362C522A8768}" type="datetime1">
              <a:rPr lang="en-US" smtClean="0"/>
              <a:pPr>
                <a:defRPr/>
              </a:pPr>
              <a:t>6/1/2023</a:t>
            </a:fld>
            <a:endParaRPr lang="en-US"/>
          </a:p>
        </p:txBody>
      </p:sp>
      <p:sp>
        <p:nvSpPr>
          <p:cNvPr id="5" name="Slide Number Placeholder 4"/>
          <p:cNvSpPr>
            <a:spLocks noGrp="1"/>
          </p:cNvSpPr>
          <p:nvPr>
            <p:ph type="sldNum" sz="quarter" idx="12"/>
          </p:nvPr>
        </p:nvSpPr>
        <p:spPr/>
        <p:txBody>
          <a:bodyPr/>
          <a:lstStyle/>
          <a:p>
            <a:pPr>
              <a:defRPr/>
            </a:pPr>
            <a:fld id="{32BDBBD4-E6BF-464D-9AE4-46D42F5C32A1}" type="slidenum">
              <a:rPr lang="en-US" smtClean="0"/>
              <a:pPr>
                <a:defRPr/>
              </a:pPr>
              <a:t>6</a:t>
            </a:fld>
            <a:endParaRPr lang="en-US"/>
          </a:p>
        </p:txBody>
      </p:sp>
      <p:pic>
        <p:nvPicPr>
          <p:cNvPr id="6"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39270" y="1600199"/>
            <a:ext cx="4970929" cy="4818941"/>
          </a:xfrm>
        </p:spPr>
      </p:pic>
      <p:sp>
        <p:nvSpPr>
          <p:cNvPr id="7" name="TextBox 6"/>
          <p:cNvSpPr txBox="1"/>
          <p:nvPr/>
        </p:nvSpPr>
        <p:spPr>
          <a:xfrm>
            <a:off x="5531224" y="1905000"/>
            <a:ext cx="3581400" cy="4708981"/>
          </a:xfrm>
          <a:prstGeom prst="rect">
            <a:avLst/>
          </a:prstGeom>
          <a:noFill/>
        </p:spPr>
        <p:txBody>
          <a:bodyPr wrap="square" rtlCol="0">
            <a:spAutoFit/>
          </a:bodyPr>
          <a:lstStyle/>
          <a:p>
            <a:pPr marL="274320" indent="-274320">
              <a:spcAft>
                <a:spcPts val="1800"/>
              </a:spcAft>
              <a:buFont typeface="Arial" panose="020B0604020202020204" pitchFamily="34" charset="0"/>
              <a:buChar char="•"/>
            </a:pPr>
            <a:r>
              <a:rPr lang="en-US" b="1" dirty="0"/>
              <a:t>From parking lot or public transit stop</a:t>
            </a:r>
          </a:p>
          <a:p>
            <a:pPr marL="274320" indent="-274320">
              <a:spcAft>
                <a:spcPts val="1800"/>
              </a:spcAft>
              <a:buFont typeface="Arial" panose="020B0604020202020204" pitchFamily="34" charset="0"/>
              <a:buChar char="•"/>
            </a:pPr>
            <a:r>
              <a:rPr lang="en-US" b="1" dirty="0"/>
              <a:t>Into and through the facility</a:t>
            </a:r>
          </a:p>
          <a:p>
            <a:pPr marL="274320" indent="-274320">
              <a:spcAft>
                <a:spcPts val="1800"/>
              </a:spcAft>
              <a:buFont typeface="Arial" panose="020B0604020202020204" pitchFamily="34" charset="0"/>
              <a:buChar char="•"/>
            </a:pPr>
            <a:r>
              <a:rPr lang="en-US" b="1" dirty="0"/>
              <a:t>Accessible restrooms, drinking fountains</a:t>
            </a:r>
          </a:p>
          <a:p>
            <a:pPr marL="274320" indent="-274320">
              <a:spcAft>
                <a:spcPts val="1800"/>
              </a:spcAft>
              <a:buFont typeface="Arial" panose="020B0604020202020204" pitchFamily="34" charset="0"/>
              <a:buChar char="•"/>
            </a:pPr>
            <a:r>
              <a:rPr lang="en-US" b="1" dirty="0"/>
              <a:t>Directional signage, wayfinding</a:t>
            </a:r>
          </a:p>
          <a:p>
            <a:endParaRPr lang="en-US" dirty="0"/>
          </a:p>
        </p:txBody>
      </p:sp>
    </p:spTree>
    <p:extLst>
      <p:ext uri="{BB962C8B-B14F-4D97-AF65-F5344CB8AC3E}">
        <p14:creationId xmlns:p14="http://schemas.microsoft.com/office/powerpoint/2010/main" val="258000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lstStyle/>
          <a:p>
            <a:pPr algn="ctr"/>
            <a:r>
              <a:rPr lang="en-US" b="1" dirty="0"/>
              <a:t>Maintaining Accessibility</a:t>
            </a:r>
          </a:p>
        </p:txBody>
      </p:sp>
      <p:sp>
        <p:nvSpPr>
          <p:cNvPr id="3" name="Content Placeholder 2"/>
          <p:cNvSpPr>
            <a:spLocks noGrp="1"/>
          </p:cNvSpPr>
          <p:nvPr>
            <p:ph idx="1"/>
          </p:nvPr>
        </p:nvSpPr>
        <p:spPr>
          <a:xfrm>
            <a:off x="457200" y="1600200"/>
            <a:ext cx="8229600" cy="4724400"/>
          </a:xfrm>
        </p:spPr>
        <p:txBody>
          <a:bodyPr/>
          <a:lstStyle/>
          <a:p>
            <a:r>
              <a:rPr lang="en-US" sz="3200" dirty="0">
                <a:latin typeface="Arial" panose="020B0604020202020204" pitchFamily="34" charset="0"/>
                <a:cs typeface="Arial" panose="020B0604020202020204" pitchFamily="34" charset="0"/>
              </a:rPr>
              <a:t>Regular maintenance and repair of facilities and access features is required</a:t>
            </a:r>
          </a:p>
          <a:p>
            <a:pPr>
              <a:spcAft>
                <a:spcPts val="1200"/>
              </a:spcAft>
            </a:pPr>
            <a:r>
              <a:rPr lang="en-US" sz="3200" dirty="0">
                <a:latin typeface="Arial" panose="020B0604020202020204" pitchFamily="34" charset="0"/>
                <a:cs typeface="Arial" panose="020B0604020202020204" pitchFamily="34" charset="0"/>
              </a:rPr>
              <a:t>During construction or maintenance:</a:t>
            </a:r>
          </a:p>
          <a:p>
            <a:pPr marL="2560320" lvl="1">
              <a:spcAft>
                <a:spcPts val="600"/>
              </a:spcAft>
            </a:pPr>
            <a:r>
              <a:rPr lang="en-US" sz="3000" dirty="0">
                <a:latin typeface="Arial" panose="020B0604020202020204" pitchFamily="34" charset="0"/>
                <a:cs typeface="Arial" panose="020B0604020202020204" pitchFamily="34" charset="0"/>
              </a:rPr>
              <a:t>Safe accessible alternate route</a:t>
            </a:r>
          </a:p>
          <a:p>
            <a:pPr marL="2560320" lvl="1">
              <a:spcAft>
                <a:spcPts val="600"/>
              </a:spcAft>
            </a:pPr>
            <a:r>
              <a:rPr lang="en-US" sz="3000" dirty="0">
                <a:latin typeface="Arial" panose="020B0604020202020204" pitchFamily="34" charset="0"/>
                <a:cs typeface="Arial" panose="020B0604020202020204" pitchFamily="34" charset="0"/>
              </a:rPr>
              <a:t>Temporary signage</a:t>
            </a:r>
          </a:p>
          <a:p>
            <a:pPr marL="2560320" lvl="1">
              <a:spcAft>
                <a:spcPts val="600"/>
              </a:spcAft>
            </a:pPr>
            <a:r>
              <a:rPr lang="en-US" sz="3000" dirty="0">
                <a:latin typeface="Arial" panose="020B0604020202020204" pitchFamily="34" charset="0"/>
                <a:cs typeface="Arial" panose="020B0604020202020204" pitchFamily="34" charset="0"/>
              </a:rPr>
              <a:t>Staff assistance</a:t>
            </a:r>
          </a:p>
          <a:p>
            <a:pPr marL="2560320" lvl="1">
              <a:spcAft>
                <a:spcPts val="600"/>
              </a:spcAft>
            </a:pPr>
            <a:r>
              <a:rPr lang="en-US" sz="3000" dirty="0">
                <a:latin typeface="Arial" panose="020B0604020202020204" pitchFamily="34" charset="0"/>
                <a:cs typeface="Arial" panose="020B0604020202020204" pitchFamily="34" charset="0"/>
              </a:rPr>
              <a:t>Move the program’s location</a:t>
            </a:r>
          </a:p>
        </p:txBody>
      </p:sp>
      <p:sp>
        <p:nvSpPr>
          <p:cNvPr id="5" name="Slide Number Placeholder 4"/>
          <p:cNvSpPr>
            <a:spLocks noGrp="1"/>
          </p:cNvSpPr>
          <p:nvPr>
            <p:ph type="sldNum" sz="quarter" idx="12"/>
          </p:nvPr>
        </p:nvSpPr>
        <p:spPr/>
        <p:txBody>
          <a:bodyPr/>
          <a:lstStyle/>
          <a:p>
            <a:pPr>
              <a:defRPr/>
            </a:pPr>
            <a:fld id="{32BDBBD4-E6BF-464D-9AE4-46D42F5C32A1}" type="slidenum">
              <a:rPr lang="en-US" smtClean="0"/>
              <a:pPr>
                <a:defRPr/>
              </a:pPr>
              <a:t>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27" y="3352800"/>
            <a:ext cx="2241233" cy="2971800"/>
          </a:xfrm>
          <a:prstGeom prst="rect">
            <a:avLst/>
          </a:prstGeom>
        </p:spPr>
      </p:pic>
    </p:spTree>
    <p:extLst>
      <p:ext uri="{BB962C8B-B14F-4D97-AF65-F5344CB8AC3E}">
        <p14:creationId xmlns:p14="http://schemas.microsoft.com/office/powerpoint/2010/main" val="3818709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lstStyle/>
          <a:p>
            <a:pPr algn="ctr"/>
            <a:r>
              <a:rPr lang="en-US" sz="4800" b="1" dirty="0"/>
              <a:t>Reasonable Modification</a:t>
            </a:r>
          </a:p>
        </p:txBody>
      </p:sp>
      <p:sp>
        <p:nvSpPr>
          <p:cNvPr id="3" name="Content Placeholder 2"/>
          <p:cNvSpPr>
            <a:spLocks noGrp="1"/>
          </p:cNvSpPr>
          <p:nvPr>
            <p:ph idx="1"/>
          </p:nvPr>
        </p:nvSpPr>
        <p:spPr>
          <a:xfrm>
            <a:off x="457200" y="1447800"/>
            <a:ext cx="8229600" cy="4876801"/>
          </a:xfrm>
        </p:spPr>
        <p:txBody>
          <a:bodyPr/>
          <a:lstStyle/>
          <a:p>
            <a:pPr>
              <a:spcAft>
                <a:spcPts val="1200"/>
              </a:spcAft>
            </a:pPr>
            <a:r>
              <a:rPr lang="en-US" sz="2800" dirty="0">
                <a:latin typeface="Arial" panose="020B0604020202020204" pitchFamily="34" charset="0"/>
                <a:cs typeface="Arial" panose="020B0604020202020204" pitchFamily="34" charset="0"/>
              </a:rPr>
              <a:t>Reasonable modification to policies, practices or procedures must be made when necessary to ensure equal opportunity, unless to do so would fundamentally alter the nature of the program, service or activity.</a:t>
            </a:r>
          </a:p>
          <a:p>
            <a:pPr>
              <a:spcAft>
                <a:spcPts val="1200"/>
              </a:spcAft>
            </a:pPr>
            <a:r>
              <a:rPr lang="en-US" sz="2800" dirty="0">
                <a:latin typeface="Arial" panose="020B0604020202020204" pitchFamily="34" charset="0"/>
                <a:cs typeface="Arial" panose="020B0604020202020204" pitchFamily="34" charset="0"/>
              </a:rPr>
              <a:t>Driver’s License – other form of ID</a:t>
            </a:r>
          </a:p>
          <a:p>
            <a:pPr>
              <a:spcAft>
                <a:spcPts val="1200"/>
              </a:spcAft>
            </a:pPr>
            <a:r>
              <a:rPr lang="en-US" sz="2800" dirty="0">
                <a:latin typeface="Arial" panose="020B0604020202020204" pitchFamily="34" charset="0"/>
                <a:cs typeface="Arial" panose="020B0604020202020204" pitchFamily="34" charset="0"/>
              </a:rPr>
              <a:t>No animals permitted – service dogs allowed</a:t>
            </a:r>
          </a:p>
        </p:txBody>
      </p:sp>
      <p:sp>
        <p:nvSpPr>
          <p:cNvPr id="4" name="Date Placeholder 3"/>
          <p:cNvSpPr>
            <a:spLocks noGrp="1"/>
          </p:cNvSpPr>
          <p:nvPr>
            <p:ph type="dt" sz="half" idx="10"/>
          </p:nvPr>
        </p:nvSpPr>
        <p:spPr/>
        <p:txBody>
          <a:bodyPr/>
          <a:lstStyle/>
          <a:p>
            <a:pPr>
              <a:defRPr/>
            </a:pPr>
            <a:fld id="{645E8338-3F5D-4A04-AF69-362C522A8768}" type="datetime1">
              <a:rPr lang="en-US" smtClean="0"/>
              <a:pPr>
                <a:defRPr/>
              </a:pPr>
              <a:t>6/1/2023</a:t>
            </a:fld>
            <a:endParaRPr lang="en-US"/>
          </a:p>
        </p:txBody>
      </p:sp>
      <p:sp>
        <p:nvSpPr>
          <p:cNvPr id="5" name="Slide Number Placeholder 4"/>
          <p:cNvSpPr>
            <a:spLocks noGrp="1"/>
          </p:cNvSpPr>
          <p:nvPr>
            <p:ph type="sldNum" sz="quarter" idx="12"/>
          </p:nvPr>
        </p:nvSpPr>
        <p:spPr/>
        <p:txBody>
          <a:bodyPr/>
          <a:lstStyle/>
          <a:p>
            <a:pPr>
              <a:defRPr/>
            </a:pPr>
            <a:fld id="{32BDBBD4-E6BF-464D-9AE4-46D42F5C32A1}" type="slidenum">
              <a:rPr lang="en-US" smtClean="0"/>
              <a:pPr>
                <a:defRPr/>
              </a:pPr>
              <a:t>8</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953000"/>
            <a:ext cx="3124200" cy="158591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3427857"/>
            <a:ext cx="1371600" cy="916686"/>
          </a:xfrm>
          <a:prstGeom prst="rect">
            <a:avLst/>
          </a:prstGeom>
        </p:spPr>
      </p:pic>
    </p:spTree>
    <p:extLst>
      <p:ext uri="{BB962C8B-B14F-4D97-AF65-F5344CB8AC3E}">
        <p14:creationId xmlns:p14="http://schemas.microsoft.com/office/powerpoint/2010/main" val="27767187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B5ACB96C7F2C4580B06E8AC9FC6C7F" ma:contentTypeVersion="2" ma:contentTypeDescription="Create a new document." ma:contentTypeScope="" ma:versionID="9446c26df18eaada1a288506e1debda2">
  <xsd:schema xmlns:xsd="http://www.w3.org/2001/XMLSchema" xmlns:xs="http://www.w3.org/2001/XMLSchema" xmlns:p="http://schemas.microsoft.com/office/2006/metadata/properties" xmlns:ns1="http://schemas.microsoft.com/sharepoint/v3" xmlns:ns2="364717b0-ce7f-4dd4-9458-d204feae88ec" targetNamespace="http://schemas.microsoft.com/office/2006/metadata/properties" ma:root="true" ma:fieldsID="611f1855e6cf9ba30e2c011669a1ecd7" ns1:_="" ns2:_="">
    <xsd:import namespace="http://schemas.microsoft.com/sharepoint/v3"/>
    <xsd:import namespace="364717b0-ce7f-4dd4-9458-d204feae88e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4717b0-ce7f-4dd4-9458-d204feae88ec"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495E6F9-46A9-4251-9895-24B00B98C098}"/>
</file>

<file path=customXml/itemProps2.xml><?xml version="1.0" encoding="utf-8"?>
<ds:datastoreItem xmlns:ds="http://schemas.openxmlformats.org/officeDocument/2006/customXml" ds:itemID="{9952F3EF-3C4B-4E81-B0AC-60ECCF3B81FF}"/>
</file>

<file path=customXml/itemProps3.xml><?xml version="1.0" encoding="utf-8"?>
<ds:datastoreItem xmlns:ds="http://schemas.openxmlformats.org/officeDocument/2006/customXml" ds:itemID="{7F8B1CEE-A1D3-47AD-BC91-DF700E6DDF2F}"/>
</file>

<file path=docProps/app.xml><?xml version="1.0" encoding="utf-8"?>
<Properties xmlns="http://schemas.openxmlformats.org/officeDocument/2006/extended-properties" xmlns:vt="http://schemas.openxmlformats.org/officeDocument/2006/docPropsVTypes">
  <Template>Flow</Template>
  <TotalTime>18649</TotalTime>
  <Words>1316</Words>
  <Application>Microsoft Office PowerPoint</Application>
  <PresentationFormat>On-screen Show (4:3)</PresentationFormat>
  <Paragraphs>179</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Constantia</vt:lpstr>
      <vt:lpstr>Tahoma</vt:lpstr>
      <vt:lpstr>Times New Roman</vt:lpstr>
      <vt:lpstr>Wingdings 2</vt:lpstr>
      <vt:lpstr>Flow</vt:lpstr>
      <vt:lpstr>PowerPoint Presentation</vt:lpstr>
      <vt:lpstr>ADA Basics</vt:lpstr>
      <vt:lpstr>Disability Demographics</vt:lpstr>
      <vt:lpstr>Administrative Requirements</vt:lpstr>
      <vt:lpstr>Equal Opportunity</vt:lpstr>
      <vt:lpstr>Architectural Access</vt:lpstr>
      <vt:lpstr>Accessible Path of Travel</vt:lpstr>
      <vt:lpstr>Maintaining Accessibility</vt:lpstr>
      <vt:lpstr>Reasonable Modification</vt:lpstr>
      <vt:lpstr>Reasonable Modifications</vt:lpstr>
      <vt:lpstr>Alternate Program Delivery</vt:lpstr>
      <vt:lpstr>Reasonable Modification of  Programs, Services &amp; Activities</vt:lpstr>
      <vt:lpstr>When is it Unreasonable?</vt:lpstr>
      <vt:lpstr>Effective Communication</vt:lpstr>
      <vt:lpstr>Who is Entitled to Effective Communication?</vt:lpstr>
      <vt:lpstr>Where is Effective Communication  Required?</vt:lpstr>
      <vt:lpstr>Effective Communication Methods</vt:lpstr>
      <vt:lpstr>Accessible Public Meetings</vt:lpstr>
      <vt:lpstr>Accessibility in  Contracted Services</vt:lpstr>
      <vt:lpstr>Questions &amp; Discussion</vt:lpstr>
    </vt:vector>
  </TitlesOfParts>
  <Company>Sacramento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W2-319142</dc:creator>
  <cp:lastModifiedBy>Bennett. Cheryl</cp:lastModifiedBy>
  <cp:revision>801</cp:revision>
  <cp:lastPrinted>2017-03-22T19:33:20Z</cp:lastPrinted>
  <dcterms:created xsi:type="dcterms:W3CDTF">2003-11-19T20:15:52Z</dcterms:created>
  <dcterms:modified xsi:type="dcterms:W3CDTF">2023-06-01T19:39:20Z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5B18DD4A-719C-4F4E-A70D-DCC8661642A9</vt:lpwstr>
  </property>
  <property fmtid="{D5CDD505-2E9C-101B-9397-08002B2CF9AE}" pid="3" name="ArticulatePath">
    <vt:lpwstr>FMLA and CFRA - April 2016</vt:lpwstr>
  </property>
  <property fmtid="{D5CDD505-2E9C-101B-9397-08002B2CF9AE}" pid="4" name="ContentTypeId">
    <vt:lpwstr>0x01010067B5ACB96C7F2C4580B06E8AC9FC6C7F</vt:lpwstr>
  </property>
</Properties>
</file>