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4"/>
  </p:sldMasterIdLst>
  <p:notesMasterIdLst>
    <p:notesMasterId r:id="rId13"/>
  </p:notesMasterIdLst>
  <p:sldIdLst>
    <p:sldId id="276" r:id="rId5"/>
    <p:sldId id="288" r:id="rId6"/>
    <p:sldId id="289" r:id="rId7"/>
    <p:sldId id="290" r:id="rId8"/>
    <p:sldId id="281" r:id="rId9"/>
    <p:sldId id="285" r:id="rId10"/>
    <p:sldId id="284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C9900"/>
    <a:srgbClr val="A50000"/>
    <a:srgbClr val="0000FF"/>
    <a:srgbClr val="FF00FF"/>
    <a:srgbClr val="00FF00"/>
    <a:srgbClr val="005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6620AD-632D-D6B2-0368-EBFF5A54C4C2}" v="202" dt="2024-04-09T21:56:30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B16E9-9E02-064F-94DF-74CC01A01C9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833E5-B5DE-2146-8BEE-5337386B0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833E5-B5DE-2146-8BEE-5337386B0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6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833E5-B5DE-2146-8BEE-5337386B03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833E5-B5DE-2146-8BEE-5337386B03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833E5-B5DE-2146-8BEE-5337386B03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8689-569A-B642-90E9-60467C2CF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0016" y="1078675"/>
            <a:ext cx="5035296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668AE-AAEA-D046-8B25-B1397EDBE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016" y="3577654"/>
            <a:ext cx="503529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73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35D7EC-EA92-CD46-B3AD-215D18885B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06016" y="-119270"/>
            <a:ext cx="3829878" cy="71026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F8C50-E66E-9B42-95A4-7979F0266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1357" y="136523"/>
            <a:ext cx="624301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800" b="1" i="0">
                <a:solidFill>
                  <a:srgbClr val="0057A8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7F6CA-B27B-944B-B64C-BB2BB20B2D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5435" y="2800215"/>
            <a:ext cx="5198165" cy="645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400" b="1" i="0">
                <a:solidFill>
                  <a:schemeClr val="tx1"/>
                </a:solidFill>
                <a:latin typeface="Source Sans Pro Black" panose="020B05030304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ED4278-E698-DC4B-A3CC-737E6642B9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55435" y="3445912"/>
            <a:ext cx="4681330" cy="834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0" i="0">
                <a:solidFill>
                  <a:srgbClr val="0057A8"/>
                </a:solidFill>
                <a:latin typeface="Source Sans Pro" panose="020B05030304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D7957DF-5876-C34C-AD53-FBD11C534EB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55435" y="3876781"/>
            <a:ext cx="4681330" cy="834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49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8C50-E66E-9B42-95A4-7979F0266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1357" y="136523"/>
            <a:ext cx="624301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800" b="1" i="0">
                <a:solidFill>
                  <a:srgbClr val="0057A8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7F6CA-B27B-944B-B64C-BB2BB20B2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3000" y="2544764"/>
            <a:ext cx="651137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2200" b="1" i="0">
                <a:solidFill>
                  <a:srgbClr val="0057A8"/>
                </a:solidFill>
                <a:latin typeface="Source Sans Pro" panose="020B05030304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455EF48-81B1-3E43-92BB-C822E626DB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238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200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AC4F-801F-E94A-A06A-D23D0A5ED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9395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2A253-F621-2A4C-BC93-062251D243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3946695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12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61E4-6F42-CC4F-A759-ADCE834C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51068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0B29B5-8FAE-A04F-A6B9-A3F8D39CE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940" y="1806229"/>
            <a:ext cx="6597650" cy="409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0057A8"/>
                </a:solidFill>
                <a:latin typeface="Source Sans Pro Semibold" panose="020B0503030403020204" pitchFamily="34" charset="0"/>
              </a:defRPr>
            </a:lvl1pPr>
            <a:lvl2pPr marL="457189" indent="0">
              <a:buNone/>
              <a:defRPr sz="1800" b="0" i="0">
                <a:latin typeface="Source Sans Pro" panose="020B0503030403020204" pitchFamily="34" charset="0"/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6373AA-3F98-3743-94E7-F0C76DC3AB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40700" y="1338693"/>
            <a:ext cx="321310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461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61E4-6F42-CC4F-A759-ADCE834C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015805" cy="115106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13F9-9B7B-3C47-A8DC-7540050BBBD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2107096"/>
            <a:ext cx="6530009" cy="32997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189" indent="0" algn="l">
              <a:buNone/>
              <a:defRPr sz="1400" b="0" i="0">
                <a:latin typeface="Source Sans Pro" panose="020B0503030403020204" pitchFamily="34" charset="0"/>
              </a:defRPr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4513CC0-AA6F-4E47-A985-2A8F25D38F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5380" y="802481"/>
            <a:ext cx="3397250" cy="5253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642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4B6A-F071-9A4D-97D7-F77B7B7D0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"/>
            <a:ext cx="9483655" cy="11618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B07B3-734D-F14A-A85D-40AF6B0C9DD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4739377" cy="1812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311595-D7EE-6F4C-ABEB-13CE31AEC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8" y="2057400"/>
            <a:ext cx="5083175" cy="5400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7788AE-2C77-9542-B250-C72F1853C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122" y="4148138"/>
            <a:ext cx="5115754" cy="2054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0057A8"/>
                </a:solidFill>
                <a:latin typeface="Source Sans Pro" panose="020B0503030403020204" pitchFamily="34" charset="0"/>
              </a:defRPr>
            </a:lvl1pPr>
            <a:lvl2pPr marL="457189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1E3751-0AFC-5B48-9515-8D5497B8E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240" y="2867427"/>
            <a:ext cx="5354638" cy="334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356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7AC8-EB4B-D042-B5AC-136802F5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1611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3C7B9F-F6F0-6F4C-84E6-0CCC9A2DCC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558384"/>
            <a:ext cx="10515600" cy="4351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882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D1F4-DB0F-FF4F-B8F6-F96141BDA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63839"/>
            <a:ext cx="10515600" cy="23118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000" b="1" i="0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C0AD47-C959-DB45-812F-8886FBF10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975099"/>
            <a:ext cx="10515600" cy="570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56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5AB7E0-DA60-0748-8856-F00B49F89A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7525" y="557074"/>
            <a:ext cx="11156950" cy="514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287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2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18CE-CEDC-E04D-AF7E-1E3EB0E7B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016" y="1078675"/>
            <a:ext cx="5100985" cy="2387600"/>
          </a:xfrm>
        </p:spPr>
        <p:txBody>
          <a:bodyPr/>
          <a:lstStyle/>
          <a:p>
            <a:r>
              <a:rPr lang="en-US" sz="4400"/>
              <a:t>SMForward</a:t>
            </a:r>
            <a:br>
              <a:rPr lang="en-US" sz="4400"/>
            </a:br>
            <a:r>
              <a:rPr lang="en-US" sz="4400"/>
              <a:t>Ground Transportation Center (GTC) Concept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5683D-3302-D74E-BD94-812FC045F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740" y="3045567"/>
            <a:ext cx="5035296" cy="2319227"/>
          </a:xfrm>
        </p:spPr>
        <p:txBody>
          <a:bodyPr lIns="91440" tIns="45720" rIns="91440" bIns="45720" anchor="t"/>
          <a:lstStyle/>
          <a:p>
            <a:endParaRPr lang="en-US"/>
          </a:p>
          <a:p>
            <a:r>
              <a:rPr lang="en-US" sz="2800" dirty="0">
                <a:latin typeface="Source Sans Pro"/>
                <a:ea typeface="Source Sans Pro"/>
              </a:rPr>
              <a:t>Sacramento Disability </a:t>
            </a:r>
            <a:endParaRPr lang="en-US" sz="2800">
              <a:ea typeface="Source Sans Pro"/>
            </a:endParaRPr>
          </a:p>
          <a:p>
            <a:r>
              <a:rPr lang="en-US" sz="2800" dirty="0">
                <a:latin typeface="Source Sans Pro"/>
                <a:ea typeface="Source Sans Pro"/>
              </a:rPr>
              <a:t>Advisory Commission</a:t>
            </a:r>
            <a:endParaRPr lang="en-US" sz="2800">
              <a:ea typeface="Source Sans Pro"/>
            </a:endParaRPr>
          </a:p>
          <a:p>
            <a:r>
              <a:rPr lang="en-US" sz="2800" dirty="0">
                <a:latin typeface="Source Sans Pro"/>
                <a:ea typeface="Source Sans Pro"/>
              </a:rPr>
              <a:t>Physical Access Subcommittee </a:t>
            </a:r>
            <a:endParaRPr lang="en-US" sz="2800">
              <a:ea typeface="Source Sans Pro"/>
            </a:endParaRPr>
          </a:p>
          <a:p>
            <a:r>
              <a:rPr lang="en-US">
                <a:latin typeface="Source Sans Pro"/>
                <a:ea typeface="Source Sans Pro"/>
              </a:rPr>
              <a:t>Stakeholder Outreach </a:t>
            </a:r>
            <a:endParaRPr lang="en-US">
              <a:ea typeface="Source Sans Pro"/>
            </a:endParaRPr>
          </a:p>
          <a:p>
            <a:endParaRPr lang="en-US" dirty="0">
              <a:latin typeface="Source Sans Pro"/>
              <a:ea typeface="Source Sans Pro"/>
            </a:endParaRPr>
          </a:p>
          <a:p>
            <a:r>
              <a:rPr lang="en-US" dirty="0">
                <a:latin typeface="Source Sans Pro"/>
                <a:ea typeface="Source Sans Pro"/>
              </a:rPr>
              <a:t>April 16, 2024 </a:t>
            </a:r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7523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2AE41D6-6C96-DE49-67E3-81ACC1904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0" b="8126"/>
          <a:stretch/>
        </p:blipFill>
        <p:spPr>
          <a:xfrm>
            <a:off x="1421659" y="1255525"/>
            <a:ext cx="9348682" cy="4913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BC912-5334-2CF8-77FD-414EE513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Upcoming Landside Projects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8C202DE-E409-0523-F8C4-776BE815B4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9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C912-5334-2CF8-77FD-414EE513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GTC Design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A946C-E256-E12B-4AE5-685F26F1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24" y="2336488"/>
            <a:ext cx="2049983" cy="264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A79CA2D5-4086-32A9-47BB-2B50BFD3C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47" y="2336489"/>
            <a:ext cx="3522409" cy="264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A9DA5A0E-F155-E384-4FB2-964AFBA51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903" y="2336489"/>
            <a:ext cx="4100656" cy="266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85958FE-2C86-3DE2-302C-0A8A10E25974}"/>
              </a:ext>
            </a:extLst>
          </p:cNvPr>
          <p:cNvSpPr/>
          <p:nvPr/>
        </p:nvSpPr>
        <p:spPr>
          <a:xfrm>
            <a:off x="2908300" y="3435522"/>
            <a:ext cx="488950" cy="469900"/>
          </a:xfrm>
          <a:prstGeom prst="rightArrow">
            <a:avLst/>
          </a:prstGeom>
          <a:ln>
            <a:solidFill>
              <a:srgbClr val="005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36F7556-1E17-1131-3479-5E109AAB4716}"/>
              </a:ext>
            </a:extLst>
          </p:cNvPr>
          <p:cNvSpPr/>
          <p:nvPr/>
        </p:nvSpPr>
        <p:spPr>
          <a:xfrm>
            <a:off x="7139803" y="3435522"/>
            <a:ext cx="488950" cy="469900"/>
          </a:xfrm>
          <a:prstGeom prst="rightArrow">
            <a:avLst/>
          </a:prstGeom>
          <a:ln>
            <a:solidFill>
              <a:srgbClr val="005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B17AAF-5E3A-D281-32B2-AD055B3D0E09}"/>
              </a:ext>
            </a:extLst>
          </p:cNvPr>
          <p:cNvSpPr txBox="1">
            <a:spLocks/>
          </p:cNvSpPr>
          <p:nvPr/>
        </p:nvSpPr>
        <p:spPr>
          <a:xfrm>
            <a:off x="618415" y="1689214"/>
            <a:ext cx="2235200" cy="563770"/>
          </a:xfrm>
          <a:prstGeom prst="rect">
            <a:avLst/>
          </a:prstGeo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57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 Airport Master Plan Update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83B5D4-0C13-8435-5E2B-96AC76E62BC6}"/>
              </a:ext>
            </a:extLst>
          </p:cNvPr>
          <p:cNvSpPr txBox="1">
            <a:spLocks/>
          </p:cNvSpPr>
          <p:nvPr/>
        </p:nvSpPr>
        <p:spPr>
          <a:xfrm>
            <a:off x="3491446" y="1691019"/>
            <a:ext cx="3522409" cy="56377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57A8"/>
                </a:solidFill>
                <a:latin typeface="Verdana"/>
                <a:ea typeface="Verdana"/>
              </a:rPr>
              <a:t>Internal Development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5ECB43A-B11D-6855-5A0E-588673F4CE8B}"/>
              </a:ext>
            </a:extLst>
          </p:cNvPr>
          <p:cNvSpPr txBox="1">
            <a:spLocks/>
          </p:cNvSpPr>
          <p:nvPr/>
        </p:nvSpPr>
        <p:spPr>
          <a:xfrm>
            <a:off x="7705903" y="1691019"/>
            <a:ext cx="4100656" cy="563770"/>
          </a:xfrm>
          <a:prstGeom prst="rect">
            <a:avLst/>
          </a:prstGeo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57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Concept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E305F-2CEF-81B2-38EA-AC504EEF4BCC}"/>
              </a:ext>
            </a:extLst>
          </p:cNvPr>
          <p:cNvSpPr txBox="1">
            <a:spLocks/>
          </p:cNvSpPr>
          <p:nvPr/>
        </p:nvSpPr>
        <p:spPr>
          <a:xfrm>
            <a:off x="7013856" y="5171412"/>
            <a:ext cx="5043809" cy="7648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spcBef>
                <a:spcPts val="0"/>
              </a:spcBef>
              <a:buNone/>
            </a:pPr>
            <a:r>
              <a:rPr lang="en-US" sz="1600">
                <a:solidFill>
                  <a:srgbClr val="0057A8"/>
                </a:solidFill>
                <a:latin typeface="Verdana"/>
                <a:ea typeface="Verdana"/>
              </a:rPr>
              <a:t>Submit comments to Chris Martin (MartinC@saccounty.gov) by: </a:t>
            </a:r>
            <a:endParaRPr lang="en-US" sz="1600">
              <a:solidFill>
                <a:srgbClr val="0057A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1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57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COB May 15, 2024</a:t>
            </a:r>
            <a:endParaRPr lang="en-US" sz="1600">
              <a:solidFill>
                <a:srgbClr val="0057A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6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40E6-582A-EA85-F22E-81891527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Source Sans Pro Black"/>
                <a:ea typeface="Source Sans Pro Black"/>
              </a:rPr>
              <a:t>Distances to GTC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9F6EAA-D189-BC5A-EF37-012ACA2D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57" y="1281494"/>
            <a:ext cx="6591243" cy="487090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3992DC-0E1E-B8A7-F80B-DA4E176D1BCF}"/>
              </a:ext>
            </a:extLst>
          </p:cNvPr>
          <p:cNvSpPr txBox="1">
            <a:spLocks/>
          </p:cNvSpPr>
          <p:nvPr/>
        </p:nvSpPr>
        <p:spPr>
          <a:xfrm>
            <a:off x="279400" y="1524158"/>
            <a:ext cx="4483157" cy="4508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Farthest Gate to GTC:</a:t>
            </a: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Terminal A	1,720 feet</a:t>
            </a: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Concourse B	1,720 feet</a:t>
            </a:r>
          </a:p>
          <a:p>
            <a:endParaRPr lang="en-US" sz="1800">
              <a:solidFill>
                <a:srgbClr val="0057A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Farthest Baggage Claim to GTC:</a:t>
            </a: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Terminal A	910 feet</a:t>
            </a: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Concourse B	620 feet</a:t>
            </a:r>
          </a:p>
          <a:p>
            <a:endParaRPr lang="en-US" sz="1800">
              <a:solidFill>
                <a:srgbClr val="0057A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>
                <a:solidFill>
                  <a:srgbClr val="0057A8"/>
                </a:solidFill>
                <a:latin typeface="Verdana"/>
                <a:ea typeface="Verdana"/>
              </a:rPr>
              <a:t>Paratransit Pick Up Locations Do Not Change</a:t>
            </a:r>
            <a:endParaRPr lang="en-US" sz="1800">
              <a:solidFill>
                <a:srgbClr val="0057A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CD596F-B238-BDEE-6879-00B1E8E9327D}"/>
              </a:ext>
            </a:extLst>
          </p:cNvPr>
          <p:cNvCxnSpPr/>
          <p:nvPr/>
        </p:nvCxnSpPr>
        <p:spPr>
          <a:xfrm>
            <a:off x="1854200" y="2057400"/>
            <a:ext cx="2921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9ED162-0861-9D18-94C3-57AA365C3342}"/>
              </a:ext>
            </a:extLst>
          </p:cNvPr>
          <p:cNvCxnSpPr/>
          <p:nvPr/>
        </p:nvCxnSpPr>
        <p:spPr>
          <a:xfrm>
            <a:off x="1860550" y="2444750"/>
            <a:ext cx="2921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BFA423-CF82-09AC-6976-D81F1FF73A06}"/>
              </a:ext>
            </a:extLst>
          </p:cNvPr>
          <p:cNvCxnSpPr/>
          <p:nvPr/>
        </p:nvCxnSpPr>
        <p:spPr>
          <a:xfrm>
            <a:off x="1866900" y="3562350"/>
            <a:ext cx="2921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79187A-AFB0-9895-BB61-BDD9DCBA3470}"/>
              </a:ext>
            </a:extLst>
          </p:cNvPr>
          <p:cNvCxnSpPr/>
          <p:nvPr/>
        </p:nvCxnSpPr>
        <p:spPr>
          <a:xfrm>
            <a:off x="1866900" y="3930650"/>
            <a:ext cx="292100" cy="0"/>
          </a:xfrm>
          <a:prstGeom prst="line">
            <a:avLst/>
          </a:prstGeom>
          <a:ln w="38100">
            <a:solidFill>
              <a:srgbClr val="A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60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10DA8-B9E0-5A59-822B-EB421B919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755" y="1376028"/>
            <a:ext cx="2380488" cy="435133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110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DEDED-CF78-DD83-070C-ACF33E932A0C}"/>
              </a:ext>
            </a:extLst>
          </p:cNvPr>
          <p:cNvSpPr txBox="1"/>
          <p:nvPr/>
        </p:nvSpPr>
        <p:spPr>
          <a:xfrm>
            <a:off x="3402622" y="4596198"/>
            <a:ext cx="3833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  <a:highlight>
                  <a:srgbClr val="C0C0C0"/>
                </a:highlight>
              </a:rPr>
              <a:t>On Airport Shuttles/Public Transit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7A86C-2472-C94D-8733-4B82A303384C}"/>
              </a:ext>
            </a:extLst>
          </p:cNvPr>
          <p:cNvSpPr txBox="1"/>
          <p:nvPr/>
        </p:nvSpPr>
        <p:spPr>
          <a:xfrm>
            <a:off x="3402622" y="4827031"/>
            <a:ext cx="4642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C00000"/>
                </a:solidFill>
                <a:highlight>
                  <a:srgbClr val="C0C0C0"/>
                </a:highlight>
              </a:rPr>
              <a:t>Commercial Ground Transportation Providers</a:t>
            </a: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A71349B2-995C-5372-8CC4-C3189959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73" y="229302"/>
            <a:ext cx="9165854" cy="5963482"/>
          </a:xfrm>
          <a:prstGeom prst="rect">
            <a:avLst/>
          </a:prstGeom>
        </p:spPr>
      </p:pic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0C0FC780-0F3A-7D53-98CC-3A3F7F565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073" y="229303"/>
            <a:ext cx="9165854" cy="59634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EABE8B-8411-A8C4-E759-7F6348F337FA}"/>
              </a:ext>
            </a:extLst>
          </p:cNvPr>
          <p:cNvGrpSpPr/>
          <p:nvPr/>
        </p:nvGrpSpPr>
        <p:grpSpPr>
          <a:xfrm>
            <a:off x="3629780" y="1589706"/>
            <a:ext cx="5901823" cy="2358600"/>
            <a:chOff x="3629780" y="1589706"/>
            <a:chExt cx="5901823" cy="2358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6F01FA-5AF4-547C-BADC-AF8865974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9503" y="1589706"/>
              <a:ext cx="258790" cy="2560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9CB32B-C50F-9520-0467-15C354F28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7570" y="2224706"/>
              <a:ext cx="258790" cy="256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281EC0-0042-DE10-39E8-4122914D9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2813" y="2837128"/>
              <a:ext cx="258790" cy="256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6CD4FC-1F60-ACC6-077D-A506BAE3B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2930261"/>
              <a:ext cx="258790" cy="2560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A790F1-63EE-F432-3D1B-E3E19BC1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3692261"/>
              <a:ext cx="258790" cy="2560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07CE84-B872-F8CB-EFDF-AEE1AB02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7" y="2436372"/>
              <a:ext cx="258790" cy="2560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6C143B-8FEE-78F1-BA04-B6C81A1B3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6" y="3290094"/>
              <a:ext cx="258790" cy="25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63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10DA8-B9E0-5A59-822B-EB421B919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755" y="1376028"/>
            <a:ext cx="2380488" cy="435133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110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9CA6FA7A-02CE-BE09-4454-04BF3B0C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17" y="189926"/>
            <a:ext cx="9165965" cy="5963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837A8-6462-C480-9363-A9AE3F14EB36}"/>
              </a:ext>
            </a:extLst>
          </p:cNvPr>
          <p:cNvSpPr txBox="1"/>
          <p:nvPr/>
        </p:nvSpPr>
        <p:spPr>
          <a:xfrm>
            <a:off x="4091786" y="2439615"/>
            <a:ext cx="1070165" cy="523220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Upper Level</a:t>
            </a:r>
          </a:p>
          <a:p>
            <a:pPr algn="ctr"/>
            <a:r>
              <a:rPr lang="en-US" sz="1400"/>
              <a:t>Only</a:t>
            </a: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DE4C539B-0524-05C2-67C0-C8C77544B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017" y="189927"/>
            <a:ext cx="9165964" cy="59635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9A42A0-4732-569F-A9EE-625C300815FE}"/>
              </a:ext>
            </a:extLst>
          </p:cNvPr>
          <p:cNvGrpSpPr/>
          <p:nvPr/>
        </p:nvGrpSpPr>
        <p:grpSpPr>
          <a:xfrm>
            <a:off x="3629780" y="1589706"/>
            <a:ext cx="5901823" cy="2358600"/>
            <a:chOff x="3629780" y="1589706"/>
            <a:chExt cx="5901823" cy="23586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ADF988-DA54-135C-BE69-E2F3D7C98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9503" y="1589706"/>
              <a:ext cx="258790" cy="2560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286441-24D8-5F45-C9FC-A3D78310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7570" y="2224706"/>
              <a:ext cx="258790" cy="2560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577E94-FE0A-34C0-B115-24048F43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2813" y="2837128"/>
              <a:ext cx="258790" cy="2560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08B84A-0D5B-9EAF-BD6E-9DC2B5CF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2930261"/>
              <a:ext cx="258790" cy="256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65CAF8-504E-4CFF-58F6-608819B8E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3692261"/>
              <a:ext cx="258790" cy="256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71752E-6D88-6C0C-FE76-A1D7C6BD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7" y="2436372"/>
              <a:ext cx="258790" cy="2560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ACE404-B544-B80D-C404-142050E0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6" y="3290094"/>
              <a:ext cx="258790" cy="25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6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10DA8-B9E0-5A59-822B-EB421B919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755" y="1376028"/>
            <a:ext cx="2380488" cy="435133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110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550D3B6B-EBC1-D357-BBFF-2357174D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638" y="226224"/>
            <a:ext cx="9080723" cy="5908094"/>
          </a:xfrm>
          <a:prstGeom prst="rect">
            <a:avLst/>
          </a:prstGeom>
        </p:spPr>
      </p:pic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06DC3258-0FFF-267B-93F8-AAEE320D4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637" y="226225"/>
            <a:ext cx="9080723" cy="59080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BF6378-91CC-B8DE-03AF-8649741EE3A8}"/>
              </a:ext>
            </a:extLst>
          </p:cNvPr>
          <p:cNvGrpSpPr/>
          <p:nvPr/>
        </p:nvGrpSpPr>
        <p:grpSpPr>
          <a:xfrm>
            <a:off x="3629780" y="1589706"/>
            <a:ext cx="5901823" cy="2358600"/>
            <a:chOff x="3629780" y="1589706"/>
            <a:chExt cx="5901823" cy="2358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EC8CFE-DD11-91B9-2759-869B9F0D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9503" y="1589706"/>
              <a:ext cx="258790" cy="2560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36C694-81A0-2954-854D-9E0D8A263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7570" y="2224706"/>
              <a:ext cx="258790" cy="2560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B8E7D6-321F-C8E7-19F1-C2A4F91B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2813" y="2837128"/>
              <a:ext cx="258790" cy="2560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B28648-79D1-47A4-8D85-F4891B30C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2930261"/>
              <a:ext cx="258790" cy="256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BC4673-DB2E-3797-F51D-0E0023BE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780" y="3692261"/>
              <a:ext cx="258790" cy="256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26B5D1-593B-BC79-6A3C-6AEA6AB50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7" y="2436372"/>
              <a:ext cx="258790" cy="2560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520707-6AE3-E5B8-A6A3-1F1C1F00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946" y="3290094"/>
              <a:ext cx="258790" cy="25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41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C912-5334-2CF8-77FD-414EE513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GTC Next Steps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10DA8-B9E0-5A59-822B-EB421B919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Gather Comments by COB May 15, 2024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Consider Feedback And Concept Revisions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	Provide Feedback to commenters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Recommend Concept to 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SMForward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Steering Committee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	Move Concept to Detailed Design and Review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	2026 Construction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	2027 Open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8FB69-237D-4CF2-1E5B-D9342CB11F8A}"/>
              </a:ext>
            </a:extLst>
          </p:cNvPr>
          <p:cNvSpPr txBox="1"/>
          <p:nvPr/>
        </p:nvSpPr>
        <p:spPr>
          <a:xfrm>
            <a:off x="8005011" y="1490997"/>
            <a:ext cx="3689684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Project Contact:</a:t>
            </a:r>
          </a:p>
          <a:p>
            <a:endParaRPr lang="en-US"/>
          </a:p>
          <a:p>
            <a:r>
              <a:rPr lang="en-US" dirty="0"/>
              <a:t>Name: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Chris Martin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n-US" dirty="0"/>
              <a:t>Email:</a:t>
            </a:r>
            <a:r>
              <a:rPr lang="en-US" dirty="0">
                <a:solidFill>
                  <a:srgbClr val="0057A8"/>
                </a:solidFill>
                <a:latin typeface="Verdana"/>
                <a:ea typeface="Verdana"/>
              </a:rPr>
              <a:t> MartinC</a:t>
            </a:r>
            <a:r>
              <a:rPr lang="en-US" sz="1800" dirty="0">
                <a:solidFill>
                  <a:srgbClr val="0057A8"/>
                </a:solidFill>
                <a:latin typeface="Verdana"/>
                <a:ea typeface="Verdana"/>
              </a:rPr>
              <a:t>@saccounty.gov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014172"/>
      </p:ext>
    </p:extLst>
  </p:cSld>
  <p:clrMapOvr>
    <a:masterClrMapping/>
  </p:clrMapOvr>
</p:sld>
</file>

<file path=ppt/theme/theme1.xml><?xml version="1.0" encoding="utf-8"?>
<a:theme xmlns:a="http://schemas.openxmlformats.org/drawingml/2006/main" name="SMF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-SMF-2293 SMF Template" id="{522028E5-78E4-9D44-9CC3-56458D245C78}" vid="{6D861712-2C95-A841-AA4D-B7B0EA1C23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5ACB96C7F2C4580B06E8AC9FC6C7F" ma:contentTypeVersion="2" ma:contentTypeDescription="Create a new document." ma:contentTypeScope="" ma:versionID="9446c26df18eaada1a288506e1debda2">
  <xsd:schema xmlns:xsd="http://www.w3.org/2001/XMLSchema" xmlns:xs="http://www.w3.org/2001/XMLSchema" xmlns:p="http://schemas.microsoft.com/office/2006/metadata/properties" xmlns:ns1="http://schemas.microsoft.com/sharepoint/v3" xmlns:ns2="364717b0-ce7f-4dd4-9458-d204feae88ec" targetNamespace="http://schemas.microsoft.com/office/2006/metadata/properties" ma:root="true" ma:fieldsID="611f1855e6cf9ba30e2c011669a1ecd7" ns1:_="" ns2:_="">
    <xsd:import namespace="http://schemas.microsoft.com/sharepoint/v3"/>
    <xsd:import namespace="364717b0-ce7f-4dd4-9458-d204feae88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717b0-ce7f-4dd4-9458-d204feae8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64717b0-ce7f-4dd4-9458-d204feae88ec">
      <UserInfo>
        <DisplayName>Rickelton. Glen</DisplayName>
        <AccountId>15</AccountId>
        <AccountType/>
      </UserInfo>
      <UserInfo>
        <DisplayName>Riordan. Timothy</DisplayName>
        <AccountId>12</AccountId>
        <AccountType/>
      </UserInfo>
      <UserInfo>
        <DisplayName>Hartfiel. Cole</DisplayName>
        <AccountId>13</AccountId>
        <AccountType/>
      </UserInfo>
    </SharedWithUsers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0B4FB3-F1EF-40FA-862D-5468AF0DD468}"/>
</file>

<file path=customXml/itemProps2.xml><?xml version="1.0" encoding="utf-8"?>
<ds:datastoreItem xmlns:ds="http://schemas.openxmlformats.org/officeDocument/2006/customXml" ds:itemID="{8DA8D3EF-0328-4C5F-B2A3-4746B8917E02}">
  <ds:schemaRefs>
    <ds:schemaRef ds:uri="8a6b3a1d-69c7-4f88-9027-999b27208ccd"/>
    <ds:schemaRef ds:uri="de25f88d-9046-454f-b996-5f2a618bcb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E235D3-F47B-49AE-86FC-CE2099328E6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b077431-a3b0-4b1c-bb77-f66a1132daa2}" enabled="0" method="" siteId="{2b077431-a3b0-4b1c-bb77-f66a1132daa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21-SMF-2293 SMF Template</Template>
  <Application>Microsoft Office PowerPoint</Application>
  <PresentationFormat>Widescreen</PresentationFormat>
  <Slides>8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SMF Theme</vt:lpstr>
      <vt:lpstr>SMForward Ground Transportation Center (GTC) Concept</vt:lpstr>
      <vt:lpstr>Upcoming Landside Projects</vt:lpstr>
      <vt:lpstr>GTC Design Process</vt:lpstr>
      <vt:lpstr>Distances to GTC</vt:lpstr>
      <vt:lpstr>PowerPoint Presentation</vt:lpstr>
      <vt:lpstr>PowerPoint Presentation</vt:lpstr>
      <vt:lpstr>PowerPoint Presentation</vt:lpstr>
      <vt:lpstr>GTC Next Steps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SMForward Ground Transportation Center (GTC) Concept</dc:title>
  <dc:creator>Rickelton. Glen</dc:creator>
  <cp:revision>30</cp:revision>
  <dcterms:created xsi:type="dcterms:W3CDTF">2024-03-26T18:54:15Z</dcterms:created>
  <dcterms:modified xsi:type="dcterms:W3CDTF">2024-04-09T22:31:32Z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0x01010067B5ACB96C7F2C4580B06E8AC9FC6C7F</vt:lpwstr>
  </property>
  <property fmtid="{D5CDD505-2E9C-101B-9397-08002B2CF9AE}" pid="3" name="MediaServiceImageTags">
    <vt:lpwstr/>
  </property>
</Properties>
</file>