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71" r:id="rId3"/>
    <p:sldMasterId id="2147483648" r:id="rId4"/>
  </p:sldMasterIdLst>
  <p:notesMasterIdLst>
    <p:notesMasterId r:id="rId35"/>
  </p:notesMasterIdLst>
  <p:handoutMasterIdLst>
    <p:handoutMasterId r:id="rId36"/>
  </p:handoutMasterIdLst>
  <p:sldIdLst>
    <p:sldId id="295" r:id="rId5"/>
    <p:sldId id="293" r:id="rId6"/>
    <p:sldId id="300" r:id="rId7"/>
    <p:sldId id="310" r:id="rId8"/>
    <p:sldId id="316" r:id="rId9"/>
    <p:sldId id="304" r:id="rId10"/>
    <p:sldId id="312" r:id="rId11"/>
    <p:sldId id="339" r:id="rId12"/>
    <p:sldId id="334" r:id="rId13"/>
    <p:sldId id="333" r:id="rId14"/>
    <p:sldId id="335" r:id="rId15"/>
    <p:sldId id="336" r:id="rId16"/>
    <p:sldId id="337" r:id="rId17"/>
    <p:sldId id="338" r:id="rId18"/>
    <p:sldId id="340" r:id="rId19"/>
    <p:sldId id="341" r:id="rId20"/>
    <p:sldId id="331" r:id="rId21"/>
    <p:sldId id="332" r:id="rId22"/>
    <p:sldId id="318" r:id="rId23"/>
    <p:sldId id="317" r:id="rId24"/>
    <p:sldId id="322" r:id="rId25"/>
    <p:sldId id="308" r:id="rId26"/>
    <p:sldId id="313" r:id="rId27"/>
    <p:sldId id="329" r:id="rId28"/>
    <p:sldId id="314" r:id="rId29"/>
    <p:sldId id="330" r:id="rId30"/>
    <p:sldId id="315" r:id="rId31"/>
    <p:sldId id="327" r:id="rId32"/>
    <p:sldId id="328" r:id="rId33"/>
    <p:sldId id="29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132"/>
    <a:srgbClr val="005A93"/>
    <a:srgbClr val="1D7BBE"/>
    <a:srgbClr val="E6AB49"/>
    <a:srgbClr val="50B556"/>
    <a:srgbClr val="2A5CAB"/>
    <a:srgbClr val="143D66"/>
    <a:srgbClr val="F4E023"/>
    <a:srgbClr val="FFCE0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552895-51F0-4C66-875D-6E3266415F4C}" v="1" dt="2024-04-10T14:33:32.4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35"/>
    <p:restoredTop sz="96327"/>
  </p:normalViewPr>
  <p:slideViewPr>
    <p:cSldViewPr snapToGrid="0" snapToObjects="1">
      <p:cViewPr varScale="1">
        <p:scale>
          <a:sx n="107" d="100"/>
          <a:sy n="107" d="100"/>
        </p:scale>
        <p:origin x="2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ustomXml" Target="../customXml/item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2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C7212C-9A36-1B4D-A08D-BE8E929839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5A279A-2CC3-AD46-97E8-8AA557C8B7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F0D1F-9DBD-3D44-B103-A66AC5F44FD3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28F8F-D6F7-A940-A351-996557763B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688D7-41F5-0F4F-ACDC-84CF438376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AD0F7-A4F9-F747-85F5-B63784395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017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BB754-1448-7A41-B945-62E902CAA026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1D78D-78C6-A843-B1A5-19B8A01C1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410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08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08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56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A32CBDC-C335-144C-B5B1-F9724CEF144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37415" y="2068285"/>
            <a:ext cx="11430516" cy="287866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5000" b="1" i="1" cap="all" spc="80" baseline="0">
                <a:solidFill>
                  <a:srgbClr val="E7B13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ADD A </a:t>
            </a:r>
            <a:br>
              <a:rPr lang="en-US" dirty="0"/>
            </a:br>
            <a:r>
              <a:rPr lang="en-US" dirty="0"/>
              <a:t>presentation TITLE HERE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B6D8DAC-6ED0-834E-9F14-A17D9558CC6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7890" y="5208100"/>
            <a:ext cx="11390041" cy="978611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400" b="1" i="0" cap="all" spc="0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PRESENTER NAME, Title</a:t>
            </a:r>
          </a:p>
          <a:p>
            <a:pPr lvl="0"/>
            <a:r>
              <a:rPr lang="en-US" dirty="0" err="1"/>
              <a:t>First.last@email.com</a:t>
            </a:r>
            <a:endParaRPr lang="en-US" dirty="0"/>
          </a:p>
          <a:p>
            <a:pPr lvl="0"/>
            <a:r>
              <a:rPr lang="en-US" dirty="0"/>
              <a:t>000.000.0000</a:t>
            </a:r>
          </a:p>
        </p:txBody>
      </p:sp>
    </p:spTree>
    <p:extLst>
      <p:ext uri="{BB962C8B-B14F-4D97-AF65-F5344CB8AC3E}">
        <p14:creationId xmlns:p14="http://schemas.microsoft.com/office/powerpoint/2010/main" val="215606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–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D9EF53A-A76C-4146-AA9A-BF2FD6B172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56" y="1344510"/>
            <a:ext cx="11299834" cy="438292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E7B132"/>
              </a:buClr>
              <a:defRPr sz="2800" b="0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B132"/>
              </a:buClr>
              <a:buFont typeface="System Font Regular"/>
              <a:buChar char="&gt;"/>
              <a:defRPr sz="2200" b="0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B132"/>
              </a:buClr>
              <a:defRPr sz="2000" b="0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2494D22C-19D7-287B-362B-0B3636A236B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8918" y="397365"/>
            <a:ext cx="10086560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1" cap="all" spc="120" baseline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 SLIDE with a Bullet list</a:t>
            </a:r>
          </a:p>
        </p:txBody>
      </p:sp>
    </p:spTree>
    <p:extLst>
      <p:ext uri="{BB962C8B-B14F-4D97-AF65-F5344CB8AC3E}">
        <p14:creationId xmlns:p14="http://schemas.microsoft.com/office/powerpoint/2010/main" val="456018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 Large Image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70214BE-09B8-C3EA-B634-B84384464F8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48918" y="397365"/>
            <a:ext cx="10086560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1" cap="all" spc="120" baseline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 SLIDE with a Large Figure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F8E29E3-2349-C6CD-9F31-EE721A97D1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495" y="5350771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800" b="1" i="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 SAMPLE FOOTNOTE STYLE.</a:t>
            </a:r>
          </a:p>
        </p:txBody>
      </p:sp>
    </p:spTree>
    <p:extLst>
      <p:ext uri="{BB962C8B-B14F-4D97-AF65-F5344CB8AC3E}">
        <p14:creationId xmlns:p14="http://schemas.microsoft.com/office/powerpoint/2010/main" val="2326105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2173FD4-4921-9642-4998-3DAD34A0ED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48918" y="397365"/>
            <a:ext cx="10086560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1" cap="all" spc="120" baseline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 SLIDE with a Table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E794AD3-AF90-6A4D-EA87-3A2AEE919C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8156" y="1344510"/>
            <a:ext cx="11299834" cy="1417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 sz="2800" b="1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stem Font Regular"/>
              <a:buChar char="&gt;"/>
              <a:defRPr sz="2000" b="0" i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800" b="0" i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1F2A82D-83FA-9845-AD4B-C9EF3A4586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156" y="2761894"/>
            <a:ext cx="10871742" cy="24271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400" b="1" i="0" cap="all" spc="50" baseline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TABLE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6B1508-7958-B9C3-212C-090BA28DF9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495" y="5350771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800" b="1" i="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 SAMPLE FOOTNOTE STYLE.</a:t>
            </a:r>
          </a:p>
        </p:txBody>
      </p:sp>
    </p:spTree>
    <p:extLst>
      <p:ext uri="{BB962C8B-B14F-4D97-AF65-F5344CB8AC3E}">
        <p14:creationId xmlns:p14="http://schemas.microsoft.com/office/powerpoint/2010/main" val="658738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E8E7E0-DF18-DBE8-1C6A-88AD33A13FBD}"/>
              </a:ext>
            </a:extLst>
          </p:cNvPr>
          <p:cNvSpPr/>
          <p:nvPr userDrawn="1"/>
        </p:nvSpPr>
        <p:spPr>
          <a:xfrm>
            <a:off x="0" y="0"/>
            <a:ext cx="12192000" cy="1341783"/>
          </a:xfrm>
          <a:prstGeom prst="rect">
            <a:avLst/>
          </a:prstGeom>
          <a:solidFill>
            <a:srgbClr val="00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9F6479-E94F-0C45-B525-CB0F24CA14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600" y="1995054"/>
            <a:ext cx="11439926" cy="3888911"/>
          </a:xfrm>
          <a:prstGeom prst="rect">
            <a:avLst/>
          </a:prstGeom>
        </p:spPr>
        <p:txBody>
          <a:bodyPr numCol="2" spcCol="347472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None/>
              <a:tabLst/>
              <a:defRPr sz="2600" b="1" i="1" cap="all" baseline="0">
                <a:solidFill>
                  <a:srgbClr val="1D7BB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1044702" indent="-28575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</a:t>
            </a:r>
            <a:r>
              <a:rPr lang="en-US" dirty="0" err="1"/>
              <a:t>IteM</a:t>
            </a:r>
            <a:endParaRPr lang="en-U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3359D5C-7C02-F9CA-43B0-95E0B1113B2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8918" y="397365"/>
            <a:ext cx="4550465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1" cap="all" spc="120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pic>
        <p:nvPicPr>
          <p:cNvPr id="4" name="Picture 3" descr="A white fence next to a road&#10;&#10;Description automatically generated">
            <a:extLst>
              <a:ext uri="{FF2B5EF4-FFF2-40B4-BE49-F238E27FC236}">
                <a16:creationId xmlns:a16="http://schemas.microsoft.com/office/drawing/2014/main" id="{0FA3D053-90A8-6ED5-B49B-64C590BD8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E7B13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181600" y="0"/>
            <a:ext cx="70104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4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7DBE84F-CA14-DD42-A68D-82711F7E491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7707" y="2802466"/>
            <a:ext cx="11360224" cy="125306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7600" b="1" i="1" cap="all" spc="80" baseline="0">
                <a:solidFill>
                  <a:srgbClr val="E7B13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2997E511-3140-4D67-B144-76F40B406A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7890" y="5208100"/>
            <a:ext cx="11390041" cy="978611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400" b="1" i="0" cap="all" spc="0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PRESENTER NAME, Title</a:t>
            </a:r>
          </a:p>
          <a:p>
            <a:pPr lvl="0"/>
            <a:r>
              <a:rPr lang="en-US" dirty="0" err="1"/>
              <a:t>First.last@email.com</a:t>
            </a:r>
            <a:endParaRPr lang="en-US" dirty="0"/>
          </a:p>
          <a:p>
            <a:pPr lvl="0"/>
            <a:r>
              <a:rPr lang="en-US" dirty="0"/>
              <a:t>000.000.0000</a:t>
            </a:r>
          </a:p>
        </p:txBody>
      </p:sp>
    </p:spTree>
    <p:extLst>
      <p:ext uri="{BB962C8B-B14F-4D97-AF65-F5344CB8AC3E}">
        <p14:creationId xmlns:p14="http://schemas.microsoft.com/office/powerpoint/2010/main" val="163216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E8E7E0-DF18-DBE8-1C6A-88AD33A13FBD}"/>
              </a:ext>
            </a:extLst>
          </p:cNvPr>
          <p:cNvSpPr/>
          <p:nvPr userDrawn="1"/>
        </p:nvSpPr>
        <p:spPr>
          <a:xfrm>
            <a:off x="0" y="0"/>
            <a:ext cx="12192000" cy="1341783"/>
          </a:xfrm>
          <a:prstGeom prst="rect">
            <a:avLst/>
          </a:prstGeom>
          <a:solidFill>
            <a:srgbClr val="00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9F6479-E94F-0C45-B525-CB0F24CA14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600" y="1995054"/>
            <a:ext cx="11439926" cy="3888911"/>
          </a:xfrm>
          <a:prstGeom prst="rect">
            <a:avLst/>
          </a:prstGeom>
        </p:spPr>
        <p:txBody>
          <a:bodyPr numCol="2" spcCol="347472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None/>
              <a:tabLst/>
              <a:defRPr sz="2600" b="1" i="1" cap="all" baseline="0">
                <a:solidFill>
                  <a:srgbClr val="1D7BB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1044702" indent="-28575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AGENDA </a:t>
            </a:r>
            <a:r>
              <a:rPr lang="en-US" dirty="0" err="1"/>
              <a:t>IteM</a:t>
            </a:r>
            <a:endParaRPr lang="en-U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3359D5C-7C02-F9CA-43B0-95E0B1113B2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8918" y="397365"/>
            <a:ext cx="4550465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1" cap="all" spc="120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pic>
        <p:nvPicPr>
          <p:cNvPr id="4" name="Picture 3" descr="A white fence next to a road&#10;&#10;Description automatically generated">
            <a:extLst>
              <a:ext uri="{FF2B5EF4-FFF2-40B4-BE49-F238E27FC236}">
                <a16:creationId xmlns:a16="http://schemas.microsoft.com/office/drawing/2014/main" id="{0FA3D053-90A8-6ED5-B49B-64C590BD8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E7B13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181600" y="0"/>
            <a:ext cx="70104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F7C1C1-7469-C142-8130-B4B4BB3A8B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793" y="1995054"/>
            <a:ext cx="11449733" cy="3997789"/>
          </a:xfrm>
          <a:prstGeom prst="rect">
            <a:avLst/>
          </a:prstGeom>
        </p:spPr>
        <p:txBody>
          <a:bodyPr numCol="1" spcCol="347472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None/>
              <a:tabLst/>
              <a:defRPr sz="2600" b="1" i="1" cap="all" baseline="0">
                <a:solidFill>
                  <a:srgbClr val="1D7BB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1044702" indent="-28575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Takeaway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Takeaway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Takeaway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Takeaway Item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Takeaway </a:t>
            </a:r>
            <a:r>
              <a:rPr lang="en-US" dirty="0" err="1"/>
              <a:t>IteM</a:t>
            </a:r>
            <a:endParaRPr lang="en-U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rgbClr val="E7B13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03A241-60F6-9017-5DDF-CA65B69EBA4A}"/>
              </a:ext>
            </a:extLst>
          </p:cNvPr>
          <p:cNvSpPr/>
          <p:nvPr userDrawn="1"/>
        </p:nvSpPr>
        <p:spPr>
          <a:xfrm>
            <a:off x="0" y="5957807"/>
            <a:ext cx="12192000" cy="546666"/>
          </a:xfrm>
          <a:prstGeom prst="rect">
            <a:avLst/>
          </a:prstGeom>
          <a:solidFill>
            <a:srgbClr val="00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F23F69-1334-9260-34E2-FC6760D796B8}"/>
              </a:ext>
            </a:extLst>
          </p:cNvPr>
          <p:cNvSpPr/>
          <p:nvPr userDrawn="1"/>
        </p:nvSpPr>
        <p:spPr>
          <a:xfrm>
            <a:off x="0" y="0"/>
            <a:ext cx="12192000" cy="1341783"/>
          </a:xfrm>
          <a:prstGeom prst="rect">
            <a:avLst/>
          </a:prstGeom>
          <a:solidFill>
            <a:srgbClr val="00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1CF6261-4CE4-48DA-6AED-63C0293EE3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8918" y="397365"/>
            <a:ext cx="4560404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1" cap="all" spc="120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Key Takeaways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46583312-CD18-EA54-4D8B-1652A117F4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93" y="6005498"/>
            <a:ext cx="1896228" cy="4340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C189409-1109-6C43-E330-3E3CC9C6CEE2}"/>
              </a:ext>
            </a:extLst>
          </p:cNvPr>
          <p:cNvSpPr/>
          <p:nvPr userDrawn="1"/>
        </p:nvSpPr>
        <p:spPr>
          <a:xfrm>
            <a:off x="0" y="6724147"/>
            <a:ext cx="12192000" cy="133853"/>
          </a:xfrm>
          <a:prstGeom prst="rect">
            <a:avLst/>
          </a:prstGeom>
          <a:solidFill>
            <a:srgbClr val="E7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28746C-B45A-B26D-28D2-D95F587F1EFA}"/>
              </a:ext>
            </a:extLst>
          </p:cNvPr>
          <p:cNvSpPr/>
          <p:nvPr userDrawn="1"/>
        </p:nvSpPr>
        <p:spPr>
          <a:xfrm>
            <a:off x="0" y="6508615"/>
            <a:ext cx="12192000" cy="133853"/>
          </a:xfrm>
          <a:prstGeom prst="rect">
            <a:avLst/>
          </a:prstGeom>
          <a:solidFill>
            <a:srgbClr val="E7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fence next to a road&#10;&#10;Description automatically generated">
            <a:extLst>
              <a:ext uri="{FF2B5EF4-FFF2-40B4-BE49-F238E27FC236}">
                <a16:creationId xmlns:a16="http://schemas.microsoft.com/office/drawing/2014/main" id="{D6CA78FB-60DC-CCB4-83CB-05D0864A93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E7B13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181600" y="0"/>
            <a:ext cx="70104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74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treet with cars and a sign&#10;&#10;Description automatically generated">
            <a:extLst>
              <a:ext uri="{FF2B5EF4-FFF2-40B4-BE49-F238E27FC236}">
                <a16:creationId xmlns:a16="http://schemas.microsoft.com/office/drawing/2014/main" id="{9B98699C-AAB9-2F26-CA10-105FB4C37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E24822-0933-F844-9499-3A6854FA8AB4}"/>
              </a:ext>
            </a:extLst>
          </p:cNvPr>
          <p:cNvSpPr/>
          <p:nvPr userDrawn="1"/>
        </p:nvSpPr>
        <p:spPr>
          <a:xfrm>
            <a:off x="0" y="3429000"/>
            <a:ext cx="12191999" cy="2856398"/>
          </a:xfrm>
          <a:prstGeom prst="rect">
            <a:avLst/>
          </a:prstGeom>
          <a:solidFill>
            <a:srgbClr val="005A9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4D4F07B-FA43-8F40-987C-3D02E73DC3E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89000" y="3428999"/>
            <a:ext cx="10262703" cy="285639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4600" b="1" i="1" cap="all" spc="80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ADD A TEXT CALLOUT</a:t>
            </a:r>
          </a:p>
          <a:p>
            <a:pPr lvl="0"/>
            <a:r>
              <a:rPr lang="en-US" dirty="0"/>
              <a:t>TO THIS SLIDE</a:t>
            </a:r>
          </a:p>
        </p:txBody>
      </p:sp>
    </p:spTree>
    <p:extLst>
      <p:ext uri="{BB962C8B-B14F-4D97-AF65-F5344CB8AC3E}">
        <p14:creationId xmlns:p14="http://schemas.microsoft.com/office/powerpoint/2010/main" val="89806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s on the road&#10;&#10;Description automatically generated">
            <a:extLst>
              <a:ext uri="{FF2B5EF4-FFF2-40B4-BE49-F238E27FC236}">
                <a16:creationId xmlns:a16="http://schemas.microsoft.com/office/drawing/2014/main" id="{92A788DF-768C-BE75-4E31-4A5A21A64F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AC2C31-08DC-7CFA-3545-91CA0D7767A7}"/>
              </a:ext>
            </a:extLst>
          </p:cNvPr>
          <p:cNvSpPr/>
          <p:nvPr userDrawn="1"/>
        </p:nvSpPr>
        <p:spPr>
          <a:xfrm>
            <a:off x="0" y="572602"/>
            <a:ext cx="12191999" cy="2856398"/>
          </a:xfrm>
          <a:prstGeom prst="rect">
            <a:avLst/>
          </a:prstGeom>
          <a:solidFill>
            <a:srgbClr val="005A9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ECCCE39-6B16-6BA7-9E66-44D13B08AAA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89000" y="572601"/>
            <a:ext cx="10262703" cy="285639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4600" b="1" i="1" cap="all" spc="80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ADD A TEXT CALLOUT</a:t>
            </a:r>
          </a:p>
          <a:p>
            <a:pPr lvl="0"/>
            <a:r>
              <a:rPr lang="en-US" dirty="0"/>
              <a:t>TO THIS SLIDE</a:t>
            </a:r>
          </a:p>
        </p:txBody>
      </p:sp>
    </p:spTree>
    <p:extLst>
      <p:ext uri="{BB962C8B-B14F-4D97-AF65-F5344CB8AC3E}">
        <p14:creationId xmlns:p14="http://schemas.microsoft.com/office/powerpoint/2010/main" val="76680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–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EC9C0B1-95C0-E847-B98B-BCA34CA852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918" y="397365"/>
            <a:ext cx="10086560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1" cap="all" spc="120" baseline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 SLIDE with a numbered 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A5495-4AC4-5345-BF33-DA366A681E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8156" y="1344510"/>
            <a:ext cx="11299835" cy="37325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 sz="2800" b="0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>
              <a:buClr>
                <a:srgbClr val="E7B132"/>
              </a:buClr>
              <a:buFont typeface="+mj-lt"/>
              <a:buAutoNum type="arabicPeriod"/>
              <a:defRPr sz="2000" b="0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B06D-0C88-D84E-881E-1B1CAA5813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495" y="5350771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800" b="1" i="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 SAMPLE FOOTNOTE STYLE.</a:t>
            </a:r>
          </a:p>
        </p:txBody>
      </p:sp>
    </p:spTree>
    <p:extLst>
      <p:ext uri="{BB962C8B-B14F-4D97-AF65-F5344CB8AC3E}">
        <p14:creationId xmlns:p14="http://schemas.microsoft.com/office/powerpoint/2010/main" val="139924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–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D9EF53A-A76C-4146-AA9A-BF2FD6B172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56" y="1344510"/>
            <a:ext cx="11299834" cy="438292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E7B132"/>
              </a:buClr>
              <a:defRPr sz="2800" b="0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B132"/>
              </a:buClr>
              <a:buFont typeface="System Font Regular"/>
              <a:buChar char="&gt;"/>
              <a:defRPr sz="2200" b="0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B132"/>
              </a:buClr>
              <a:defRPr sz="2000" b="0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2494D22C-19D7-287B-362B-0B3636A236B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8918" y="397365"/>
            <a:ext cx="10086560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1" cap="all" spc="120" baseline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 SLIDE with a Bullet list</a:t>
            </a:r>
          </a:p>
        </p:txBody>
      </p:sp>
    </p:spTree>
    <p:extLst>
      <p:ext uri="{BB962C8B-B14F-4D97-AF65-F5344CB8AC3E}">
        <p14:creationId xmlns:p14="http://schemas.microsoft.com/office/powerpoint/2010/main" val="209430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–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EC9C0B1-95C0-E847-B98B-BCA34CA852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918" y="397365"/>
            <a:ext cx="10086560" cy="685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1" cap="all" spc="120" baseline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0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b="1" i="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Text SLIDE with a numbered 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A5495-4AC4-5345-BF33-DA366A681E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8156" y="1344510"/>
            <a:ext cx="11299835" cy="37325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 sz="2800" b="0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>
              <a:buClr>
                <a:srgbClr val="E7B132"/>
              </a:buClr>
              <a:buFont typeface="+mj-lt"/>
              <a:buAutoNum type="arabicPeriod"/>
              <a:defRPr sz="2000" b="0" i="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B06D-0C88-D84E-881E-1B1CAA5813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495" y="5350771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800" b="1" i="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 SAMPLE FOOTNOTE STYLE.</a:t>
            </a:r>
          </a:p>
        </p:txBody>
      </p:sp>
    </p:spTree>
    <p:extLst>
      <p:ext uri="{BB962C8B-B14F-4D97-AF65-F5344CB8AC3E}">
        <p14:creationId xmlns:p14="http://schemas.microsoft.com/office/powerpoint/2010/main" val="1716125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3CB3AD-D762-1442-8ED9-548669DF97B8}"/>
              </a:ext>
            </a:extLst>
          </p:cNvPr>
          <p:cNvSpPr/>
          <p:nvPr userDrawn="1"/>
        </p:nvSpPr>
        <p:spPr>
          <a:xfrm>
            <a:off x="0" y="1786558"/>
            <a:ext cx="12192000" cy="4731996"/>
          </a:xfrm>
          <a:prstGeom prst="rect">
            <a:avLst/>
          </a:prstGeom>
          <a:solidFill>
            <a:srgbClr val="00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A4831-07DD-CCB1-1026-46770907A6D8}"/>
              </a:ext>
            </a:extLst>
          </p:cNvPr>
          <p:cNvSpPr/>
          <p:nvPr userDrawn="1"/>
        </p:nvSpPr>
        <p:spPr>
          <a:xfrm>
            <a:off x="0" y="6734086"/>
            <a:ext cx="12192000" cy="133853"/>
          </a:xfrm>
          <a:prstGeom prst="rect">
            <a:avLst/>
          </a:prstGeom>
          <a:solidFill>
            <a:srgbClr val="E7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D81360-4F4C-FE30-6836-840C9F59F8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97" y="240247"/>
            <a:ext cx="5791003" cy="13256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377075-02CC-FFE3-5198-17334F1F3B68}"/>
              </a:ext>
            </a:extLst>
          </p:cNvPr>
          <p:cNvSpPr/>
          <p:nvPr userDrawn="1"/>
        </p:nvSpPr>
        <p:spPr>
          <a:xfrm>
            <a:off x="0" y="6518554"/>
            <a:ext cx="12192000" cy="133853"/>
          </a:xfrm>
          <a:prstGeom prst="rect">
            <a:avLst/>
          </a:prstGeom>
          <a:solidFill>
            <a:srgbClr val="E7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4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988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90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5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  <p:sldLayoutId id="2147483678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42EAD2-A06D-AE64-2BC7-6904456260BD}"/>
              </a:ext>
            </a:extLst>
          </p:cNvPr>
          <p:cNvSpPr/>
          <p:nvPr userDrawn="1"/>
        </p:nvSpPr>
        <p:spPr>
          <a:xfrm>
            <a:off x="0" y="5957807"/>
            <a:ext cx="12192000" cy="546666"/>
          </a:xfrm>
          <a:prstGeom prst="rect">
            <a:avLst/>
          </a:prstGeom>
          <a:solidFill>
            <a:srgbClr val="00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E6C79E23-9864-14D9-F651-1D37AFA9423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93" y="6005498"/>
            <a:ext cx="1896228" cy="4340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D16793-6E35-ACD8-964E-1A789B76A504}"/>
              </a:ext>
            </a:extLst>
          </p:cNvPr>
          <p:cNvSpPr/>
          <p:nvPr userDrawn="1"/>
        </p:nvSpPr>
        <p:spPr>
          <a:xfrm>
            <a:off x="0" y="6724147"/>
            <a:ext cx="12192000" cy="133853"/>
          </a:xfrm>
          <a:prstGeom prst="rect">
            <a:avLst/>
          </a:prstGeom>
          <a:solidFill>
            <a:srgbClr val="E7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CC7CE1-0BE3-BEE7-3D1E-5BD4A7473DED}"/>
              </a:ext>
            </a:extLst>
          </p:cNvPr>
          <p:cNvSpPr/>
          <p:nvPr userDrawn="1"/>
        </p:nvSpPr>
        <p:spPr>
          <a:xfrm>
            <a:off x="0" y="6508615"/>
            <a:ext cx="12192000" cy="133853"/>
          </a:xfrm>
          <a:prstGeom prst="rect">
            <a:avLst/>
          </a:prstGeom>
          <a:solidFill>
            <a:srgbClr val="E7B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3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1" r:id="rId4"/>
    <p:sldLayoutId id="2147483680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trategywiki.org/wiki/File:Check_mark.sv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B82FCD-09F5-B645-88BC-8CF37A30175B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Re-Imagine North Watt</a:t>
            </a:r>
          </a:p>
          <a:p>
            <a:r>
              <a:rPr lang="en-US" dirty="0">
                <a:latin typeface="Arial" panose="020B0604020202020204" pitchFamily="34" charset="0"/>
              </a:rPr>
              <a:t>Corridor Plan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</a:rPr>
              <a:t>Corridor Advisory Team Meeting #1</a:t>
            </a:r>
            <a:br>
              <a:rPr lang="en-US" sz="3200" dirty="0">
                <a:latin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</a:rPr>
              <a:t>April 10, 2024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4AA173-15B0-8946-BFF8-CAD09BA387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7891" y="5208100"/>
            <a:ext cx="3857004" cy="97861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Josh Pilachowski, PhD, TE, RSP</a:t>
            </a:r>
            <a:r>
              <a:rPr lang="en-US" baseline="-25000" dirty="0">
                <a:latin typeface="Arial" panose="020B0604020202020204" pitchFamily="34" charset="0"/>
              </a:rPr>
              <a:t>1</a:t>
            </a:r>
          </a:p>
          <a:p>
            <a:r>
              <a:rPr lang="en-US" b="0" dirty="0">
                <a:latin typeface="Arial" panose="020B0604020202020204" pitchFamily="34" charset="0"/>
              </a:rPr>
              <a:t>Senior Transportation Engineer</a:t>
            </a:r>
          </a:p>
          <a:p>
            <a:r>
              <a:rPr lang="en-US" b="0" cap="none" dirty="0">
                <a:latin typeface="Arial" panose="020B0604020202020204" pitchFamily="34" charset="0"/>
              </a:rPr>
              <a:t>josh@dksassociates.com</a:t>
            </a:r>
          </a:p>
          <a:p>
            <a:r>
              <a:rPr lang="en-US" b="0" cap="none" dirty="0">
                <a:latin typeface="Arial" panose="020B0604020202020204" pitchFamily="34" charset="0"/>
              </a:rPr>
              <a:t>510.295.9741</a:t>
            </a:r>
          </a:p>
        </p:txBody>
      </p:sp>
    </p:spTree>
    <p:extLst>
      <p:ext uri="{BB962C8B-B14F-4D97-AF65-F5344CB8AC3E}">
        <p14:creationId xmlns:p14="http://schemas.microsoft.com/office/powerpoint/2010/main" val="44832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7787433-820B-89AA-B221-ED10A9FA8E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30018" y="425174"/>
            <a:ext cx="10086560" cy="68554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MOBILITY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8A6AD-4147-A8D8-5090-6B13C458E14B}"/>
              </a:ext>
            </a:extLst>
          </p:cNvPr>
          <p:cNvSpPr txBox="1"/>
          <p:nvPr/>
        </p:nvSpPr>
        <p:spPr>
          <a:xfrm>
            <a:off x="-1" y="5577813"/>
            <a:ext cx="60960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>
              <a:buClr>
                <a:srgbClr val="E7B132"/>
              </a:buClr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Bus-stops/ Shelters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88A458-1441-7E80-89AF-E2CCEE93FD26}"/>
              </a:ext>
            </a:extLst>
          </p:cNvPr>
          <p:cNvSpPr txBox="1"/>
          <p:nvPr/>
        </p:nvSpPr>
        <p:spPr>
          <a:xfrm>
            <a:off x="9026398" y="5577813"/>
            <a:ext cx="618489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>
              <a:buClr>
                <a:srgbClr val="E7B132"/>
              </a:buClr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Micro-mobility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46AB9C-0696-CBDF-C81D-8CBB23BBFCE9}"/>
              </a:ext>
            </a:extLst>
          </p:cNvPr>
          <p:cNvCxnSpPr>
            <a:cxnSpLocks/>
          </p:cNvCxnSpPr>
          <p:nvPr/>
        </p:nvCxnSpPr>
        <p:spPr>
          <a:xfrm>
            <a:off x="6096000" y="1267993"/>
            <a:ext cx="0" cy="432201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6C7BBACE-F412-1871-5029-307428680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26" y="-148630"/>
            <a:ext cx="1701991" cy="1781829"/>
          </a:xfrm>
          <a:prstGeom prst="rect">
            <a:avLst/>
          </a:prstGeom>
        </p:spPr>
      </p:pic>
      <p:pic>
        <p:nvPicPr>
          <p:cNvPr id="2" name="Picture 1" descr="A group of orange scooters&#10;&#10;Description automatically generated">
            <a:extLst>
              <a:ext uri="{FF2B5EF4-FFF2-40B4-BE49-F238E27FC236}">
                <a16:creationId xmlns:a16="http://schemas.microsoft.com/office/drawing/2014/main" id="{4AB9098C-52BF-5ADC-D39B-73259D1699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0848" y="1570314"/>
            <a:ext cx="3121153" cy="1849268"/>
          </a:xfrm>
          <a:prstGeom prst="rect">
            <a:avLst/>
          </a:prstGeom>
        </p:spPr>
      </p:pic>
      <p:pic>
        <p:nvPicPr>
          <p:cNvPr id="10" name="Picture 9" descr="A person riding a bicycle on a street&#10;&#10;Description automatically generated">
            <a:extLst>
              <a:ext uri="{FF2B5EF4-FFF2-40B4-BE49-F238E27FC236}">
                <a16:creationId xmlns:a16="http://schemas.microsoft.com/office/drawing/2014/main" id="{4D329D65-D354-05D2-8237-BEC215236A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9"/>
          <a:stretch/>
        </p:blipFill>
        <p:spPr>
          <a:xfrm>
            <a:off x="5317445" y="2649256"/>
            <a:ext cx="3669581" cy="2913355"/>
          </a:xfrm>
          <a:prstGeom prst="rect">
            <a:avLst/>
          </a:prstGeom>
        </p:spPr>
      </p:pic>
      <p:pic>
        <p:nvPicPr>
          <p:cNvPr id="17" name="Picture 16" descr="A bicycle parked on a sidewalk&#10;&#10;Description automatically generated">
            <a:extLst>
              <a:ext uri="{FF2B5EF4-FFF2-40B4-BE49-F238E27FC236}">
                <a16:creationId xmlns:a16="http://schemas.microsoft.com/office/drawing/2014/main" id="{2121806A-4E70-487C-F2C0-015ED38FFF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0848" y="3487647"/>
            <a:ext cx="3121152" cy="20787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FB0FE8-52C4-CCC0-80D5-3260BBEC3C29}"/>
              </a:ext>
            </a:extLst>
          </p:cNvPr>
          <p:cNvSpPr txBox="1"/>
          <p:nvPr/>
        </p:nvSpPr>
        <p:spPr>
          <a:xfrm>
            <a:off x="5246366" y="5562611"/>
            <a:ext cx="293755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>
              <a:buClr>
                <a:srgbClr val="E7B132"/>
              </a:buClr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Protected Bike Lanes </a:t>
            </a:r>
          </a:p>
        </p:txBody>
      </p:sp>
      <p:pic>
        <p:nvPicPr>
          <p:cNvPr id="23" name="Picture 22" descr="A person riding a bicycle on a crosswalk&#10;&#10;Description automatically generated">
            <a:extLst>
              <a:ext uri="{FF2B5EF4-FFF2-40B4-BE49-F238E27FC236}">
                <a16:creationId xmlns:a16="http://schemas.microsoft.com/office/drawing/2014/main" id="{84622E06-1442-B925-5C2F-B47BC601F8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524" y="-12323"/>
            <a:ext cx="3669581" cy="2560631"/>
          </a:xfrm>
          <a:prstGeom prst="rect">
            <a:avLst/>
          </a:prstGeom>
        </p:spPr>
      </p:pic>
      <p:pic>
        <p:nvPicPr>
          <p:cNvPr id="27" name="Picture 26" descr="A bus stop with a sign and a bench&#10;&#10;Description automatically generated">
            <a:extLst>
              <a:ext uri="{FF2B5EF4-FFF2-40B4-BE49-F238E27FC236}">
                <a16:creationId xmlns:a16="http://schemas.microsoft.com/office/drawing/2014/main" id="{71FC37A2-9EEE-B332-176A-062B409954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37" y="1638607"/>
            <a:ext cx="5291460" cy="392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97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7787433-820B-89AA-B221-ED10A9FA8E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30018" y="397365"/>
            <a:ext cx="10086560" cy="68554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7B759"/>
                </a:solidFill>
                <a:latin typeface="Arial" panose="020B0604020202020204" pitchFamily="34" charset="0"/>
              </a:rPr>
              <a:t>SAFETY</a:t>
            </a:r>
          </a:p>
        </p:txBody>
      </p:sp>
      <p:pic>
        <p:nvPicPr>
          <p:cNvPr id="11" name="Picture 10" descr="A street with a sign and a traffic light&#10;&#10;Description automatically generated">
            <a:extLst>
              <a:ext uri="{FF2B5EF4-FFF2-40B4-BE49-F238E27FC236}">
                <a16:creationId xmlns:a16="http://schemas.microsoft.com/office/drawing/2014/main" id="{C3774414-C1E2-B151-482B-597B8569A0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941" y="1582532"/>
            <a:ext cx="4331069" cy="4331069"/>
          </a:xfrm>
          <a:prstGeom prst="rect">
            <a:avLst/>
          </a:prstGeom>
        </p:spPr>
      </p:pic>
      <p:pic>
        <p:nvPicPr>
          <p:cNvPr id="13" name="Picture 12" descr="Aerial view of a crosswalk&#10;&#10;Description automatically generated">
            <a:extLst>
              <a:ext uri="{FF2B5EF4-FFF2-40B4-BE49-F238E27FC236}">
                <a16:creationId xmlns:a16="http://schemas.microsoft.com/office/drawing/2014/main" id="{737E2D8B-B9DA-FA30-04D7-3D1C3EBF3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77968"/>
            <a:ext cx="5000625" cy="43267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7AEFAE-B429-9233-E63A-915236C0F1CB}"/>
              </a:ext>
            </a:extLst>
          </p:cNvPr>
          <p:cNvSpPr txBox="1"/>
          <p:nvPr/>
        </p:nvSpPr>
        <p:spPr>
          <a:xfrm>
            <a:off x="-1" y="5590676"/>
            <a:ext cx="498665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>
              <a:buClr>
                <a:srgbClr val="E7B132"/>
              </a:buClr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Bulb-outs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38AA3D-70C7-3861-BF51-C0698B80857C}"/>
              </a:ext>
            </a:extLst>
          </p:cNvPr>
          <p:cNvSpPr txBox="1"/>
          <p:nvPr/>
        </p:nvSpPr>
        <p:spPr>
          <a:xfrm>
            <a:off x="4986653" y="5590676"/>
            <a:ext cx="60267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>
              <a:buClr>
                <a:srgbClr val="E7B132"/>
              </a:buClr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Pedestrian Beacons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D66D0-1C3A-77AE-8494-8BBBABA2E938}"/>
              </a:ext>
            </a:extLst>
          </p:cNvPr>
          <p:cNvSpPr txBox="1"/>
          <p:nvPr/>
        </p:nvSpPr>
        <p:spPr>
          <a:xfrm>
            <a:off x="8393939" y="5590676"/>
            <a:ext cx="381771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>
              <a:buClr>
                <a:srgbClr val="E7B132"/>
              </a:buClr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Enhanced Crosswalks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054748-D304-C450-54F5-5CA52C4B8781}"/>
              </a:ext>
            </a:extLst>
          </p:cNvPr>
          <p:cNvCxnSpPr>
            <a:cxnSpLocks/>
          </p:cNvCxnSpPr>
          <p:nvPr/>
        </p:nvCxnSpPr>
        <p:spPr>
          <a:xfrm>
            <a:off x="4973803" y="1444085"/>
            <a:ext cx="0" cy="432201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FA7B53-6751-432F-521E-840F728DD67A}"/>
              </a:ext>
            </a:extLst>
          </p:cNvPr>
          <p:cNvCxnSpPr>
            <a:cxnSpLocks/>
          </p:cNvCxnSpPr>
          <p:nvPr/>
        </p:nvCxnSpPr>
        <p:spPr>
          <a:xfrm>
            <a:off x="8432038" y="1444085"/>
            <a:ext cx="0" cy="432201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screenshot of a video game&#10;&#10;Description automatically generated">
            <a:extLst>
              <a:ext uri="{FF2B5EF4-FFF2-40B4-BE49-F238E27FC236}">
                <a16:creationId xmlns:a16="http://schemas.microsoft.com/office/drawing/2014/main" id="{8220AA80-0138-85C9-3665-DCCCAEE118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28" y="122222"/>
            <a:ext cx="1447990" cy="1235834"/>
          </a:xfrm>
          <a:prstGeom prst="rect">
            <a:avLst/>
          </a:prstGeom>
        </p:spPr>
      </p:pic>
      <p:pic>
        <p:nvPicPr>
          <p:cNvPr id="8" name="Picture 7" descr="A group of people crossing a crosswalk&#10;&#10;Description automatically generated">
            <a:extLst>
              <a:ext uri="{FF2B5EF4-FFF2-40B4-BE49-F238E27FC236}">
                <a16:creationId xmlns:a16="http://schemas.microsoft.com/office/drawing/2014/main" id="{4280CB8D-EC15-21B2-398C-2B81375720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0139" y="1577968"/>
            <a:ext cx="3741511" cy="401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3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ad with trees and grass&#10;&#10;Description automatically generated">
            <a:extLst>
              <a:ext uri="{FF2B5EF4-FFF2-40B4-BE49-F238E27FC236}">
                <a16:creationId xmlns:a16="http://schemas.microsoft.com/office/drawing/2014/main" id="{9306F31A-54A5-3789-3B0F-D97144C3CE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85" y="1587334"/>
            <a:ext cx="6002158" cy="4001440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7787433-820B-89AA-B221-ED10A9FA8E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30018" y="397365"/>
            <a:ext cx="10086560" cy="68554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A7D16D"/>
                </a:solidFill>
              </a:rPr>
              <a:t>LANDSCAPE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74A69B-38D4-BAC0-3D92-59D648ECF966}"/>
              </a:ext>
            </a:extLst>
          </p:cNvPr>
          <p:cNvSpPr txBox="1"/>
          <p:nvPr/>
        </p:nvSpPr>
        <p:spPr>
          <a:xfrm>
            <a:off x="0" y="5588774"/>
            <a:ext cx="417108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>
              <a:buClr>
                <a:srgbClr val="E7B132"/>
              </a:buClr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Street Planting &amp; Landscape Strips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3E6AF2-2E95-2058-3275-5C2E0E75A442}"/>
              </a:ext>
            </a:extLst>
          </p:cNvPr>
          <p:cNvSpPr txBox="1"/>
          <p:nvPr/>
        </p:nvSpPr>
        <p:spPr>
          <a:xfrm>
            <a:off x="6096000" y="5584842"/>
            <a:ext cx="39572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>
              <a:buClr>
                <a:srgbClr val="E7B132"/>
              </a:buClr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Rain Gardens</a:t>
            </a:r>
          </a:p>
        </p:txBody>
      </p:sp>
      <p:pic>
        <p:nvPicPr>
          <p:cNvPr id="26" name="Picture 25" descr="A screenshot of a video game&#10;&#10;Description automatically generated">
            <a:extLst>
              <a:ext uri="{FF2B5EF4-FFF2-40B4-BE49-F238E27FC236}">
                <a16:creationId xmlns:a16="http://schemas.microsoft.com/office/drawing/2014/main" id="{E272DA6F-D99B-CB1B-4B0D-0B4B4B8CA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227"/>
          <a:stretch/>
        </p:blipFill>
        <p:spPr>
          <a:xfrm>
            <a:off x="185250" y="-199296"/>
            <a:ext cx="1701991" cy="1781829"/>
          </a:xfrm>
          <a:prstGeom prst="rect">
            <a:avLst/>
          </a:prstGeom>
        </p:spPr>
      </p:pic>
      <p:pic>
        <p:nvPicPr>
          <p:cNvPr id="4" name="Picture 3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A845143D-186F-4014-C107-719227A15A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582532"/>
            <a:ext cx="6093565" cy="400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11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7787433-820B-89AA-B221-ED10A9FA8E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30018" y="397365"/>
            <a:ext cx="10086560" cy="68554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D35384"/>
                </a:solidFill>
                <a:latin typeface="Arial" panose="020B0604020202020204" pitchFamily="34" charset="0"/>
              </a:rPr>
              <a:t>STREET FURNISHING</a:t>
            </a:r>
          </a:p>
        </p:txBody>
      </p:sp>
      <p:pic>
        <p:nvPicPr>
          <p:cNvPr id="10" name="Picture 9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6C691272-4B9F-790B-9D53-02A4C0A246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4104" y="3868533"/>
            <a:ext cx="3371049" cy="2247366"/>
          </a:xfrm>
          <a:prstGeom prst="rect">
            <a:avLst/>
          </a:prstGeom>
        </p:spPr>
      </p:pic>
      <p:pic>
        <p:nvPicPr>
          <p:cNvPr id="12" name="Picture 11" descr="A street sign on a pole&#10;&#10;Description automatically generated">
            <a:extLst>
              <a:ext uri="{FF2B5EF4-FFF2-40B4-BE49-F238E27FC236}">
                <a16:creationId xmlns:a16="http://schemas.microsoft.com/office/drawing/2014/main" id="{59FC00BA-02BA-4976-A19A-5446E181D8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1875" y="564179"/>
            <a:ext cx="2196622" cy="2928829"/>
          </a:xfrm>
          <a:prstGeom prst="rect">
            <a:avLst/>
          </a:prstGeom>
        </p:spPr>
      </p:pic>
      <p:pic>
        <p:nvPicPr>
          <p:cNvPr id="8" name="Picture 7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49871329-D9C9-F2F4-C5FF-F2D0BDCDFE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2532"/>
            <a:ext cx="5490413" cy="4037936"/>
          </a:xfrm>
          <a:prstGeom prst="rect">
            <a:avLst/>
          </a:prstGeom>
        </p:spPr>
      </p:pic>
      <p:pic>
        <p:nvPicPr>
          <p:cNvPr id="14" name="Picture 13" descr="A street sign with different directions&#10;&#10;Description automatically generated">
            <a:extLst>
              <a:ext uri="{FF2B5EF4-FFF2-40B4-BE49-F238E27FC236}">
                <a16:creationId xmlns:a16="http://schemas.microsoft.com/office/drawing/2014/main" id="{16B7FA08-FCB0-9638-15F8-BDC8C0277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891" y="1582532"/>
            <a:ext cx="2809109" cy="2509856"/>
          </a:xfrm>
          <a:prstGeom prst="rect">
            <a:avLst/>
          </a:prstGeom>
        </p:spPr>
      </p:pic>
      <p:pic>
        <p:nvPicPr>
          <p:cNvPr id="16" name="Picture 15" descr="A street with poles on the side&#10;&#10;Description automatically generated">
            <a:extLst>
              <a:ext uri="{FF2B5EF4-FFF2-40B4-BE49-F238E27FC236}">
                <a16:creationId xmlns:a16="http://schemas.microsoft.com/office/drawing/2014/main" id="{CC42B82D-8C7D-2473-6406-0841494568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3310" y="1582531"/>
            <a:ext cx="4686426" cy="4041848"/>
          </a:xfrm>
          <a:prstGeom prst="rect">
            <a:avLst/>
          </a:prstGeom>
        </p:spPr>
      </p:pic>
      <p:pic>
        <p:nvPicPr>
          <p:cNvPr id="18" name="Picture 17" descr="People walking on a sidewalk&#10;&#10;Description automatically generated">
            <a:extLst>
              <a:ext uri="{FF2B5EF4-FFF2-40B4-BE49-F238E27FC236}">
                <a16:creationId xmlns:a16="http://schemas.microsoft.com/office/drawing/2014/main" id="{80255215-2696-9B65-3A19-D0F0297A9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891" y="3868533"/>
            <a:ext cx="2809109" cy="2082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E533F9-874C-6970-F959-C874F58C9AFA}"/>
              </a:ext>
            </a:extLst>
          </p:cNvPr>
          <p:cNvSpPr txBox="1"/>
          <p:nvPr/>
        </p:nvSpPr>
        <p:spPr>
          <a:xfrm>
            <a:off x="-1" y="5582121"/>
            <a:ext cx="472615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>
              <a:buClr>
                <a:srgbClr val="E7B132"/>
              </a:buClr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Seating/ Benches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438FF6-9EBF-87A7-D208-D5E6ABE28667}"/>
              </a:ext>
            </a:extLst>
          </p:cNvPr>
          <p:cNvSpPr txBox="1"/>
          <p:nvPr/>
        </p:nvSpPr>
        <p:spPr>
          <a:xfrm>
            <a:off x="4726153" y="5581433"/>
            <a:ext cx="468642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>
              <a:buClr>
                <a:srgbClr val="E7B132"/>
              </a:buClr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Lighting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D44EB-8685-0A31-0B00-F29653DE745E}"/>
              </a:ext>
            </a:extLst>
          </p:cNvPr>
          <p:cNvSpPr txBox="1"/>
          <p:nvPr/>
        </p:nvSpPr>
        <p:spPr>
          <a:xfrm>
            <a:off x="9399736" y="5582121"/>
            <a:ext cx="27922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>
              <a:buClr>
                <a:srgbClr val="E7B132"/>
              </a:buClr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Trash Receptacles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BAFE1-2232-5BC6-1C1B-E262A3CCAF68}"/>
              </a:ext>
            </a:extLst>
          </p:cNvPr>
          <p:cNvSpPr txBox="1"/>
          <p:nvPr/>
        </p:nvSpPr>
        <p:spPr>
          <a:xfrm>
            <a:off x="9399736" y="3601500"/>
            <a:ext cx="27922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>
              <a:buClr>
                <a:srgbClr val="E7B132"/>
              </a:buClr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Signage/ Wayfinding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E73121E-758E-1EF9-1BB3-B5FB6D8DE0D1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4726153" y="1444085"/>
            <a:ext cx="0" cy="432201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2AD4FA-AC16-BE82-F766-577692F5C806}"/>
              </a:ext>
            </a:extLst>
          </p:cNvPr>
          <p:cNvCxnSpPr>
            <a:cxnSpLocks/>
          </p:cNvCxnSpPr>
          <p:nvPr/>
        </p:nvCxnSpPr>
        <p:spPr>
          <a:xfrm>
            <a:off x="9382891" y="1440493"/>
            <a:ext cx="0" cy="432201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screenshot of a video game&#10;&#10;Description automatically generated">
            <a:extLst>
              <a:ext uri="{FF2B5EF4-FFF2-40B4-BE49-F238E27FC236}">
                <a16:creationId xmlns:a16="http://schemas.microsoft.com/office/drawing/2014/main" id="{3D5B1D6C-1C6E-F104-9F0A-405180D005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7177" y="228600"/>
            <a:ext cx="2578476" cy="121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16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7787433-820B-89AA-B221-ED10A9FA8E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30018" y="397365"/>
            <a:ext cx="10086560" cy="68554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985"/>
                </a:solidFill>
                <a:latin typeface="Arial" panose="020B0604020202020204" pitchFamily="34" charset="0"/>
              </a:rPr>
              <a:t>PLACEMAKING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69197C-150D-CE44-AB2E-C82D57BC8F61}"/>
              </a:ext>
            </a:extLst>
          </p:cNvPr>
          <p:cNvSpPr txBox="1"/>
          <p:nvPr/>
        </p:nvSpPr>
        <p:spPr>
          <a:xfrm>
            <a:off x="5756878" y="5578489"/>
            <a:ext cx="279286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>
              <a:buClr>
                <a:srgbClr val="E7B132"/>
              </a:buClr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Identity Signage</a:t>
            </a:r>
          </a:p>
        </p:txBody>
      </p:sp>
      <p:pic>
        <p:nvPicPr>
          <p:cNvPr id="25" name="Picture 24" descr="A screenshot of a video game&#10;&#10;Description automatically generated">
            <a:extLst>
              <a:ext uri="{FF2B5EF4-FFF2-40B4-BE49-F238E27FC236}">
                <a16:creationId xmlns:a16="http://schemas.microsoft.com/office/drawing/2014/main" id="{BDF968BF-235B-8BDB-1545-F3F88D16ED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299" y="103421"/>
            <a:ext cx="1360798" cy="1480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79337F-AA2E-8597-9C80-45BDF5FD30EE}"/>
              </a:ext>
            </a:extLst>
          </p:cNvPr>
          <p:cNvSpPr txBox="1"/>
          <p:nvPr/>
        </p:nvSpPr>
        <p:spPr>
          <a:xfrm>
            <a:off x="-25301" y="5566255"/>
            <a:ext cx="279286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>
              <a:buClr>
                <a:srgbClr val="E7B132"/>
              </a:buClr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Public Art</a:t>
            </a:r>
          </a:p>
        </p:txBody>
      </p:sp>
      <p:pic>
        <p:nvPicPr>
          <p:cNvPr id="1026" name="Picture 2" descr="San Pablo Avenue Public Art Project | El Cerrito, CA - Official Website">
            <a:extLst>
              <a:ext uri="{FF2B5EF4-FFF2-40B4-BE49-F238E27FC236}">
                <a16:creationId xmlns:a16="http://schemas.microsoft.com/office/drawing/2014/main" id="{4E142C35-48E6-C06D-2C87-2CB7A1488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12790"/>
            <a:ext cx="2716271" cy="435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ng shot of a road with yellow strips&#10;&#10;Description automatically generated">
            <a:extLst>
              <a:ext uri="{FF2B5EF4-FFF2-40B4-BE49-F238E27FC236}">
                <a16:creationId xmlns:a16="http://schemas.microsoft.com/office/drawing/2014/main" id="{F9A8A955-D718-332E-BBFE-5192FCD7A6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4292" y="1212790"/>
            <a:ext cx="2989119" cy="4353465"/>
          </a:xfrm>
          <a:prstGeom prst="rect">
            <a:avLst/>
          </a:prstGeom>
        </p:spPr>
      </p:pic>
      <p:pic>
        <p:nvPicPr>
          <p:cNvPr id="1028" name="Picture 4" descr="Spotlight on Burlingame | Edible Silicon Valley">
            <a:extLst>
              <a:ext uri="{FF2B5EF4-FFF2-40B4-BE49-F238E27FC236}">
                <a16:creationId xmlns:a16="http://schemas.microsoft.com/office/drawing/2014/main" id="{E195A233-9C09-0FA6-ADA5-13A264B68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9748" y="1212790"/>
            <a:ext cx="3001992" cy="434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riding a bike on a bicycle path&#10;&#10;Description automatically generated">
            <a:extLst>
              <a:ext uri="{FF2B5EF4-FFF2-40B4-BE49-F238E27FC236}">
                <a16:creationId xmlns:a16="http://schemas.microsoft.com/office/drawing/2014/main" id="{849536B6-ADF0-AE3D-47E2-C2C80D748A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6634" y="1212789"/>
            <a:ext cx="3699138" cy="43275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AB0F95-E474-78A0-0233-FCC987FFACC9}"/>
              </a:ext>
            </a:extLst>
          </p:cNvPr>
          <p:cNvSpPr txBox="1"/>
          <p:nvPr/>
        </p:nvSpPr>
        <p:spPr>
          <a:xfrm>
            <a:off x="8835194" y="5561568"/>
            <a:ext cx="272796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>
              <a:buClr>
                <a:srgbClr val="E7B132"/>
              </a:buClr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Gateway Element</a:t>
            </a:r>
          </a:p>
        </p:txBody>
      </p:sp>
    </p:spTree>
    <p:extLst>
      <p:ext uri="{BB962C8B-B14F-4D97-AF65-F5344CB8AC3E}">
        <p14:creationId xmlns:p14="http://schemas.microsoft.com/office/powerpoint/2010/main" val="895336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77DFC9-F3E4-F846-8CF5-E2F6854E8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8918" y="397365"/>
            <a:ext cx="10967227" cy="68554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Roadway Elements Overview</a:t>
            </a:r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D4704C-8525-FA91-B0F5-96F386C70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101" y="2330133"/>
            <a:ext cx="2620708" cy="2183924"/>
          </a:xfrm>
          <a:prstGeom prst="rect">
            <a:avLst/>
          </a:prstGeom>
        </p:spPr>
      </p:pic>
      <p:pic>
        <p:nvPicPr>
          <p:cNvPr id="26" name="Picture 2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17ADD2A-DD4A-0450-6167-342B3F434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29" y="2405194"/>
            <a:ext cx="2449130" cy="2040942"/>
          </a:xfrm>
          <a:prstGeom prst="rect">
            <a:avLst/>
          </a:prstGeom>
        </p:spPr>
      </p:pic>
      <p:pic>
        <p:nvPicPr>
          <p:cNvPr id="28" name="Picture 2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2884285-77BB-B1E4-18FA-758733BA3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414" y="2405192"/>
            <a:ext cx="2449132" cy="20409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46FB22D-8930-1116-841A-C3FE7D653383}"/>
              </a:ext>
            </a:extLst>
          </p:cNvPr>
          <p:cNvSpPr txBox="1"/>
          <p:nvPr/>
        </p:nvSpPr>
        <p:spPr>
          <a:xfrm>
            <a:off x="1320285" y="4508632"/>
            <a:ext cx="1392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Transit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C85FEF-552A-C19B-338A-F17EB1F1F14B}"/>
              </a:ext>
            </a:extLst>
          </p:cNvPr>
          <p:cNvSpPr txBox="1"/>
          <p:nvPr/>
        </p:nvSpPr>
        <p:spPr>
          <a:xfrm>
            <a:off x="4960386" y="4508632"/>
            <a:ext cx="1559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Vehicle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C42669-24DF-4800-585C-F88AFA7E316C}"/>
              </a:ext>
            </a:extLst>
          </p:cNvPr>
          <p:cNvSpPr txBox="1"/>
          <p:nvPr/>
        </p:nvSpPr>
        <p:spPr>
          <a:xfrm>
            <a:off x="8853446" y="4514057"/>
            <a:ext cx="1392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Bicycle</a:t>
            </a:r>
          </a:p>
        </p:txBody>
      </p:sp>
    </p:spTree>
    <p:extLst>
      <p:ext uri="{BB962C8B-B14F-4D97-AF65-F5344CB8AC3E}">
        <p14:creationId xmlns:p14="http://schemas.microsoft.com/office/powerpoint/2010/main" val="1640109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15F17-3239-4957-CCC3-2A36A504143B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Transit Facilities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5605C56A-EFC8-5045-2CDE-8574E5DB5505}"/>
              </a:ext>
            </a:extLst>
          </p:cNvPr>
          <p:cNvSpPr txBox="1">
            <a:spLocks/>
          </p:cNvSpPr>
          <p:nvPr/>
        </p:nvSpPr>
        <p:spPr>
          <a:xfrm>
            <a:off x="744906" y="6269862"/>
            <a:ext cx="8195894" cy="190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800" b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Images Source: </a:t>
            </a:r>
            <a:r>
              <a:rPr lang="en-US" sz="800" b="1" i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Transit Street Design Guide</a:t>
            </a:r>
            <a:r>
              <a:rPr lang="en-US" sz="800" b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NACTO, Accessed April 9, 2024</a:t>
            </a:r>
          </a:p>
        </p:txBody>
      </p:sp>
      <p:pic>
        <p:nvPicPr>
          <p:cNvPr id="1026" name="Picture 2" descr="Queue Jump">
            <a:extLst>
              <a:ext uri="{FF2B5EF4-FFF2-40B4-BE49-F238E27FC236}">
                <a16:creationId xmlns:a16="http://schemas.microsoft.com/office/drawing/2014/main" id="{D0652898-5CEB-03FF-D629-939423976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6" y="1096963"/>
            <a:ext cx="4930422" cy="389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r side bike channel">
            <a:extLst>
              <a:ext uri="{FF2B5EF4-FFF2-40B4-BE49-F238E27FC236}">
                <a16:creationId xmlns:a16="http://schemas.microsoft.com/office/drawing/2014/main" id="{9C289F7A-8746-069F-4FA7-F0A79AC7D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3459" y="1632273"/>
            <a:ext cx="5493006" cy="28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49CE0597-B4C3-4029-4197-F55F0BF013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4001" y="5003450"/>
            <a:ext cx="3155210" cy="6855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Bus Queue Jumps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537CBF3-07AD-43EC-CBCB-FE1D2A244BA5}"/>
              </a:ext>
            </a:extLst>
          </p:cNvPr>
          <p:cNvSpPr txBox="1">
            <a:spLocks/>
          </p:cNvSpPr>
          <p:nvPr/>
        </p:nvSpPr>
        <p:spPr>
          <a:xfrm>
            <a:off x="7363195" y="4451730"/>
            <a:ext cx="3155210" cy="6855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E7B132"/>
              </a:buClr>
              <a:buFont typeface="Arial" panose="020B0604020202020204" pitchFamily="34" charset="0"/>
              <a:buChar char="•"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B132"/>
              </a:buClr>
              <a:buFont typeface="System Font Regular"/>
              <a:buChar char="&gt;"/>
              <a:defRPr sz="22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B13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Island Stops</a:t>
            </a:r>
          </a:p>
        </p:txBody>
      </p:sp>
    </p:spTree>
    <p:extLst>
      <p:ext uri="{BB962C8B-B14F-4D97-AF65-F5344CB8AC3E}">
        <p14:creationId xmlns:p14="http://schemas.microsoft.com/office/powerpoint/2010/main" val="3364960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210CCD-93C1-BC6D-0EC7-5B37A0D08B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56" y="1543050"/>
            <a:ext cx="11299834" cy="54572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Urban Boulevard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15F17-3239-4957-CCC3-2A36A504143B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Roadway Facilities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5605C56A-EFC8-5045-2CDE-8574E5DB5505}"/>
              </a:ext>
            </a:extLst>
          </p:cNvPr>
          <p:cNvSpPr txBox="1">
            <a:spLocks/>
          </p:cNvSpPr>
          <p:nvPr/>
        </p:nvSpPr>
        <p:spPr>
          <a:xfrm>
            <a:off x="6235847" y="3695366"/>
            <a:ext cx="4299631" cy="3254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800" b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Image Source: </a:t>
            </a:r>
            <a:r>
              <a:rPr lang="en-US" sz="800" b="1" i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Esplanade Corridor Safety and Accessibility Study, </a:t>
            </a:r>
            <a:r>
              <a:rPr lang="en-US" sz="800" b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Chico, CA; W-Trans, September 9, 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0053D-7C6F-9645-276D-066CAC1116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847" y="1361718"/>
            <a:ext cx="4299631" cy="2333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81CF04-84BD-0297-D475-9E6490AA01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56" y="2351813"/>
            <a:ext cx="5354639" cy="2687106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FFA38CE-B7DC-1992-BCA1-28E67F51F248}"/>
              </a:ext>
            </a:extLst>
          </p:cNvPr>
          <p:cNvSpPr txBox="1">
            <a:spLocks/>
          </p:cNvSpPr>
          <p:nvPr/>
        </p:nvSpPr>
        <p:spPr>
          <a:xfrm>
            <a:off x="458156" y="5038920"/>
            <a:ext cx="5354639" cy="160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800" b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Image Source: Google Earth Street View, Esplanade, Chico, CA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393DB4-6F6A-827C-2763-ACE3CB871E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846" y="4047077"/>
            <a:ext cx="4807021" cy="2413557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1D3AF63-7919-C383-F663-3E9458719505}"/>
              </a:ext>
            </a:extLst>
          </p:cNvPr>
          <p:cNvSpPr txBox="1">
            <a:spLocks/>
          </p:cNvSpPr>
          <p:nvPr/>
        </p:nvSpPr>
        <p:spPr>
          <a:xfrm>
            <a:off x="6235847" y="6451670"/>
            <a:ext cx="5354639" cy="160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800" b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Image Source: Google Earth Street View, Esplanade, Chico, CA</a:t>
            </a:r>
          </a:p>
        </p:txBody>
      </p:sp>
    </p:spTree>
    <p:extLst>
      <p:ext uri="{BB962C8B-B14F-4D97-AF65-F5344CB8AC3E}">
        <p14:creationId xmlns:p14="http://schemas.microsoft.com/office/powerpoint/2010/main" val="1339757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210CCD-93C1-BC6D-0EC7-5B37A0D08B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56" y="1543050"/>
            <a:ext cx="11299834" cy="54572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Urban Boulevard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15F17-3239-4957-CCC3-2A36A504143B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Roadway Facilities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5605C56A-EFC8-5045-2CDE-8574E5DB5505}"/>
              </a:ext>
            </a:extLst>
          </p:cNvPr>
          <p:cNvSpPr txBox="1">
            <a:spLocks/>
          </p:cNvSpPr>
          <p:nvPr/>
        </p:nvSpPr>
        <p:spPr>
          <a:xfrm>
            <a:off x="6235847" y="3695366"/>
            <a:ext cx="4299631" cy="3254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800" b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Image Source: </a:t>
            </a:r>
            <a:r>
              <a:rPr lang="en-US" sz="800" b="1" i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Urban Street Design Guide, </a:t>
            </a:r>
            <a:r>
              <a:rPr lang="en-US" sz="800" b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NACTO, Accessed April 9,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0053D-7C6F-9645-276D-066CAC1116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8744" y="1361718"/>
            <a:ext cx="3733836" cy="2333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81CF04-84BD-0297-D475-9E6490AA01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965" y="2351813"/>
            <a:ext cx="5349020" cy="2687106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FFA38CE-B7DC-1992-BCA1-28E67F51F248}"/>
              </a:ext>
            </a:extLst>
          </p:cNvPr>
          <p:cNvSpPr txBox="1">
            <a:spLocks/>
          </p:cNvSpPr>
          <p:nvPr/>
        </p:nvSpPr>
        <p:spPr>
          <a:xfrm>
            <a:off x="458156" y="5038920"/>
            <a:ext cx="5354639" cy="160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800" b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Image Source: Google Earth Street View, Octavia Street, San Francisco, CA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393DB4-6F6A-827C-2763-ACE3CB871E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73204" y="4047077"/>
            <a:ext cx="3732304" cy="2413557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1D3AF63-7919-C383-F663-3E9458719505}"/>
              </a:ext>
            </a:extLst>
          </p:cNvPr>
          <p:cNvSpPr txBox="1">
            <a:spLocks/>
          </p:cNvSpPr>
          <p:nvPr/>
        </p:nvSpPr>
        <p:spPr>
          <a:xfrm>
            <a:off x="6235847" y="6451670"/>
            <a:ext cx="5354639" cy="160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800" b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Image Source: </a:t>
            </a:r>
            <a:r>
              <a:rPr lang="en-US" sz="800" b="1" i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Urban Street Design Guide, </a:t>
            </a:r>
            <a:r>
              <a:rPr lang="en-US" sz="800" b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NACTO, Accessed April 9, 2024; Original Photo credit to Urbanlandscapes.info </a:t>
            </a:r>
          </a:p>
        </p:txBody>
      </p:sp>
    </p:spTree>
    <p:extLst>
      <p:ext uri="{BB962C8B-B14F-4D97-AF65-F5344CB8AC3E}">
        <p14:creationId xmlns:p14="http://schemas.microsoft.com/office/powerpoint/2010/main" val="1725052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210CCD-93C1-BC6D-0EC7-5B37A0D08B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56" y="1543050"/>
            <a:ext cx="11299834" cy="418438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Class I Bike Trail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15F17-3239-4957-CCC3-2A36A504143B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Bicycle Facilities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5605C56A-EFC8-5045-2CDE-8574E5DB5505}"/>
              </a:ext>
            </a:extLst>
          </p:cNvPr>
          <p:cNvSpPr txBox="1">
            <a:spLocks/>
          </p:cNvSpPr>
          <p:nvPr/>
        </p:nvSpPr>
        <p:spPr>
          <a:xfrm>
            <a:off x="335025" y="6307819"/>
            <a:ext cx="11288495" cy="3254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800" b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Images Source: </a:t>
            </a:r>
            <a:r>
              <a:rPr lang="en-US" sz="800" b="1" i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DIB 94 Complete Streets: Contextual Design Guidance</a:t>
            </a:r>
            <a:r>
              <a:rPr lang="en-US" sz="800" b="1" cap="all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Caltrans, January 16,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C81EB7-0D55-7CC9-B4FE-72BEA14E0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877" y="1404554"/>
            <a:ext cx="5715798" cy="1467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AC2494-B8AA-FAEF-3CD4-843CDA681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65" y="2935660"/>
            <a:ext cx="4668499" cy="3081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9913B0-4724-5829-8B59-62DEA8122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41554"/>
            <a:ext cx="4038486" cy="297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57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9B3FD-5EFE-2D48-A504-54A7E7DF19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Clr>
                <a:srgbClr val="E7B13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Project Background</a:t>
            </a:r>
          </a:p>
          <a:p>
            <a:pPr marL="457200" indent="-457200">
              <a:buClr>
                <a:srgbClr val="E7B13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5A93"/>
                </a:solidFill>
              </a:rPr>
              <a:t>Project Toolbox</a:t>
            </a:r>
            <a:endParaRPr lang="en-US" dirty="0">
              <a:solidFill>
                <a:srgbClr val="005A93"/>
              </a:solidFill>
              <a:latin typeface="Arial" panose="020B0604020202020204" pitchFamily="34" charset="0"/>
            </a:endParaRPr>
          </a:p>
          <a:p>
            <a:pPr marL="457200" indent="-457200">
              <a:buClr>
                <a:srgbClr val="E7B13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Alternative Review</a:t>
            </a:r>
          </a:p>
          <a:p>
            <a:pPr marL="457200" indent="-457200">
              <a:buClr>
                <a:srgbClr val="E7B13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Next Steps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77DFC9-F3E4-F846-8CF5-E2F6854E8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156668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15F17-3239-4957-CCC3-2A36A504143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Bicycle Facilities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210CCD-93C1-BC6D-0EC7-5B37A0D08B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8156" y="1414613"/>
            <a:ext cx="11299835" cy="3732580"/>
          </a:xfrm>
        </p:spPr>
        <p:txBody>
          <a:bodyPr/>
          <a:lstStyle/>
          <a:p>
            <a:r>
              <a:rPr lang="en-US" dirty="0"/>
              <a:t>Class IV Bike Lanes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7D985DA-5504-918D-AE71-4F4E6EC0BE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025" y="6307819"/>
            <a:ext cx="11288495" cy="325437"/>
          </a:xfrm>
        </p:spPr>
        <p:txBody>
          <a:bodyPr/>
          <a:lstStyle/>
          <a:p>
            <a:r>
              <a:rPr lang="en-US" dirty="0"/>
              <a:t>Images Source: </a:t>
            </a:r>
            <a:r>
              <a:rPr lang="en-US" i="1" dirty="0"/>
              <a:t>DIB 89-02 Class IV Bikeway Guidance</a:t>
            </a:r>
            <a:r>
              <a:rPr lang="en-US" dirty="0"/>
              <a:t>, Caltrans, February 7,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E0F62-3D2D-52CD-DC85-20A548287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53" y="1246195"/>
            <a:ext cx="6492034" cy="2182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583730-037D-0F11-ABB9-AEFBB4F468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87" y="4778989"/>
            <a:ext cx="4522220" cy="1512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BD2391-06D9-F9C4-E5DF-A73BDFC884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198" y="3875389"/>
            <a:ext cx="3351333" cy="24156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127C8B-1475-E573-A93F-52F615AED7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87" y="2031259"/>
            <a:ext cx="3270533" cy="25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75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C90FF9-CAEF-034F-BF83-4F82497BBF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Alternatives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28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Project Alternative Concepts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F50C-9135-0346-A825-14B0C8F4C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9495" y="1073408"/>
            <a:ext cx="4887567" cy="468555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solidFill>
                  <a:srgbClr val="005A93"/>
                </a:solidFill>
                <a:latin typeface="Arial" panose="020B0604020202020204" pitchFamily="34" charset="0"/>
              </a:rPr>
              <a:t>Minimum Improvements</a:t>
            </a:r>
            <a:endParaRPr lang="en-US" sz="2000" u="sng" dirty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A93"/>
                </a:solidFill>
                <a:latin typeface="Arial" panose="020B0604020202020204" pitchFamily="34" charset="0"/>
              </a:rPr>
              <a:t>Bring corridor up to current design standards</a:t>
            </a: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A93"/>
                </a:solidFill>
                <a:latin typeface="Arial" panose="020B0604020202020204" pitchFamily="34" charset="0"/>
              </a:rPr>
              <a:t>Sidewalk and bike lane gap closures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u="sng" dirty="0"/>
              <a:t>One-Way Couplet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Conceives North Watt Avenue as one way northbound and 34</a:t>
            </a:r>
            <a:r>
              <a:rPr lang="en-US" sz="1800" baseline="30000" dirty="0"/>
              <a:t>th</a:t>
            </a:r>
            <a:r>
              <a:rPr lang="en-US" sz="1800" dirty="0"/>
              <a:t> Steet as one way southbound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A93"/>
                </a:solidFill>
                <a:latin typeface="Arial" panose="020B0604020202020204" pitchFamily="34" charset="0"/>
              </a:rPr>
              <a:t>Study from 2012 had this cross section as three travel lanes, one BRT lane, and one class II bike lane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Current recommendation for this alternative based on feedback removes the BRT lane and replaces the Class II bike lanes with a Class I Trail on North Watt Avenue</a:t>
            </a:r>
            <a:endParaRPr lang="en-US" sz="1800" dirty="0">
              <a:solidFill>
                <a:srgbClr val="005A93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8BD116-CD89-9A60-E9C1-03AEF333DC4B}"/>
              </a:ext>
            </a:extLst>
          </p:cNvPr>
          <p:cNvSpPr txBox="1">
            <a:spLocks/>
          </p:cNvSpPr>
          <p:nvPr/>
        </p:nvSpPr>
        <p:spPr>
          <a:xfrm>
            <a:off x="6103454" y="1073407"/>
            <a:ext cx="4887567" cy="4685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B132"/>
              </a:buClr>
              <a:buFont typeface="+mj-lt"/>
              <a:buAutoNum type="arabicPeriod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u="sng" dirty="0"/>
              <a:t>Vehicle/Bicyclist Priority Improvement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Options for either four or six lane cross sections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If a four lane cross section is used, requires improvements to 34</a:t>
            </a:r>
            <a:r>
              <a:rPr lang="en-US" sz="1800" baseline="30000" dirty="0"/>
              <a:t>th</a:t>
            </a:r>
            <a:r>
              <a:rPr lang="en-US" sz="1800" dirty="0"/>
              <a:t> Street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Install Class IV buffered bike lanes along Watt Avenue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u="sng" dirty="0"/>
              <a:t>Urban Boulevard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Improve and expand the frontage road system along Watt Avenue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Provide lower stress bicycle and pedestrian connections along the frontage roads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Limit conflicting driveways for through traffic on Watt Avenue</a:t>
            </a:r>
          </a:p>
        </p:txBody>
      </p:sp>
    </p:spTree>
    <p:extLst>
      <p:ext uri="{BB962C8B-B14F-4D97-AF65-F5344CB8AC3E}">
        <p14:creationId xmlns:p14="http://schemas.microsoft.com/office/powerpoint/2010/main" val="3288380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Project Alternative Concepts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8BD116-CD89-9A60-E9C1-03AEF333DC4B}"/>
              </a:ext>
            </a:extLst>
          </p:cNvPr>
          <p:cNvSpPr txBox="1">
            <a:spLocks/>
          </p:cNvSpPr>
          <p:nvPr/>
        </p:nvSpPr>
        <p:spPr>
          <a:xfrm>
            <a:off x="6103454" y="1073407"/>
            <a:ext cx="4887567" cy="4685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B132"/>
              </a:buClr>
              <a:buFont typeface="+mj-lt"/>
              <a:buAutoNum type="arabicPeriod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pic>
        <p:nvPicPr>
          <p:cNvPr id="4" name="Picture 3" descr="A video game screen shot of a couple of cars&#10;&#10;Description automatically generated">
            <a:extLst>
              <a:ext uri="{FF2B5EF4-FFF2-40B4-BE49-F238E27FC236}">
                <a16:creationId xmlns:a16="http://schemas.microsoft.com/office/drawing/2014/main" id="{92549BD1-817F-CEDD-20FF-A40AE03A99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9347" y="2224377"/>
            <a:ext cx="4823583" cy="1112803"/>
          </a:xfrm>
          <a:prstGeom prst="rect">
            <a:avLst/>
          </a:prstGeom>
        </p:spPr>
      </p:pic>
      <p:pic>
        <p:nvPicPr>
          <p:cNvPr id="13" name="Picture 12" descr="A video game of cars on a road&#10;&#10;Description automatically generated">
            <a:extLst>
              <a:ext uri="{FF2B5EF4-FFF2-40B4-BE49-F238E27FC236}">
                <a16:creationId xmlns:a16="http://schemas.microsoft.com/office/drawing/2014/main" id="{E79DACB8-5A43-F6A0-9921-655E40ECA3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652"/>
          <a:stretch/>
        </p:blipFill>
        <p:spPr>
          <a:xfrm>
            <a:off x="1935840" y="3545147"/>
            <a:ext cx="8335228" cy="1398171"/>
          </a:xfrm>
          <a:prstGeom prst="rect">
            <a:avLst/>
          </a:prstGeom>
        </p:spPr>
      </p:pic>
      <p:pic>
        <p:nvPicPr>
          <p:cNvPr id="15" name="Picture 14" descr="A pixelated video game of a road with cars and a tree&#10;&#10;Description automatically generated">
            <a:extLst>
              <a:ext uri="{FF2B5EF4-FFF2-40B4-BE49-F238E27FC236}">
                <a16:creationId xmlns:a16="http://schemas.microsoft.com/office/drawing/2014/main" id="{A052F898-974F-72A5-EF79-2C1216D00D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6413" y="4973911"/>
            <a:ext cx="9284264" cy="1121206"/>
          </a:xfrm>
          <a:prstGeom prst="rect">
            <a:avLst/>
          </a:prstGeom>
        </p:spPr>
      </p:pic>
      <p:pic>
        <p:nvPicPr>
          <p:cNvPr id="11" name="Picture 10" descr="A video game screen with cars and text&#10;&#10;Description automatically generated">
            <a:extLst>
              <a:ext uri="{FF2B5EF4-FFF2-40B4-BE49-F238E27FC236}">
                <a16:creationId xmlns:a16="http://schemas.microsoft.com/office/drawing/2014/main" id="{0E73E053-E93A-AD5A-6E42-5DB610B08D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164" y="1953501"/>
            <a:ext cx="4206240" cy="1403365"/>
          </a:xfrm>
          <a:prstGeom prst="rect">
            <a:avLst/>
          </a:prstGeom>
        </p:spPr>
      </p:pic>
      <p:pic>
        <p:nvPicPr>
          <p:cNvPr id="17" name="Picture 16" descr="A video game of cars on a road&#10;&#10;Description automatically generated">
            <a:extLst>
              <a:ext uri="{FF2B5EF4-FFF2-40B4-BE49-F238E27FC236}">
                <a16:creationId xmlns:a16="http://schemas.microsoft.com/office/drawing/2014/main" id="{0BC3A85A-EEBD-4C72-CF32-88DFF89B2A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209" y="1145967"/>
            <a:ext cx="6162675" cy="1059100"/>
          </a:xfrm>
          <a:prstGeom prst="rect">
            <a:avLst/>
          </a:prstGeom>
        </p:spPr>
      </p:pic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9839FE30-10D6-40A3-02CB-7A6007DEBFDE}"/>
              </a:ext>
            </a:extLst>
          </p:cNvPr>
          <p:cNvSpPr txBox="1">
            <a:spLocks/>
          </p:cNvSpPr>
          <p:nvPr/>
        </p:nvSpPr>
        <p:spPr>
          <a:xfrm>
            <a:off x="335024" y="6460635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Generated with Open </a:t>
            </a:r>
            <a:r>
              <a:rPr lang="en-US" dirty="0" err="1"/>
              <a:t>StreetMix</a:t>
            </a:r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500DEDB-D5EC-FD87-1605-A8592010ABF8}"/>
              </a:ext>
            </a:extLst>
          </p:cNvPr>
          <p:cNvSpPr txBox="1">
            <a:spLocks/>
          </p:cNvSpPr>
          <p:nvPr/>
        </p:nvSpPr>
        <p:spPr>
          <a:xfrm>
            <a:off x="335025" y="6272283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illustrative, actual dimensions for design will vary by location along the corridor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F28741-DA4B-37A6-218C-82F80D703A76}"/>
              </a:ext>
            </a:extLst>
          </p:cNvPr>
          <p:cNvSpPr txBox="1"/>
          <p:nvPr/>
        </p:nvSpPr>
        <p:spPr>
          <a:xfrm>
            <a:off x="5099074" y="2142141"/>
            <a:ext cx="197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Minimum Build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695ADC-3A8A-E6FD-71E3-F869D367A71B}"/>
              </a:ext>
            </a:extLst>
          </p:cNvPr>
          <p:cNvSpPr txBox="1"/>
          <p:nvPr/>
        </p:nvSpPr>
        <p:spPr>
          <a:xfrm>
            <a:off x="4919191" y="3294542"/>
            <a:ext cx="235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One-Way Couplet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38C6A2-E878-BE96-4A75-544D796F8767}"/>
              </a:ext>
            </a:extLst>
          </p:cNvPr>
          <p:cNvSpPr txBox="1"/>
          <p:nvPr/>
        </p:nvSpPr>
        <p:spPr>
          <a:xfrm>
            <a:off x="3733799" y="4608662"/>
            <a:ext cx="4724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Vehicle/Bicyclist Priority Improvement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8ACA4-D903-464B-C5EC-91598EBDC555}"/>
              </a:ext>
            </a:extLst>
          </p:cNvPr>
          <p:cNvSpPr txBox="1"/>
          <p:nvPr/>
        </p:nvSpPr>
        <p:spPr>
          <a:xfrm>
            <a:off x="3822837" y="6085243"/>
            <a:ext cx="4724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Urban Boulevard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7A2457-1D74-D4EA-8ED5-5927114A2DC7}"/>
              </a:ext>
            </a:extLst>
          </p:cNvPr>
          <p:cNvSpPr txBox="1"/>
          <p:nvPr/>
        </p:nvSpPr>
        <p:spPr>
          <a:xfrm>
            <a:off x="1510475" y="3294542"/>
            <a:ext cx="235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34</a:t>
            </a:r>
            <a:r>
              <a:rPr lang="en-US" sz="1600" baseline="30000" dirty="0"/>
              <a:t>th</a:t>
            </a:r>
            <a:r>
              <a:rPr lang="en-US" sz="1600" dirty="0"/>
              <a:t> Street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D66843-2742-F5D6-36E4-FB64000BE803}"/>
              </a:ext>
            </a:extLst>
          </p:cNvPr>
          <p:cNvSpPr txBox="1"/>
          <p:nvPr/>
        </p:nvSpPr>
        <p:spPr>
          <a:xfrm>
            <a:off x="8004329" y="3257236"/>
            <a:ext cx="235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Watt Avenue</a:t>
            </a:r>
          </a:p>
        </p:txBody>
      </p:sp>
    </p:spTree>
    <p:extLst>
      <p:ext uri="{BB962C8B-B14F-4D97-AF65-F5344CB8AC3E}">
        <p14:creationId xmlns:p14="http://schemas.microsoft.com/office/powerpoint/2010/main" val="1751219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Minimum Improvements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8BD116-CD89-9A60-E9C1-03AEF333DC4B}"/>
              </a:ext>
            </a:extLst>
          </p:cNvPr>
          <p:cNvSpPr txBox="1">
            <a:spLocks/>
          </p:cNvSpPr>
          <p:nvPr/>
        </p:nvSpPr>
        <p:spPr>
          <a:xfrm>
            <a:off x="6103454" y="1073407"/>
            <a:ext cx="4887567" cy="4685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B132"/>
              </a:buClr>
              <a:buFont typeface="+mj-lt"/>
              <a:buAutoNum type="arabicPeriod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EDE5DC-6351-02A0-78AB-BD5CF982C2AE}"/>
              </a:ext>
            </a:extLst>
          </p:cNvPr>
          <p:cNvSpPr/>
          <p:nvPr/>
        </p:nvSpPr>
        <p:spPr>
          <a:xfrm flipV="1">
            <a:off x="12800771" y="1082914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7BAB26-F278-1475-5A07-41D212F5E1F9}"/>
              </a:ext>
            </a:extLst>
          </p:cNvPr>
          <p:cNvSpPr/>
          <p:nvPr/>
        </p:nvSpPr>
        <p:spPr>
          <a:xfrm flipV="1">
            <a:off x="12800771" y="2266599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DB7218-9A73-D0D3-3542-BC66C8E9AB95}"/>
              </a:ext>
            </a:extLst>
          </p:cNvPr>
          <p:cNvSpPr/>
          <p:nvPr/>
        </p:nvSpPr>
        <p:spPr>
          <a:xfrm flipV="1">
            <a:off x="12796153" y="3446308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4FE373F-8672-83A9-10C3-034B135C19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164" y="3903161"/>
            <a:ext cx="11008766" cy="181345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05A93"/>
                </a:solidFill>
                <a:latin typeface="Arial" panose="020B0604020202020204" pitchFamily="34" charset="0"/>
              </a:rPr>
              <a:t>Outcomes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A93"/>
                </a:solidFill>
                <a:latin typeface="Arial" panose="020B0604020202020204" pitchFamily="34" charset="0"/>
              </a:rPr>
              <a:t>Low Cost and Low Right of Way (ROW) Impact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A93"/>
                </a:solidFill>
                <a:latin typeface="Arial" panose="020B0604020202020204" pitchFamily="34" charset="0"/>
              </a:rPr>
              <a:t>Brings the corridor in line with current engineering standards with minimal impact to existing homes and businesses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Would not meet the needs of future traffic growth anticipated along Watt Avenue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A93"/>
                </a:solidFill>
                <a:latin typeface="Arial" panose="020B0604020202020204" pitchFamily="34" charset="0"/>
              </a:rPr>
              <a:t>Corridor would still be high stress for pedestrians and Bicyclists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0CABBC6-A7CA-C818-9A63-1F8EF189C52E}"/>
              </a:ext>
            </a:extLst>
          </p:cNvPr>
          <p:cNvSpPr txBox="1">
            <a:spLocks/>
          </p:cNvSpPr>
          <p:nvPr/>
        </p:nvSpPr>
        <p:spPr>
          <a:xfrm>
            <a:off x="588782" y="2320390"/>
            <a:ext cx="11008766" cy="18134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B132"/>
              </a:buClr>
              <a:buFont typeface="+mj-lt"/>
              <a:buAutoNum type="arabicPeriod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u="sng" dirty="0"/>
              <a:t>Key Aspects of Improvement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Bring the existing sidewalks and bicycle lanes up to standard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Close the existing gaps in pedestrian and bicycle infrastructure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Provide frontage improvements where feasible</a:t>
            </a:r>
          </a:p>
        </p:txBody>
      </p:sp>
      <p:pic>
        <p:nvPicPr>
          <p:cNvPr id="3" name="Picture 2" descr="A video game screen shot of a couple of cars&#10;&#10;Description automatically generated">
            <a:extLst>
              <a:ext uri="{FF2B5EF4-FFF2-40B4-BE49-F238E27FC236}">
                <a16:creationId xmlns:a16="http://schemas.microsoft.com/office/drawing/2014/main" id="{85843980-4222-E77B-88ED-F6EED728FE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6718" y="1082914"/>
            <a:ext cx="4823583" cy="1112803"/>
          </a:xfrm>
          <a:prstGeom prst="rect">
            <a:avLst/>
          </a:prstGeom>
        </p:spPr>
      </p:pic>
      <p:pic>
        <p:nvPicPr>
          <p:cNvPr id="4" name="Picture 3" descr="A video game of cars on a road&#10;&#10;Description automatically generated">
            <a:extLst>
              <a:ext uri="{FF2B5EF4-FFF2-40B4-BE49-F238E27FC236}">
                <a16:creationId xmlns:a16="http://schemas.microsoft.com/office/drawing/2014/main" id="{E8D33114-5277-56C5-58FE-C43DD684CA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652"/>
          <a:stretch/>
        </p:blipFill>
        <p:spPr>
          <a:xfrm>
            <a:off x="14143211" y="2356833"/>
            <a:ext cx="8335228" cy="1398171"/>
          </a:xfrm>
          <a:prstGeom prst="rect">
            <a:avLst/>
          </a:prstGeom>
        </p:spPr>
      </p:pic>
      <p:pic>
        <p:nvPicPr>
          <p:cNvPr id="12" name="Picture 11" descr="A pixelated video game of a road with cars and a tree&#10;&#10;Description automatically generated">
            <a:extLst>
              <a:ext uri="{FF2B5EF4-FFF2-40B4-BE49-F238E27FC236}">
                <a16:creationId xmlns:a16="http://schemas.microsoft.com/office/drawing/2014/main" id="{F5B86531-6A2A-5714-AC07-B72D1661AD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1239" y="3446308"/>
            <a:ext cx="9284264" cy="1121206"/>
          </a:xfrm>
          <a:prstGeom prst="rect">
            <a:avLst/>
          </a:prstGeom>
        </p:spPr>
      </p:pic>
      <p:pic>
        <p:nvPicPr>
          <p:cNvPr id="14" name="Picture 13" descr="A video game screen with cars and text&#10;&#10;Description automatically generated">
            <a:extLst>
              <a:ext uri="{FF2B5EF4-FFF2-40B4-BE49-F238E27FC236}">
                <a16:creationId xmlns:a16="http://schemas.microsoft.com/office/drawing/2014/main" id="{80DC5035-C177-9110-B094-286D43B982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1535" y="812038"/>
            <a:ext cx="4206240" cy="1403365"/>
          </a:xfrm>
          <a:prstGeom prst="rect">
            <a:avLst/>
          </a:prstGeom>
        </p:spPr>
      </p:pic>
      <p:pic>
        <p:nvPicPr>
          <p:cNvPr id="15" name="Picture 14" descr="A video game of cars on a road&#10;&#10;Description automatically generated">
            <a:extLst>
              <a:ext uri="{FF2B5EF4-FFF2-40B4-BE49-F238E27FC236}">
                <a16:creationId xmlns:a16="http://schemas.microsoft.com/office/drawing/2014/main" id="{32C08A62-3DBE-F402-B8DA-9AD1599A88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209" y="1099040"/>
            <a:ext cx="6162675" cy="1059100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D382A39-27D1-854D-0866-AA84208EB6C1}"/>
              </a:ext>
            </a:extLst>
          </p:cNvPr>
          <p:cNvSpPr txBox="1">
            <a:spLocks/>
          </p:cNvSpPr>
          <p:nvPr/>
        </p:nvSpPr>
        <p:spPr>
          <a:xfrm>
            <a:off x="335025" y="6307819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Generated with Open </a:t>
            </a:r>
            <a:r>
              <a:rPr lang="en-US" dirty="0" err="1"/>
              <a:t>StreetMix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FF483B5-7EC0-78EA-C1ED-7C50FB465B9B}"/>
              </a:ext>
            </a:extLst>
          </p:cNvPr>
          <p:cNvSpPr txBox="1">
            <a:spLocks/>
          </p:cNvSpPr>
          <p:nvPr/>
        </p:nvSpPr>
        <p:spPr>
          <a:xfrm>
            <a:off x="335025" y="6095117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illustrative, actual dimensions for design will vary by location along the corridor</a:t>
            </a:r>
          </a:p>
        </p:txBody>
      </p:sp>
    </p:spTree>
    <p:extLst>
      <p:ext uri="{BB962C8B-B14F-4D97-AF65-F5344CB8AC3E}">
        <p14:creationId xmlns:p14="http://schemas.microsoft.com/office/powerpoint/2010/main" val="2305137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One Way Couplet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8BD116-CD89-9A60-E9C1-03AEF333DC4B}"/>
              </a:ext>
            </a:extLst>
          </p:cNvPr>
          <p:cNvSpPr txBox="1">
            <a:spLocks/>
          </p:cNvSpPr>
          <p:nvPr/>
        </p:nvSpPr>
        <p:spPr>
          <a:xfrm>
            <a:off x="6103454" y="1073407"/>
            <a:ext cx="4887567" cy="4685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B132"/>
              </a:buClr>
              <a:buFont typeface="+mj-lt"/>
              <a:buAutoNum type="arabicPeriod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0E6043-CB0C-8CA2-5B61-99C01D1B48C5}"/>
              </a:ext>
            </a:extLst>
          </p:cNvPr>
          <p:cNvSpPr/>
          <p:nvPr/>
        </p:nvSpPr>
        <p:spPr>
          <a:xfrm flipV="1">
            <a:off x="-11563701" y="1175529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7BAB26-F278-1475-5A07-41D212F5E1F9}"/>
              </a:ext>
            </a:extLst>
          </p:cNvPr>
          <p:cNvSpPr/>
          <p:nvPr/>
        </p:nvSpPr>
        <p:spPr>
          <a:xfrm flipV="1">
            <a:off x="12611690" y="1175529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DB7218-9A73-D0D3-3542-BC66C8E9AB95}"/>
              </a:ext>
            </a:extLst>
          </p:cNvPr>
          <p:cNvSpPr/>
          <p:nvPr/>
        </p:nvSpPr>
        <p:spPr>
          <a:xfrm flipV="1">
            <a:off x="12611690" y="2552173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0FF69-41D4-D4AC-4381-394786CCB3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256" y="3752093"/>
            <a:ext cx="11008766" cy="181345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05A93"/>
                </a:solidFill>
                <a:latin typeface="Arial" panose="020B0604020202020204" pitchFamily="34" charset="0"/>
              </a:rPr>
              <a:t>Outcomes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A93"/>
                </a:solidFill>
                <a:latin typeface="Arial" panose="020B0604020202020204" pitchFamily="34" charset="0"/>
              </a:rPr>
              <a:t>High cost of improvement and requires significant ROW acquisition on 34</a:t>
            </a:r>
            <a:r>
              <a:rPr lang="en-US" sz="1800" baseline="30000" dirty="0">
                <a:solidFill>
                  <a:srgbClr val="005A93"/>
                </a:solidFill>
                <a:latin typeface="Arial" panose="020B0604020202020204" pitchFamily="34" charset="0"/>
              </a:rPr>
              <a:t>th</a:t>
            </a:r>
            <a:r>
              <a:rPr lang="en-US" sz="1800" dirty="0">
                <a:solidFill>
                  <a:srgbClr val="005A93"/>
                </a:solidFill>
                <a:latin typeface="Arial" panose="020B0604020202020204" pitchFamily="34" charset="0"/>
              </a:rPr>
              <a:t> Street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Additional ROW and design challenges for transition points</a:t>
            </a:r>
            <a:endParaRPr lang="en-US" sz="1800" dirty="0">
              <a:solidFill>
                <a:srgbClr val="005A93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A93"/>
                </a:solidFill>
                <a:latin typeface="Arial" panose="020B0604020202020204" pitchFamily="34" charset="0"/>
              </a:rPr>
              <a:t>Brings the corridor in line with current engineering standards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Provides sufficient through capacity for commuters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Requires significant improvement on multiple cross streets between Watt Avenue and 34</a:t>
            </a:r>
            <a:r>
              <a:rPr lang="en-US" sz="1800" baseline="30000" dirty="0"/>
              <a:t>th</a:t>
            </a:r>
            <a:r>
              <a:rPr lang="en-US" sz="1800" dirty="0"/>
              <a:t> street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Would provide potential for significant improvement to bicycle access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A93"/>
                </a:solidFill>
                <a:latin typeface="Arial" panose="020B0604020202020204" pitchFamily="34" charset="0"/>
              </a:rPr>
              <a:t>Significantly increases walking distance for access to/from southbound transit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A2FF60A-DC4E-839A-7484-AF66FBABFBCC}"/>
              </a:ext>
            </a:extLst>
          </p:cNvPr>
          <p:cNvSpPr txBox="1">
            <a:spLocks/>
          </p:cNvSpPr>
          <p:nvPr/>
        </p:nvSpPr>
        <p:spPr>
          <a:xfrm>
            <a:off x="596874" y="2473558"/>
            <a:ext cx="11008766" cy="18134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B132"/>
              </a:buClr>
              <a:buFont typeface="+mj-lt"/>
              <a:buAutoNum type="arabicPeriod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u="sng" dirty="0"/>
              <a:t>Key Aspects of Improvement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Narrows the existing Watt Avenue to three lanes Northbound and improves 34</a:t>
            </a:r>
            <a:r>
              <a:rPr lang="en-US" sz="1800" baseline="30000" dirty="0"/>
              <a:t>th</a:t>
            </a:r>
            <a:r>
              <a:rPr lang="en-US" sz="1800" dirty="0"/>
              <a:t> Street to three lanes southbound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Provides a Class I Bike trail or Bus Rapid Transit (BRT) lanes in the corridor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pic>
        <p:nvPicPr>
          <p:cNvPr id="4" name="Picture 3" descr="A video game screen shot of a couple of cars&#10;&#10;Description automatically generated">
            <a:extLst>
              <a:ext uri="{FF2B5EF4-FFF2-40B4-BE49-F238E27FC236}">
                <a16:creationId xmlns:a16="http://schemas.microsoft.com/office/drawing/2014/main" id="{AEAAF660-A8AA-A7CF-D276-DE959EA3CB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4101" y="1167347"/>
            <a:ext cx="4823583" cy="1112803"/>
          </a:xfrm>
          <a:prstGeom prst="rect">
            <a:avLst/>
          </a:prstGeom>
        </p:spPr>
      </p:pic>
      <p:pic>
        <p:nvPicPr>
          <p:cNvPr id="11" name="Picture 10" descr="A video game of cars on a road&#10;&#10;Description automatically generated">
            <a:extLst>
              <a:ext uri="{FF2B5EF4-FFF2-40B4-BE49-F238E27FC236}">
                <a16:creationId xmlns:a16="http://schemas.microsoft.com/office/drawing/2014/main" id="{707139ED-0809-E6BE-A230-795494C3BE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652"/>
          <a:stretch/>
        </p:blipFill>
        <p:spPr>
          <a:xfrm>
            <a:off x="13948459" y="1177211"/>
            <a:ext cx="8335228" cy="1398171"/>
          </a:xfrm>
          <a:prstGeom prst="rect">
            <a:avLst/>
          </a:prstGeom>
        </p:spPr>
      </p:pic>
      <p:pic>
        <p:nvPicPr>
          <p:cNvPr id="13" name="Picture 12" descr="A pixelated video game of a road with cars and a tree&#10;&#10;Description automatically generated">
            <a:extLst>
              <a:ext uri="{FF2B5EF4-FFF2-40B4-BE49-F238E27FC236}">
                <a16:creationId xmlns:a16="http://schemas.microsoft.com/office/drawing/2014/main" id="{994CA7DD-02F9-F477-63E6-D070AC631D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73941" y="2575382"/>
            <a:ext cx="9284264" cy="1121206"/>
          </a:xfrm>
          <a:prstGeom prst="rect">
            <a:avLst/>
          </a:prstGeom>
        </p:spPr>
      </p:pic>
      <p:pic>
        <p:nvPicPr>
          <p:cNvPr id="14" name="Picture 13" descr="A video game screen with cars and text&#10;&#10;Description automatically generated">
            <a:extLst>
              <a:ext uri="{FF2B5EF4-FFF2-40B4-BE49-F238E27FC236}">
                <a16:creationId xmlns:a16="http://schemas.microsoft.com/office/drawing/2014/main" id="{191352AC-25D4-7F68-1AAD-CF7E81204F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918" y="896471"/>
            <a:ext cx="4206240" cy="1403365"/>
          </a:xfrm>
          <a:prstGeom prst="rect">
            <a:avLst/>
          </a:prstGeom>
        </p:spPr>
      </p:pic>
      <p:pic>
        <p:nvPicPr>
          <p:cNvPr id="15" name="Picture 14" descr="A video game of cars on a road&#10;&#10;Description automatically generated">
            <a:extLst>
              <a:ext uri="{FF2B5EF4-FFF2-40B4-BE49-F238E27FC236}">
                <a16:creationId xmlns:a16="http://schemas.microsoft.com/office/drawing/2014/main" id="{F379EB72-D77C-9FB2-2492-A692670CE0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0656" y="1175529"/>
            <a:ext cx="6162675" cy="1059100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ED8B16A-BCD7-9BDE-14C4-E8DF0AFE1E2A}"/>
              </a:ext>
            </a:extLst>
          </p:cNvPr>
          <p:cNvSpPr txBox="1">
            <a:spLocks/>
          </p:cNvSpPr>
          <p:nvPr/>
        </p:nvSpPr>
        <p:spPr>
          <a:xfrm>
            <a:off x="335025" y="6307819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Generated with Open </a:t>
            </a:r>
            <a:r>
              <a:rPr lang="en-US" dirty="0" err="1"/>
              <a:t>StreetMix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A17FB5E-9749-EA0A-83F0-87491CC765BD}"/>
              </a:ext>
            </a:extLst>
          </p:cNvPr>
          <p:cNvSpPr txBox="1">
            <a:spLocks/>
          </p:cNvSpPr>
          <p:nvPr/>
        </p:nvSpPr>
        <p:spPr>
          <a:xfrm>
            <a:off x="335025" y="6095117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illustrative, actual dimensions for design will vary by location along the corridor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1FA7F-5249-3C1C-5393-FCE7657F6292}"/>
              </a:ext>
            </a:extLst>
          </p:cNvPr>
          <p:cNvSpPr txBox="1"/>
          <p:nvPr/>
        </p:nvSpPr>
        <p:spPr>
          <a:xfrm>
            <a:off x="1442460" y="2234629"/>
            <a:ext cx="235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34</a:t>
            </a:r>
            <a:r>
              <a:rPr lang="en-US" sz="1600" baseline="30000" dirty="0"/>
              <a:t>th</a:t>
            </a:r>
            <a:r>
              <a:rPr lang="en-US" sz="1600" dirty="0"/>
              <a:t> Street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C94174-6F0B-D3AD-A78F-3448C6321E8F}"/>
              </a:ext>
            </a:extLst>
          </p:cNvPr>
          <p:cNvSpPr txBox="1"/>
          <p:nvPr/>
        </p:nvSpPr>
        <p:spPr>
          <a:xfrm>
            <a:off x="7936314" y="2197323"/>
            <a:ext cx="235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Watt Avenue</a:t>
            </a:r>
          </a:p>
        </p:txBody>
      </p:sp>
    </p:spTree>
    <p:extLst>
      <p:ext uri="{BB962C8B-B14F-4D97-AF65-F5344CB8AC3E}">
        <p14:creationId xmlns:p14="http://schemas.microsoft.com/office/powerpoint/2010/main" val="3253576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Vehicle/Bicycle Priority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8BD116-CD89-9A60-E9C1-03AEF333DC4B}"/>
              </a:ext>
            </a:extLst>
          </p:cNvPr>
          <p:cNvSpPr txBox="1">
            <a:spLocks/>
          </p:cNvSpPr>
          <p:nvPr/>
        </p:nvSpPr>
        <p:spPr>
          <a:xfrm>
            <a:off x="6103454" y="1073407"/>
            <a:ext cx="4887567" cy="4685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B132"/>
              </a:buClr>
              <a:buFont typeface="+mj-lt"/>
              <a:buAutoNum type="arabicPeriod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EDE5DC-6351-02A0-78AB-BD5CF982C2AE}"/>
              </a:ext>
            </a:extLst>
          </p:cNvPr>
          <p:cNvSpPr/>
          <p:nvPr/>
        </p:nvSpPr>
        <p:spPr>
          <a:xfrm flipV="1">
            <a:off x="-11306240" y="1104979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DB7218-9A73-D0D3-3542-BC66C8E9AB95}"/>
              </a:ext>
            </a:extLst>
          </p:cNvPr>
          <p:cNvSpPr/>
          <p:nvPr/>
        </p:nvSpPr>
        <p:spPr>
          <a:xfrm flipV="1">
            <a:off x="12791184" y="1104979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FBF8145-C895-C6FF-F0B0-24CC838000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164" y="3598925"/>
            <a:ext cx="11008766" cy="181345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05A93"/>
                </a:solidFill>
                <a:latin typeface="Arial" panose="020B0604020202020204" pitchFamily="34" charset="0"/>
              </a:rPr>
              <a:t>Outcomes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A93"/>
                </a:solidFill>
                <a:latin typeface="Arial" panose="020B0604020202020204" pitchFamily="34" charset="0"/>
              </a:rPr>
              <a:t>Middle cost improvement with additional ROW only needed in portions of the corridor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A93"/>
                </a:solidFill>
                <a:latin typeface="Arial" panose="020B0604020202020204" pitchFamily="34" charset="0"/>
              </a:rPr>
              <a:t>Brings the corridor in line with current engineering standards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Provides sufficient through capacity for growth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Does not impact 34</a:t>
            </a:r>
            <a:r>
              <a:rPr lang="en-US" sz="1800" baseline="30000" dirty="0"/>
              <a:t>th</a:t>
            </a:r>
            <a:r>
              <a:rPr lang="en-US" sz="1800" dirty="0"/>
              <a:t> Street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Would provide significant improvement to bicycle access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F4BC495-B03A-BE36-C9B3-3A59D8DAE15B}"/>
              </a:ext>
            </a:extLst>
          </p:cNvPr>
          <p:cNvSpPr txBox="1">
            <a:spLocks/>
          </p:cNvSpPr>
          <p:nvPr/>
        </p:nvSpPr>
        <p:spPr>
          <a:xfrm>
            <a:off x="588782" y="2320390"/>
            <a:ext cx="11008766" cy="18134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B132"/>
              </a:buClr>
              <a:buFont typeface="+mj-lt"/>
              <a:buAutoNum type="arabicPeriod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u="sng" dirty="0"/>
              <a:t>Key Aspects of Improvement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Widens the existing Watt Avenue to accommodate six lanes of traffic for most of the study corridor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Adds Class IV buffered bike lanes to both sides of the street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Improves sidewalk and frontage to improve pedestrian comfort</a:t>
            </a:r>
          </a:p>
        </p:txBody>
      </p:sp>
      <p:pic>
        <p:nvPicPr>
          <p:cNvPr id="3" name="Picture 2" descr="A video game screen shot of a couple of cars&#10;&#10;Description automatically generated">
            <a:extLst>
              <a:ext uri="{FF2B5EF4-FFF2-40B4-BE49-F238E27FC236}">
                <a16:creationId xmlns:a16="http://schemas.microsoft.com/office/drawing/2014/main" id="{5A226A8D-7BC2-2356-3780-BC2D471E84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21057" y="1048788"/>
            <a:ext cx="4823583" cy="1112803"/>
          </a:xfrm>
          <a:prstGeom prst="rect">
            <a:avLst/>
          </a:prstGeom>
        </p:spPr>
      </p:pic>
      <p:pic>
        <p:nvPicPr>
          <p:cNvPr id="4" name="Picture 3" descr="A video game of cars on a road&#10;&#10;Description automatically generated">
            <a:extLst>
              <a:ext uri="{FF2B5EF4-FFF2-40B4-BE49-F238E27FC236}">
                <a16:creationId xmlns:a16="http://schemas.microsoft.com/office/drawing/2014/main" id="{B6F1884C-903A-92E4-5BA9-A2286F3E77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652"/>
          <a:stretch/>
        </p:blipFill>
        <p:spPr>
          <a:xfrm>
            <a:off x="1785687" y="1108547"/>
            <a:ext cx="8335228" cy="1398171"/>
          </a:xfrm>
          <a:prstGeom prst="rect">
            <a:avLst/>
          </a:prstGeom>
        </p:spPr>
      </p:pic>
      <p:pic>
        <p:nvPicPr>
          <p:cNvPr id="6" name="Picture 5" descr="A pixelated video game of a road with cars and a tree&#10;&#10;Description automatically generated">
            <a:extLst>
              <a:ext uri="{FF2B5EF4-FFF2-40B4-BE49-F238E27FC236}">
                <a16:creationId xmlns:a16="http://schemas.microsoft.com/office/drawing/2014/main" id="{4421D34A-1C89-122F-FA82-855BEC9BF2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53435" y="1108547"/>
            <a:ext cx="9284264" cy="1121206"/>
          </a:xfrm>
          <a:prstGeom prst="rect">
            <a:avLst/>
          </a:prstGeom>
        </p:spPr>
      </p:pic>
      <p:pic>
        <p:nvPicPr>
          <p:cNvPr id="13" name="Picture 12" descr="A video game screen with cars and text&#10;&#10;Description automatically generated">
            <a:extLst>
              <a:ext uri="{FF2B5EF4-FFF2-40B4-BE49-F238E27FC236}">
                <a16:creationId xmlns:a16="http://schemas.microsoft.com/office/drawing/2014/main" id="{4BEBBEE1-39F5-7304-C23B-C38E23CED4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306240" y="777912"/>
            <a:ext cx="4206240" cy="1403365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6B73DBE-A166-11CC-5E6F-770F128D8527}"/>
              </a:ext>
            </a:extLst>
          </p:cNvPr>
          <p:cNvSpPr txBox="1">
            <a:spLocks/>
          </p:cNvSpPr>
          <p:nvPr/>
        </p:nvSpPr>
        <p:spPr>
          <a:xfrm>
            <a:off x="335025" y="6307819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Generated with Open </a:t>
            </a:r>
            <a:r>
              <a:rPr lang="en-US" dirty="0" err="1"/>
              <a:t>StreetMix</a:t>
            </a:r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3123D5B-5CBE-EE8C-A880-5F8B30B67555}"/>
              </a:ext>
            </a:extLst>
          </p:cNvPr>
          <p:cNvSpPr txBox="1">
            <a:spLocks/>
          </p:cNvSpPr>
          <p:nvPr/>
        </p:nvSpPr>
        <p:spPr>
          <a:xfrm>
            <a:off x="335025" y="6095117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illustrative, actual dimensions for design will vary by location along the corridor</a:t>
            </a:r>
          </a:p>
        </p:txBody>
      </p:sp>
    </p:spTree>
    <p:extLst>
      <p:ext uri="{BB962C8B-B14F-4D97-AF65-F5344CB8AC3E}">
        <p14:creationId xmlns:p14="http://schemas.microsoft.com/office/powerpoint/2010/main" val="1738041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F3627D-EFF9-7D44-95AD-AA331E60770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Urban Boulevard</a:t>
            </a:r>
            <a:endParaRPr lang="en-US" dirty="0">
              <a:solidFill>
                <a:srgbClr val="005A93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8BD116-CD89-9A60-E9C1-03AEF333DC4B}"/>
              </a:ext>
            </a:extLst>
          </p:cNvPr>
          <p:cNvSpPr txBox="1">
            <a:spLocks/>
          </p:cNvSpPr>
          <p:nvPr/>
        </p:nvSpPr>
        <p:spPr>
          <a:xfrm>
            <a:off x="6103454" y="1073407"/>
            <a:ext cx="4887567" cy="4685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B132"/>
              </a:buClr>
              <a:buFont typeface="+mj-lt"/>
              <a:buAutoNum type="arabicPeriod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7BAB26-F278-1475-5A07-41D212F5E1F9}"/>
              </a:ext>
            </a:extLst>
          </p:cNvPr>
          <p:cNvSpPr/>
          <p:nvPr/>
        </p:nvSpPr>
        <p:spPr>
          <a:xfrm flipV="1">
            <a:off x="-11552103" y="1099040"/>
            <a:ext cx="11008766" cy="11128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FEACD0-EBCA-0541-C3E4-2B3461A707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164" y="4090623"/>
            <a:ext cx="11008766" cy="181345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05A93"/>
                </a:solidFill>
                <a:latin typeface="Arial" panose="020B0604020202020204" pitchFamily="34" charset="0"/>
              </a:rPr>
              <a:t>Outcomes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A93"/>
                </a:solidFill>
                <a:latin typeface="Arial" panose="020B0604020202020204" pitchFamily="34" charset="0"/>
              </a:rPr>
              <a:t>Highest cost improvement with additional ROW needed throughout the corridor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A93"/>
                </a:solidFill>
                <a:latin typeface="Arial" panose="020B0604020202020204" pitchFamily="34" charset="0"/>
              </a:rPr>
              <a:t>Brings the corridor in line with current engineering standards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Provides sufficient through capacity for growth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Does not impact 34</a:t>
            </a:r>
            <a:r>
              <a:rPr lang="en-US" sz="1800" baseline="30000" dirty="0"/>
              <a:t>th</a:t>
            </a:r>
            <a:r>
              <a:rPr lang="en-US" sz="1800" dirty="0"/>
              <a:t> Street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Would provide significant improvement for pedestrians and bicyclists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148EE9C-3E1C-F683-52D0-4E03682E266A}"/>
              </a:ext>
            </a:extLst>
          </p:cNvPr>
          <p:cNvSpPr txBox="1">
            <a:spLocks/>
          </p:cNvSpPr>
          <p:nvPr/>
        </p:nvSpPr>
        <p:spPr>
          <a:xfrm>
            <a:off x="588782" y="2320390"/>
            <a:ext cx="11008766" cy="18134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B132"/>
              </a:buClr>
              <a:buFont typeface="+mj-lt"/>
              <a:buAutoNum type="arabicPeriod"/>
              <a:defRPr sz="2000" b="0" i="0" kern="1200">
                <a:solidFill>
                  <a:srgbClr val="005A9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u="sng" dirty="0"/>
              <a:t>Key Aspects of Improvement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Widens the existing Watt Avenue to accommodate six lanes of traffic for most of the study corridor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Adds one way frontage roads to much of the corridor and converts existing two-way frontage to one way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Places a significant buffer between the main travel lanes and the frontage streets which prioritize pedestrian and bicycle activity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Reduces vehicle conflicts for through lanes on Watt Avenue</a:t>
            </a:r>
          </a:p>
        </p:txBody>
      </p:sp>
      <p:pic>
        <p:nvPicPr>
          <p:cNvPr id="3" name="Picture 2" descr="A video game of cars on a road&#10;&#10;Description automatically generated">
            <a:extLst>
              <a:ext uri="{FF2B5EF4-FFF2-40B4-BE49-F238E27FC236}">
                <a16:creationId xmlns:a16="http://schemas.microsoft.com/office/drawing/2014/main" id="{10647554-7F6C-7A49-475C-A551C76994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652"/>
          <a:stretch/>
        </p:blipFill>
        <p:spPr>
          <a:xfrm>
            <a:off x="-10623215" y="1099040"/>
            <a:ext cx="8335228" cy="1398171"/>
          </a:xfrm>
          <a:prstGeom prst="rect">
            <a:avLst/>
          </a:prstGeom>
        </p:spPr>
      </p:pic>
      <p:pic>
        <p:nvPicPr>
          <p:cNvPr id="4" name="Picture 3" descr="A pixelated video game of a road with cars and a tree&#10;&#10;Description automatically generated">
            <a:extLst>
              <a:ext uri="{FF2B5EF4-FFF2-40B4-BE49-F238E27FC236}">
                <a16:creationId xmlns:a16="http://schemas.microsoft.com/office/drawing/2014/main" id="{1B48DAFA-694B-F34E-0436-3BD057414E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6415" y="1116432"/>
            <a:ext cx="9284264" cy="1121206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0D1F4FA-B827-9A7A-9486-859EC377E76A}"/>
              </a:ext>
            </a:extLst>
          </p:cNvPr>
          <p:cNvSpPr txBox="1">
            <a:spLocks/>
          </p:cNvSpPr>
          <p:nvPr/>
        </p:nvSpPr>
        <p:spPr>
          <a:xfrm>
            <a:off x="335025" y="6307819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Generated with Open </a:t>
            </a:r>
            <a:r>
              <a:rPr lang="en-US" dirty="0" err="1"/>
              <a:t>StreetMix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6605AE-7A2E-72FE-BA41-48255DA303DD}"/>
              </a:ext>
            </a:extLst>
          </p:cNvPr>
          <p:cNvSpPr txBox="1">
            <a:spLocks/>
          </p:cNvSpPr>
          <p:nvPr/>
        </p:nvSpPr>
        <p:spPr>
          <a:xfrm>
            <a:off x="335025" y="6095117"/>
            <a:ext cx="11288495" cy="32543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800" b="1" i="0" kern="1200" cap="all" spc="5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Sections illustrative, actual dimensions for design will vary by location along the corridor</a:t>
            </a:r>
          </a:p>
        </p:txBody>
      </p:sp>
    </p:spTree>
    <p:extLst>
      <p:ext uri="{BB962C8B-B14F-4D97-AF65-F5344CB8AC3E}">
        <p14:creationId xmlns:p14="http://schemas.microsoft.com/office/powerpoint/2010/main" val="1470862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C90FF9-CAEF-034F-BF83-4F82497BBF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Next Steps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40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4B4CE-4277-A641-8C8B-B6F4885C83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7266" y="1014330"/>
            <a:ext cx="8568267" cy="4362004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Alternative Refinement</a:t>
            </a:r>
          </a:p>
          <a:p>
            <a:pPr lvl="1"/>
            <a:r>
              <a:rPr lang="en-US" dirty="0"/>
              <a:t>Public Workshop #2 – April 20, 2024</a:t>
            </a:r>
          </a:p>
          <a:p>
            <a:pPr lvl="1"/>
            <a:r>
              <a:rPr lang="en-US" dirty="0"/>
              <a:t>Detailed alternative description</a:t>
            </a:r>
          </a:p>
          <a:p>
            <a:r>
              <a:rPr lang="en-US" dirty="0"/>
              <a:t>Evaluation and Selection of Preferred Alternative</a:t>
            </a:r>
          </a:p>
          <a:p>
            <a:pPr lvl="1"/>
            <a:r>
              <a:rPr lang="en-US" dirty="0"/>
              <a:t>Comparative review of each alternative</a:t>
            </a:r>
          </a:p>
          <a:p>
            <a:pPr lvl="1"/>
            <a:r>
              <a:rPr lang="en-US" dirty="0"/>
              <a:t>Cost estimation and displacement analysis</a:t>
            </a:r>
          </a:p>
          <a:p>
            <a:r>
              <a:rPr lang="en-US" dirty="0"/>
              <a:t>Outreach</a:t>
            </a:r>
          </a:p>
          <a:p>
            <a:pPr lvl="1"/>
            <a:r>
              <a:rPr lang="en-US" dirty="0"/>
              <a:t>Raising awareness of the preferred alternative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7787433-820B-89AA-B221-ED10A9FA8E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951854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C90FF9-CAEF-034F-BF83-4F82497BBF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Project Background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632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003209-297A-234E-8301-D84D84381B96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THANK YOU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EBCB255-D309-0FE2-7048-310BC26C35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7890" y="5208100"/>
            <a:ext cx="3937067" cy="97861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Josh Pilachowski, PhD, TE, RSP</a:t>
            </a:r>
            <a:r>
              <a:rPr lang="en-US" baseline="-25000" dirty="0">
                <a:latin typeface="Arial" panose="020B0604020202020204" pitchFamily="34" charset="0"/>
              </a:rPr>
              <a:t>1</a:t>
            </a:r>
          </a:p>
          <a:p>
            <a:r>
              <a:rPr lang="en-US" b="0" dirty="0">
                <a:latin typeface="Arial" panose="020B0604020202020204" pitchFamily="34" charset="0"/>
              </a:rPr>
              <a:t>Senior Transportation Engineer</a:t>
            </a:r>
          </a:p>
          <a:p>
            <a:r>
              <a:rPr lang="en-US" b="0" cap="none" dirty="0">
                <a:latin typeface="Arial" panose="020B0604020202020204" pitchFamily="34" charset="0"/>
              </a:rPr>
              <a:t>josh@dksassociates.com</a:t>
            </a:r>
          </a:p>
          <a:p>
            <a:r>
              <a:rPr lang="en-US" b="0" cap="none" dirty="0">
                <a:latin typeface="Arial" panose="020B0604020202020204" pitchFamily="34" charset="0"/>
              </a:rPr>
              <a:t>510.295.9741</a:t>
            </a:r>
          </a:p>
        </p:txBody>
      </p:sp>
    </p:spTree>
    <p:extLst>
      <p:ext uri="{BB962C8B-B14F-4D97-AF65-F5344CB8AC3E}">
        <p14:creationId xmlns:p14="http://schemas.microsoft.com/office/powerpoint/2010/main" val="3163448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4B4CE-4277-A641-8C8B-B6F4885C83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56" y="1237536"/>
            <a:ext cx="11299834" cy="4589331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North Watt Avenue Corridor Plan (2012)</a:t>
            </a:r>
          </a:p>
          <a:p>
            <a:pPr lvl="1"/>
            <a:r>
              <a:rPr lang="en-US" sz="1600" dirty="0"/>
              <a:t>Guide infill growth and public improvements</a:t>
            </a:r>
          </a:p>
          <a:p>
            <a:pPr lvl="1"/>
            <a:r>
              <a:rPr lang="en-US" sz="1600" dirty="0"/>
              <a:t>20-year planning horizon</a:t>
            </a:r>
          </a:p>
          <a:p>
            <a:pPr lvl="1"/>
            <a:r>
              <a:rPr lang="en-US" sz="1600" dirty="0"/>
              <a:t>Expansion of transit with mixed use development</a:t>
            </a:r>
          </a:p>
          <a:p>
            <a:r>
              <a:rPr lang="en-US" sz="2000" dirty="0"/>
              <a:t>Designation of the Corridor as a Smart Growth Street</a:t>
            </a:r>
          </a:p>
          <a:p>
            <a:pPr lvl="1"/>
            <a:r>
              <a:rPr lang="en-US" sz="1600" dirty="0"/>
              <a:t>Requirements for vehicle travel</a:t>
            </a:r>
          </a:p>
          <a:p>
            <a:pPr lvl="1"/>
            <a:r>
              <a:rPr lang="en-US" sz="1600" dirty="0"/>
              <a:t>Need for continuous bike and pedestrian facilities </a:t>
            </a:r>
            <a:br>
              <a:rPr lang="en-US" sz="1600" dirty="0"/>
            </a:br>
            <a:r>
              <a:rPr lang="en-US" sz="1600" dirty="0"/>
              <a:t>that meet design standards</a:t>
            </a:r>
          </a:p>
          <a:p>
            <a:r>
              <a:rPr lang="en-US" sz="2000" dirty="0"/>
              <a:t>Location of the Corridor within an Environmental Justice community (2019)</a:t>
            </a:r>
          </a:p>
          <a:p>
            <a:r>
              <a:rPr lang="en-US" sz="2000" dirty="0"/>
              <a:t>Updated Corridor Plan funded by Caltrans </a:t>
            </a:r>
            <a:br>
              <a:rPr lang="en-US" sz="2000" dirty="0"/>
            </a:br>
            <a:r>
              <a:rPr lang="en-US" sz="2000" dirty="0"/>
              <a:t>Sustainable Communities Grant (2022)</a:t>
            </a:r>
          </a:p>
          <a:p>
            <a:pPr lvl="2"/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7787433-820B-89AA-B221-ED10A9FA8E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Project 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9B3303-52C1-8302-7520-FE94BE22EE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916" y="740139"/>
            <a:ext cx="2462600" cy="3342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EC433-1CC4-3759-2866-2235C589F2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812" y="2652230"/>
            <a:ext cx="2459840" cy="314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7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4B4CE-4277-A641-8C8B-B6F4885C83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04266" y="1063458"/>
            <a:ext cx="7253723" cy="4773137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North Watt Avenue</a:t>
            </a:r>
          </a:p>
          <a:p>
            <a:pPr lvl="1"/>
            <a:r>
              <a:rPr lang="en-US" dirty="0"/>
              <a:t>Antelope Road to Peacekeeper Way</a:t>
            </a:r>
          </a:p>
          <a:p>
            <a:pPr lvl="1"/>
            <a:r>
              <a:rPr lang="en-US" dirty="0"/>
              <a:t>3.0 Mile Corridor</a:t>
            </a:r>
          </a:p>
          <a:p>
            <a:pPr lvl="1"/>
            <a:r>
              <a:rPr lang="en-US" dirty="0"/>
              <a:t>4-6 Lanes; 35 mph-45 mph speed limit</a:t>
            </a:r>
          </a:p>
          <a:p>
            <a:r>
              <a:rPr lang="en-US" dirty="0"/>
              <a:t>Adjacent Land Use</a:t>
            </a:r>
          </a:p>
          <a:p>
            <a:pPr lvl="1"/>
            <a:r>
              <a:rPr lang="en-US" dirty="0"/>
              <a:t>Variety of commercial use either directly adjacent or part of larger combined facilities</a:t>
            </a:r>
          </a:p>
          <a:p>
            <a:pPr lvl="1"/>
            <a:r>
              <a:rPr lang="en-US" dirty="0"/>
              <a:t>Churches, schools, and community centers</a:t>
            </a:r>
          </a:p>
          <a:p>
            <a:pPr lvl="1"/>
            <a:r>
              <a:rPr lang="en-US" dirty="0"/>
              <a:t>Residential uses either directly accessible or on adjacent frontage roads elements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7787433-820B-89AA-B221-ED10A9FA8E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Study Area Extent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D4B1DA-0033-78D9-E55A-6D450E765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719" y="1032114"/>
            <a:ext cx="2878888" cy="480448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0E34B1-EA27-08AA-787D-ABBB9E2D41F2}"/>
              </a:ext>
            </a:extLst>
          </p:cNvPr>
          <p:cNvCxnSpPr>
            <a:cxnSpLocks/>
          </p:cNvCxnSpPr>
          <p:nvPr/>
        </p:nvCxnSpPr>
        <p:spPr>
          <a:xfrm>
            <a:off x="2623642" y="1140671"/>
            <a:ext cx="1" cy="423817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641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45E00-98B6-EE49-9D6C-0B06A8F2427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Schedule and Status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2E441F5-AEAD-D929-DA56-9030FDA63566}"/>
              </a:ext>
            </a:extLst>
          </p:cNvPr>
          <p:cNvSpPr/>
          <p:nvPr/>
        </p:nvSpPr>
        <p:spPr>
          <a:xfrm>
            <a:off x="657451" y="1079248"/>
            <a:ext cx="1380693" cy="3340289"/>
          </a:xfrm>
          <a:prstGeom prst="downArrow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bg1">
                  <a:lumMod val="75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DB9F83-0956-1C7C-7906-D5722A620B2B}"/>
              </a:ext>
            </a:extLst>
          </p:cNvPr>
          <p:cNvSpPr txBox="1"/>
          <p:nvPr/>
        </p:nvSpPr>
        <p:spPr>
          <a:xfrm>
            <a:off x="1851770" y="1165368"/>
            <a:ext cx="367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Existing Conditions and Site Review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1BC6E-04AE-E27A-829F-814F3F99E49A}"/>
              </a:ext>
            </a:extLst>
          </p:cNvPr>
          <p:cNvSpPr txBox="1"/>
          <p:nvPr/>
        </p:nvSpPr>
        <p:spPr>
          <a:xfrm>
            <a:off x="1851770" y="1974932"/>
            <a:ext cx="367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Alternatives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BDEA1-FF27-3BA6-B94D-E6DDF9544A25}"/>
              </a:ext>
            </a:extLst>
          </p:cNvPr>
          <p:cNvSpPr txBox="1"/>
          <p:nvPr/>
        </p:nvSpPr>
        <p:spPr>
          <a:xfrm>
            <a:off x="2853533" y="1603945"/>
            <a:ext cx="367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Existing Conditions Report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00AEF-67B0-3906-7569-385EB84094AA}"/>
              </a:ext>
            </a:extLst>
          </p:cNvPr>
          <p:cNvSpPr txBox="1"/>
          <p:nvPr/>
        </p:nvSpPr>
        <p:spPr>
          <a:xfrm>
            <a:off x="2853533" y="2355267"/>
            <a:ext cx="3675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Alternative Screening</a:t>
            </a:r>
          </a:p>
          <a:p>
            <a:r>
              <a:rPr lang="en-US" i="1" dirty="0"/>
              <a:t>Alternative Identification</a:t>
            </a:r>
          </a:p>
          <a:p>
            <a:r>
              <a:rPr lang="en-US" i="1" dirty="0"/>
              <a:t>Recommended Final Alternative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C05CE7-623D-3DD0-5359-D1884CCD5C23}"/>
              </a:ext>
            </a:extLst>
          </p:cNvPr>
          <p:cNvSpPr txBox="1"/>
          <p:nvPr/>
        </p:nvSpPr>
        <p:spPr>
          <a:xfrm>
            <a:off x="1851770" y="3209344"/>
            <a:ext cx="195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Summary Report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BD763-8EBB-53D2-439F-C90C5C75C389}"/>
              </a:ext>
            </a:extLst>
          </p:cNvPr>
          <p:cNvSpPr txBox="1"/>
          <p:nvPr/>
        </p:nvSpPr>
        <p:spPr>
          <a:xfrm>
            <a:off x="2853533" y="3589034"/>
            <a:ext cx="367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Implementation Plan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05B1B5-9BC0-CC14-81C1-A63CD695BCCE}"/>
              </a:ext>
            </a:extLst>
          </p:cNvPr>
          <p:cNvSpPr txBox="1"/>
          <p:nvPr/>
        </p:nvSpPr>
        <p:spPr>
          <a:xfrm>
            <a:off x="2853533" y="3974076"/>
            <a:ext cx="367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Draft Report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60457D-547A-AFD3-53E5-9EE9E7B2FE26}"/>
              </a:ext>
            </a:extLst>
          </p:cNvPr>
          <p:cNvGrpSpPr/>
          <p:nvPr/>
        </p:nvGrpSpPr>
        <p:grpSpPr>
          <a:xfrm>
            <a:off x="518026" y="4578333"/>
            <a:ext cx="1694843" cy="1137191"/>
            <a:chOff x="879455" y="4781671"/>
            <a:chExt cx="1694843" cy="113719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5CDA0F-0871-FF20-8BE5-F8D587DBEF88}"/>
                </a:ext>
              </a:extLst>
            </p:cNvPr>
            <p:cNvSpPr/>
            <p:nvPr/>
          </p:nvSpPr>
          <p:spPr>
            <a:xfrm>
              <a:off x="879455" y="4781671"/>
              <a:ext cx="1694843" cy="1137191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28FAC9-811A-9CCF-A074-410628881599}"/>
                </a:ext>
              </a:extLst>
            </p:cNvPr>
            <p:cNvSpPr txBox="1"/>
            <p:nvPr/>
          </p:nvSpPr>
          <p:spPr>
            <a:xfrm>
              <a:off x="1025060" y="4903151"/>
              <a:ext cx="13628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/>
                <a:t>Final Report</a:t>
              </a:r>
            </a:p>
          </p:txBody>
        </p:sp>
      </p:grpSp>
      <p:pic>
        <p:nvPicPr>
          <p:cNvPr id="16" name="Picture 15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3D87E234-4DF8-FA32-3B23-D247745EE2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37080" y="1045089"/>
            <a:ext cx="496975" cy="4969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333671-E209-2F62-E9E0-0016ED0B0363}"/>
              </a:ext>
            </a:extLst>
          </p:cNvPr>
          <p:cNvSpPr txBox="1"/>
          <p:nvPr/>
        </p:nvSpPr>
        <p:spPr>
          <a:xfrm>
            <a:off x="7631323" y="588616"/>
            <a:ext cx="1362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Outreach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E28F7E3-74A6-3633-08ED-016B1F68E173}"/>
              </a:ext>
            </a:extLst>
          </p:cNvPr>
          <p:cNvSpPr/>
          <p:nvPr/>
        </p:nvSpPr>
        <p:spPr>
          <a:xfrm>
            <a:off x="2323528" y="4928520"/>
            <a:ext cx="774620" cy="4368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E98CE0-608D-F0AF-E6E2-CE2F042BCB67}"/>
              </a:ext>
            </a:extLst>
          </p:cNvPr>
          <p:cNvGrpSpPr/>
          <p:nvPr/>
        </p:nvGrpSpPr>
        <p:grpSpPr>
          <a:xfrm>
            <a:off x="3181921" y="4578333"/>
            <a:ext cx="2335506" cy="1321809"/>
            <a:chOff x="879455" y="4781671"/>
            <a:chExt cx="1694843" cy="132180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E0867EF-CBA4-BF51-B165-2ADFE812AD03}"/>
                </a:ext>
              </a:extLst>
            </p:cNvPr>
            <p:cNvSpPr/>
            <p:nvPr/>
          </p:nvSpPr>
          <p:spPr>
            <a:xfrm>
              <a:off x="879455" y="4781671"/>
              <a:ext cx="1694843" cy="1137191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0B44DD-C9C0-ACAC-72D5-258033134F37}"/>
                </a:ext>
              </a:extLst>
            </p:cNvPr>
            <p:cNvSpPr txBox="1"/>
            <p:nvPr/>
          </p:nvSpPr>
          <p:spPr>
            <a:xfrm>
              <a:off x="1025060" y="4903151"/>
              <a:ext cx="13628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/>
                <a:t>Board Presentation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7750D61-D0B4-6C1A-DCBD-3E72B2875E46}"/>
              </a:ext>
            </a:extLst>
          </p:cNvPr>
          <p:cNvGrpSpPr/>
          <p:nvPr/>
        </p:nvGrpSpPr>
        <p:grpSpPr>
          <a:xfrm>
            <a:off x="6557723" y="4578333"/>
            <a:ext cx="2335506" cy="1137191"/>
            <a:chOff x="879455" y="4781671"/>
            <a:chExt cx="1694843" cy="113719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8A3402E-127C-C07B-297B-8E90B4C24677}"/>
                </a:ext>
              </a:extLst>
            </p:cNvPr>
            <p:cNvSpPr/>
            <p:nvPr/>
          </p:nvSpPr>
          <p:spPr>
            <a:xfrm>
              <a:off x="879455" y="4781671"/>
              <a:ext cx="1694843" cy="1137191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577E888-C2A7-609E-BD98-32E13FC3919C}"/>
                </a:ext>
              </a:extLst>
            </p:cNvPr>
            <p:cNvSpPr txBox="1"/>
            <p:nvPr/>
          </p:nvSpPr>
          <p:spPr>
            <a:xfrm>
              <a:off x="1000862" y="4903151"/>
              <a:ext cx="1452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/>
                <a:t>Committee</a:t>
              </a:r>
            </a:p>
            <a:p>
              <a:pPr algn="ctr"/>
              <a:r>
                <a:rPr lang="en-US" sz="2400" b="1" i="1" dirty="0"/>
                <a:t>Presentations</a:t>
              </a:r>
            </a:p>
          </p:txBody>
        </p:sp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7A867A5-6033-F785-5D09-5A51BD4AEE1D}"/>
              </a:ext>
            </a:extLst>
          </p:cNvPr>
          <p:cNvSpPr/>
          <p:nvPr/>
        </p:nvSpPr>
        <p:spPr>
          <a:xfrm>
            <a:off x="5637500" y="4928520"/>
            <a:ext cx="774620" cy="4368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FF10E8B-4CC5-04AF-1D83-11A8F83AE58D}"/>
              </a:ext>
            </a:extLst>
          </p:cNvPr>
          <p:cNvSpPr/>
          <p:nvPr/>
        </p:nvSpPr>
        <p:spPr>
          <a:xfrm>
            <a:off x="8992241" y="4928520"/>
            <a:ext cx="774620" cy="4368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E8AFD3-884D-378F-E38B-66427C679F49}"/>
              </a:ext>
            </a:extLst>
          </p:cNvPr>
          <p:cNvGrpSpPr/>
          <p:nvPr/>
        </p:nvGrpSpPr>
        <p:grpSpPr>
          <a:xfrm>
            <a:off x="9933525" y="4578333"/>
            <a:ext cx="1694843" cy="1137191"/>
            <a:chOff x="879455" y="4781671"/>
            <a:chExt cx="1694843" cy="113719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2BE660A-7DAD-B41F-99FA-64399D70A2CD}"/>
                </a:ext>
              </a:extLst>
            </p:cNvPr>
            <p:cNvSpPr/>
            <p:nvPr/>
          </p:nvSpPr>
          <p:spPr>
            <a:xfrm>
              <a:off x="879455" y="4781671"/>
              <a:ext cx="1694843" cy="1137191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BFBA16-1D05-BB44-F425-49667B4FB163}"/>
                </a:ext>
              </a:extLst>
            </p:cNvPr>
            <p:cNvSpPr txBox="1"/>
            <p:nvPr/>
          </p:nvSpPr>
          <p:spPr>
            <a:xfrm>
              <a:off x="1025060" y="5087816"/>
              <a:ext cx="1362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/>
                <a:t>Adoption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5C61FE0-FCAC-4F8D-4A90-D168336C0B91}"/>
              </a:ext>
            </a:extLst>
          </p:cNvPr>
          <p:cNvGrpSpPr/>
          <p:nvPr/>
        </p:nvGrpSpPr>
        <p:grpSpPr>
          <a:xfrm>
            <a:off x="10006719" y="1458167"/>
            <a:ext cx="1470792" cy="826994"/>
            <a:chOff x="879455" y="4781671"/>
            <a:chExt cx="1694843" cy="89730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8205026-B60B-6A5F-BDC7-5FCD55FB902D}"/>
                </a:ext>
              </a:extLst>
            </p:cNvPr>
            <p:cNvSpPr/>
            <p:nvPr/>
          </p:nvSpPr>
          <p:spPr>
            <a:xfrm>
              <a:off x="879455" y="4781671"/>
              <a:ext cx="1694843" cy="89730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94E7243-A1EE-CCCB-BB56-739F37E20A71}"/>
                </a:ext>
              </a:extLst>
            </p:cNvPr>
            <p:cNvSpPr txBox="1"/>
            <p:nvPr/>
          </p:nvSpPr>
          <p:spPr>
            <a:xfrm>
              <a:off x="1025060" y="4901727"/>
              <a:ext cx="1362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/>
                <a:t>Community Workshop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9506555-BF26-B3A7-C32F-3AFCD755414F}"/>
              </a:ext>
            </a:extLst>
          </p:cNvPr>
          <p:cNvGrpSpPr/>
          <p:nvPr/>
        </p:nvGrpSpPr>
        <p:grpSpPr>
          <a:xfrm>
            <a:off x="10006719" y="2395864"/>
            <a:ext cx="1470792" cy="826994"/>
            <a:chOff x="879455" y="4781671"/>
            <a:chExt cx="1694843" cy="897301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ACE8836-AE92-C3EB-17AA-91195081BC25}"/>
                </a:ext>
              </a:extLst>
            </p:cNvPr>
            <p:cNvSpPr/>
            <p:nvPr/>
          </p:nvSpPr>
          <p:spPr>
            <a:xfrm>
              <a:off x="879455" y="4781671"/>
              <a:ext cx="1694843" cy="89730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AA100E-CFBD-247D-5906-1C89E1A8F1A3}"/>
                </a:ext>
              </a:extLst>
            </p:cNvPr>
            <p:cNvSpPr txBox="1"/>
            <p:nvPr/>
          </p:nvSpPr>
          <p:spPr>
            <a:xfrm>
              <a:off x="1025060" y="4901727"/>
              <a:ext cx="1362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/>
                <a:t>Community Charette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7E54E65-DE8B-CF17-4F23-E1DEE3495FD2}"/>
              </a:ext>
            </a:extLst>
          </p:cNvPr>
          <p:cNvGrpSpPr/>
          <p:nvPr/>
        </p:nvGrpSpPr>
        <p:grpSpPr>
          <a:xfrm>
            <a:off x="10006719" y="3351034"/>
            <a:ext cx="1470792" cy="826994"/>
            <a:chOff x="879455" y="4781671"/>
            <a:chExt cx="1694843" cy="89730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4A0177F-5131-8CDF-BE07-B30D7E9B771A}"/>
                </a:ext>
              </a:extLst>
            </p:cNvPr>
            <p:cNvSpPr/>
            <p:nvPr/>
          </p:nvSpPr>
          <p:spPr>
            <a:xfrm>
              <a:off x="879455" y="4781671"/>
              <a:ext cx="1694843" cy="89730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73D8467-BA50-D422-DD17-86CC1F31BD84}"/>
                </a:ext>
              </a:extLst>
            </p:cNvPr>
            <p:cNvSpPr txBox="1"/>
            <p:nvPr/>
          </p:nvSpPr>
          <p:spPr>
            <a:xfrm>
              <a:off x="1025060" y="4901727"/>
              <a:ext cx="1362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/>
                <a:t>Community Workshop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4F26AD4-ECBE-F5AF-E29F-5E369DA560D3}"/>
              </a:ext>
            </a:extLst>
          </p:cNvPr>
          <p:cNvGrpSpPr/>
          <p:nvPr/>
        </p:nvGrpSpPr>
        <p:grpSpPr>
          <a:xfrm>
            <a:off x="8402736" y="1086817"/>
            <a:ext cx="1441462" cy="1461862"/>
            <a:chOff x="8452107" y="1253949"/>
            <a:chExt cx="1441462" cy="146186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AE0C59B-E0B6-C86C-3AD0-3D22319A46CF}"/>
                </a:ext>
              </a:extLst>
            </p:cNvPr>
            <p:cNvSpPr/>
            <p:nvPr/>
          </p:nvSpPr>
          <p:spPr>
            <a:xfrm>
              <a:off x="8977015" y="1253949"/>
              <a:ext cx="413516" cy="41351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C8BEA9A-7ABA-EE63-A367-C56C4933070F}"/>
                </a:ext>
              </a:extLst>
            </p:cNvPr>
            <p:cNvSpPr/>
            <p:nvPr/>
          </p:nvSpPr>
          <p:spPr>
            <a:xfrm>
              <a:off x="8452107" y="1687580"/>
              <a:ext cx="413516" cy="41351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C262952-2DE1-C8FD-A08F-D5699E615FA8}"/>
                </a:ext>
              </a:extLst>
            </p:cNvPr>
            <p:cNvSpPr/>
            <p:nvPr/>
          </p:nvSpPr>
          <p:spPr>
            <a:xfrm>
              <a:off x="8661754" y="2302295"/>
              <a:ext cx="413516" cy="41351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81E24D4-3E48-A1E8-0B9D-F993A2600848}"/>
                </a:ext>
              </a:extLst>
            </p:cNvPr>
            <p:cNvSpPr/>
            <p:nvPr/>
          </p:nvSpPr>
          <p:spPr>
            <a:xfrm>
              <a:off x="9273295" y="2302295"/>
              <a:ext cx="413516" cy="41351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D4247DB-1A0C-F48B-27A1-DD63ACA84713}"/>
                </a:ext>
              </a:extLst>
            </p:cNvPr>
            <p:cNvSpPr/>
            <p:nvPr/>
          </p:nvSpPr>
          <p:spPr>
            <a:xfrm>
              <a:off x="9480053" y="1679257"/>
              <a:ext cx="413516" cy="41351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DBBE12E-A9EA-D4A6-079E-542F697DD1ED}"/>
                </a:ext>
              </a:extLst>
            </p:cNvPr>
            <p:cNvSpPr txBox="1"/>
            <p:nvPr/>
          </p:nvSpPr>
          <p:spPr>
            <a:xfrm>
              <a:off x="8580609" y="1716740"/>
              <a:ext cx="1182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/>
                <a:t>Focus Groups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6C115C0-28BE-33C4-1998-5513051BEA39}"/>
              </a:ext>
            </a:extLst>
          </p:cNvPr>
          <p:cNvSpPr/>
          <p:nvPr/>
        </p:nvSpPr>
        <p:spPr>
          <a:xfrm>
            <a:off x="8245543" y="3015756"/>
            <a:ext cx="1415281" cy="8920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75AC1FA-E1A2-3C73-8198-CD2A28FC1635}"/>
              </a:ext>
            </a:extLst>
          </p:cNvPr>
          <p:cNvSpPr txBox="1"/>
          <p:nvPr/>
        </p:nvSpPr>
        <p:spPr>
          <a:xfrm>
            <a:off x="8313893" y="3049130"/>
            <a:ext cx="1261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Stakeholder Interviews and Surveys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7D13DA7-68A5-1C0F-0826-895F0ABD8235}"/>
              </a:ext>
            </a:extLst>
          </p:cNvPr>
          <p:cNvGrpSpPr/>
          <p:nvPr/>
        </p:nvGrpSpPr>
        <p:grpSpPr>
          <a:xfrm>
            <a:off x="6405472" y="1293577"/>
            <a:ext cx="1470792" cy="2731339"/>
            <a:chOff x="879455" y="4781671"/>
            <a:chExt cx="1694843" cy="2963543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7CF10BE-673C-B54C-443A-E1D23EBA2BB3}"/>
                </a:ext>
              </a:extLst>
            </p:cNvPr>
            <p:cNvSpPr/>
            <p:nvPr/>
          </p:nvSpPr>
          <p:spPr>
            <a:xfrm>
              <a:off x="879455" y="4781671"/>
              <a:ext cx="1694843" cy="89730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9D41C54-63DA-E95E-79D4-C43FB6343C6B}"/>
                </a:ext>
              </a:extLst>
            </p:cNvPr>
            <p:cNvSpPr txBox="1"/>
            <p:nvPr/>
          </p:nvSpPr>
          <p:spPr>
            <a:xfrm>
              <a:off x="1025060" y="4786776"/>
              <a:ext cx="1362864" cy="901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/>
                <a:t>Corridor Advisory Team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9E36713-1C5D-EF73-C359-60310C61AEC5}"/>
                </a:ext>
              </a:extLst>
            </p:cNvPr>
            <p:cNvSpPr/>
            <p:nvPr/>
          </p:nvSpPr>
          <p:spPr>
            <a:xfrm>
              <a:off x="879455" y="5799084"/>
              <a:ext cx="1694843" cy="89730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AA7B1FB-1193-2A21-87EA-DBF7A4F825EB}"/>
                </a:ext>
              </a:extLst>
            </p:cNvPr>
            <p:cNvSpPr txBox="1"/>
            <p:nvPr/>
          </p:nvSpPr>
          <p:spPr>
            <a:xfrm>
              <a:off x="1025060" y="5804189"/>
              <a:ext cx="1362864" cy="901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/>
                <a:t>Corridor Advisory Team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B1DBA64-B460-148D-C2C6-1AD980782488}"/>
                </a:ext>
              </a:extLst>
            </p:cNvPr>
            <p:cNvSpPr/>
            <p:nvPr/>
          </p:nvSpPr>
          <p:spPr>
            <a:xfrm>
              <a:off x="879455" y="6838465"/>
              <a:ext cx="1694843" cy="89730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C03F77A-4539-6B36-26E7-1922F1F4E381}"/>
                </a:ext>
              </a:extLst>
            </p:cNvPr>
            <p:cNvSpPr txBox="1"/>
            <p:nvPr/>
          </p:nvSpPr>
          <p:spPr>
            <a:xfrm>
              <a:off x="1025060" y="6843570"/>
              <a:ext cx="1362864" cy="901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/>
                <a:t>Corridor Advisory Team</a:t>
              </a:r>
            </a:p>
          </p:txBody>
        </p:sp>
      </p:grpSp>
      <p:pic>
        <p:nvPicPr>
          <p:cNvPr id="55" name="Picture 54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08760C0C-80D4-6B5D-7430-F81AA94CEB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17191" y="1264593"/>
            <a:ext cx="496975" cy="496975"/>
          </a:xfrm>
          <a:prstGeom prst="rect">
            <a:avLst/>
          </a:prstGeom>
        </p:spPr>
      </p:pic>
      <p:pic>
        <p:nvPicPr>
          <p:cNvPr id="8" name="Picture 7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E6D377BD-FB88-7FF2-AAB3-A26377FA97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17191" y="2302859"/>
            <a:ext cx="496975" cy="496975"/>
          </a:xfrm>
          <a:prstGeom prst="rect">
            <a:avLst/>
          </a:prstGeom>
        </p:spPr>
      </p:pic>
      <p:pic>
        <p:nvPicPr>
          <p:cNvPr id="56" name="Picture 55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0EBC60E7-A5D0-03B5-4015-87E0164853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32825" y="1194004"/>
            <a:ext cx="496975" cy="496975"/>
          </a:xfrm>
          <a:prstGeom prst="rect">
            <a:avLst/>
          </a:prstGeom>
        </p:spPr>
      </p:pic>
      <p:pic>
        <p:nvPicPr>
          <p:cNvPr id="57" name="Picture 56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24F630AA-B3C3-F350-7426-18D3A33A71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257455" y="1480278"/>
            <a:ext cx="496975" cy="496975"/>
          </a:xfrm>
          <a:prstGeom prst="rect">
            <a:avLst/>
          </a:prstGeom>
        </p:spPr>
      </p:pic>
      <p:pic>
        <p:nvPicPr>
          <p:cNvPr id="58" name="Picture 57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F7989846-E380-DFC1-89D6-D04F3C1819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47387" y="2986418"/>
            <a:ext cx="496975" cy="49697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1BCC825-F391-A513-64FB-A7FBE8202EDF}"/>
              </a:ext>
            </a:extLst>
          </p:cNvPr>
          <p:cNvSpPr txBox="1"/>
          <p:nvPr/>
        </p:nvSpPr>
        <p:spPr>
          <a:xfrm>
            <a:off x="11468175" y="2545183"/>
            <a:ext cx="61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April 20</a:t>
            </a:r>
          </a:p>
        </p:txBody>
      </p:sp>
      <p:pic>
        <p:nvPicPr>
          <p:cNvPr id="60" name="Picture 59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C8260984-4737-112F-FD59-BD7315712D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29282" y="2188086"/>
            <a:ext cx="496975" cy="496975"/>
          </a:xfrm>
          <a:prstGeom prst="rect">
            <a:avLst/>
          </a:prstGeom>
        </p:spPr>
      </p:pic>
      <p:pic>
        <p:nvPicPr>
          <p:cNvPr id="61" name="Picture 6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0A3D85BE-5FEA-5F6A-C997-6DEF881A06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52315" y="2484853"/>
            <a:ext cx="496975" cy="49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86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4B4CE-4277-A641-8C8B-B6F4885C83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56" y="959224"/>
            <a:ext cx="9887115" cy="4966447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The corridor is characterized by:</a:t>
            </a:r>
          </a:p>
          <a:p>
            <a:pPr lvl="1"/>
            <a:r>
              <a:rPr lang="en-US" sz="1400" dirty="0"/>
              <a:t>Inconsistent sidewalk and bicycle facilities</a:t>
            </a:r>
          </a:p>
          <a:p>
            <a:pPr lvl="1"/>
            <a:r>
              <a:rPr lang="en-US" sz="1400" dirty="0"/>
              <a:t>Lack of access to key locations and services</a:t>
            </a:r>
          </a:p>
          <a:p>
            <a:pPr lvl="1"/>
            <a:r>
              <a:rPr lang="en-US" sz="1400" dirty="0"/>
              <a:t>Growing vehicular demand</a:t>
            </a:r>
          </a:p>
          <a:p>
            <a:pPr lvl="1"/>
            <a:r>
              <a:rPr lang="en-US" sz="1400" dirty="0"/>
              <a:t>High collision rates at key intersections</a:t>
            </a:r>
          </a:p>
          <a:p>
            <a:r>
              <a:rPr lang="en-US" sz="2000" dirty="0"/>
              <a:t>Goal is to re-imagine North Watt Avenue as a multimodal, sustainable, and safe corridor that meets the needs of all users today and in the future. This project will:</a:t>
            </a:r>
          </a:p>
          <a:p>
            <a:pPr lvl="1"/>
            <a:r>
              <a:rPr lang="en-US" sz="1400" dirty="0"/>
              <a:t>Provide a comfortable and safer traveling environment for vulnerable road users</a:t>
            </a:r>
          </a:p>
          <a:p>
            <a:pPr lvl="1"/>
            <a:r>
              <a:rPr lang="en-US" sz="1400" dirty="0"/>
              <a:t>Improve facilities to meet current ADA requirements and County design standards</a:t>
            </a:r>
          </a:p>
          <a:p>
            <a:pPr lvl="1"/>
            <a:r>
              <a:rPr lang="en-US" sz="1400" dirty="0"/>
              <a:t>Provide transit infrastructure which improves user experience</a:t>
            </a:r>
          </a:p>
          <a:p>
            <a:pPr lvl="1"/>
            <a:r>
              <a:rPr lang="en-US" sz="1400" dirty="0"/>
              <a:t>Accommodate future traffic growth without excessive traffic congestion</a:t>
            </a:r>
          </a:p>
          <a:p>
            <a:pPr lvl="1"/>
            <a:r>
              <a:rPr lang="en-US" sz="1400" dirty="0"/>
              <a:t>Improve safety for all road users</a:t>
            </a:r>
            <a:endParaRPr lang="en-US" sz="2000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7787433-820B-89AA-B221-ED10A9FA8E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5A93"/>
                </a:solidFill>
                <a:latin typeface="Arial" panose="020B0604020202020204" pitchFamily="34" charset="0"/>
              </a:rPr>
              <a:t>Purpose and Need Statement</a:t>
            </a:r>
          </a:p>
        </p:txBody>
      </p:sp>
    </p:spTree>
    <p:extLst>
      <p:ext uri="{BB962C8B-B14F-4D97-AF65-F5344CB8AC3E}">
        <p14:creationId xmlns:p14="http://schemas.microsoft.com/office/powerpoint/2010/main" val="781223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C90FF9-CAEF-034F-BF83-4F82497BBF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Project Toolbox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525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77DFC9-F3E4-F846-8CF5-E2F6854E8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8918" y="397365"/>
            <a:ext cx="10967227" cy="68554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Streetscape elements overview</a:t>
            </a:r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4FF6AF18-399B-B4FF-60EF-7201796F47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9383" y="2689155"/>
            <a:ext cx="1810397" cy="2224270"/>
          </a:xfrm>
          <a:prstGeom prst="rect">
            <a:avLst/>
          </a:prstGeom>
        </p:spPr>
      </p:pic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68F4A83C-B939-B7E1-0931-3092FB07AE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5089" y="3198906"/>
            <a:ext cx="1810397" cy="1602333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2CD46AE0-3DDD-E084-4909-5BD2862F89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9634" y="3119307"/>
            <a:ext cx="1793894" cy="1952087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9A55F845-7397-8FAF-7ABF-3326C17463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164" y="2700528"/>
            <a:ext cx="1810396" cy="2076435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B73140C7-1CEC-86D6-1B73-235CEB22B585}"/>
              </a:ext>
            </a:extLst>
          </p:cNvPr>
          <p:cNvSpPr txBox="1">
            <a:spLocks/>
          </p:cNvSpPr>
          <p:nvPr/>
        </p:nvSpPr>
        <p:spPr>
          <a:xfrm>
            <a:off x="576876" y="4960740"/>
            <a:ext cx="1612842" cy="3703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05A93"/>
                </a:solidFill>
                <a:latin typeface="Arial" panose="020B0604020202020204" pitchFamily="34" charset="0"/>
              </a:rPr>
              <a:t>MOBILITY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05352E3F-2B9E-B82B-2D81-FC40B4E36181}"/>
              </a:ext>
            </a:extLst>
          </p:cNvPr>
          <p:cNvSpPr txBox="1">
            <a:spLocks/>
          </p:cNvSpPr>
          <p:nvPr/>
        </p:nvSpPr>
        <p:spPr>
          <a:xfrm>
            <a:off x="7225340" y="4967041"/>
            <a:ext cx="1612842" cy="3703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A7D16D"/>
                </a:solidFill>
                <a:latin typeface="Arial" panose="020B0604020202020204" pitchFamily="34" charset="0"/>
              </a:rPr>
              <a:t>LANDSCAPE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CE7E668C-7FC8-46F6-639E-049A4B56D4BE}"/>
              </a:ext>
            </a:extLst>
          </p:cNvPr>
          <p:cNvSpPr txBox="1">
            <a:spLocks/>
          </p:cNvSpPr>
          <p:nvPr/>
        </p:nvSpPr>
        <p:spPr>
          <a:xfrm>
            <a:off x="5053866" y="4960740"/>
            <a:ext cx="1612842" cy="3703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D35384"/>
                </a:solidFill>
                <a:latin typeface="Arial" panose="020B0604020202020204" pitchFamily="34" charset="0"/>
              </a:rPr>
              <a:t>STREET FURNISHING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2F30DF59-0F05-09AE-4D39-65A412F48626}"/>
              </a:ext>
            </a:extLst>
          </p:cNvPr>
          <p:cNvSpPr txBox="1">
            <a:spLocks/>
          </p:cNvSpPr>
          <p:nvPr/>
        </p:nvSpPr>
        <p:spPr>
          <a:xfrm>
            <a:off x="9530856" y="4954378"/>
            <a:ext cx="2013918" cy="3703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08985"/>
                </a:solidFill>
                <a:latin typeface="Arial" panose="020B0604020202020204" pitchFamily="34" charset="0"/>
              </a:rPr>
              <a:t>PLACEMAKING</a:t>
            </a:r>
          </a:p>
        </p:txBody>
      </p:sp>
      <p:pic>
        <p:nvPicPr>
          <p:cNvPr id="22" name="Picture 21" descr="A screenshot of a video game&#10;&#10;Description automatically generated">
            <a:extLst>
              <a:ext uri="{FF2B5EF4-FFF2-40B4-BE49-F238E27FC236}">
                <a16:creationId xmlns:a16="http://schemas.microsoft.com/office/drawing/2014/main" id="{C7D9E768-FFD7-E8E2-0F28-E12B02742B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8550" y="3069738"/>
            <a:ext cx="1793894" cy="1629158"/>
          </a:xfrm>
          <a:prstGeom prst="rect">
            <a:avLst/>
          </a:prstGeom>
        </p:spPr>
      </p:pic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B07E147D-7F0E-2034-0B29-3068089AD997}"/>
              </a:ext>
            </a:extLst>
          </p:cNvPr>
          <p:cNvSpPr txBox="1">
            <a:spLocks/>
          </p:cNvSpPr>
          <p:nvPr/>
        </p:nvSpPr>
        <p:spPr>
          <a:xfrm>
            <a:off x="2748549" y="4958415"/>
            <a:ext cx="1612842" cy="3703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7B759"/>
                </a:solidFill>
                <a:latin typeface="Arial" panose="020B0604020202020204" pitchFamily="34" charset="0"/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168406062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/Thank You Slides">
  <a:themeElements>
    <a:clrScheme name="NorthWatt">
      <a:dk1>
        <a:srgbClr val="035991"/>
      </a:dk1>
      <a:lt1>
        <a:srgbClr val="FFFFFF"/>
      </a:lt1>
      <a:dk2>
        <a:srgbClr val="000000"/>
      </a:dk2>
      <a:lt2>
        <a:srgbClr val="E7B131"/>
      </a:lt2>
      <a:accent1>
        <a:srgbClr val="51C5D7"/>
      </a:accent1>
      <a:accent2>
        <a:srgbClr val="4EA346"/>
      </a:accent2>
      <a:accent3>
        <a:srgbClr val="6D6E71"/>
      </a:accent3>
      <a:accent4>
        <a:srgbClr val="1A7574"/>
      </a:accent4>
      <a:accent5>
        <a:srgbClr val="FAAC41"/>
      </a:accent5>
      <a:accent6>
        <a:srgbClr val="774779"/>
      </a:accent6>
      <a:hlink>
        <a:srgbClr val="4EA346"/>
      </a:hlink>
      <a:folHlink>
        <a:srgbClr val="6D6E71"/>
      </a:folHlink>
    </a:clrScheme>
    <a:fontScheme name="DKS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thWatt-PresentationTemplate" id="{D5323AB0-8365-E548-8D2A-47D4F21AA709}" vid="{9967178A-05F5-3641-A88F-D31F1106270F}"/>
    </a:ext>
  </a:extLst>
</a:theme>
</file>

<file path=ppt/theme/theme2.xml><?xml version="1.0" encoding="utf-8"?>
<a:theme xmlns:a="http://schemas.openxmlformats.org/drawingml/2006/main" name="Agenda/Key Takeaway Slides">
  <a:themeElements>
    <a:clrScheme name="Custom 2">
      <a:dk1>
        <a:srgbClr val="005A93"/>
      </a:dk1>
      <a:lt1>
        <a:srgbClr val="FFFFFF"/>
      </a:lt1>
      <a:dk2>
        <a:srgbClr val="000000"/>
      </a:dk2>
      <a:lt2>
        <a:srgbClr val="E7B033"/>
      </a:lt2>
      <a:accent1>
        <a:srgbClr val="51C5D7"/>
      </a:accent1>
      <a:accent2>
        <a:srgbClr val="4EA346"/>
      </a:accent2>
      <a:accent3>
        <a:srgbClr val="6D6E71"/>
      </a:accent3>
      <a:accent4>
        <a:srgbClr val="1A7574"/>
      </a:accent4>
      <a:accent5>
        <a:srgbClr val="FAAC41"/>
      </a:accent5>
      <a:accent6>
        <a:srgbClr val="774779"/>
      </a:accent6>
      <a:hlink>
        <a:srgbClr val="4EA346"/>
      </a:hlink>
      <a:folHlink>
        <a:srgbClr val="6D6E7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thWatt-PresentationTemplate" id="{D5323AB0-8365-E548-8D2A-47D4F21AA709}" vid="{F3127768-8E6A-874F-8864-185EEC2EB387}"/>
    </a:ext>
  </a:extLst>
</a:theme>
</file>

<file path=ppt/theme/theme3.xml><?xml version="1.0" encoding="utf-8"?>
<a:theme xmlns:a="http://schemas.openxmlformats.org/drawingml/2006/main" name="Callout Slide">
  <a:themeElements>
    <a:clrScheme name="Custom 3">
      <a:dk1>
        <a:srgbClr val="005A93"/>
      </a:dk1>
      <a:lt1>
        <a:srgbClr val="FFFFFF"/>
      </a:lt1>
      <a:dk2>
        <a:srgbClr val="000000"/>
      </a:dk2>
      <a:lt2>
        <a:srgbClr val="E5AE30"/>
      </a:lt2>
      <a:accent1>
        <a:srgbClr val="51C5D7"/>
      </a:accent1>
      <a:accent2>
        <a:srgbClr val="4EA346"/>
      </a:accent2>
      <a:accent3>
        <a:srgbClr val="6D6E71"/>
      </a:accent3>
      <a:accent4>
        <a:srgbClr val="1A7574"/>
      </a:accent4>
      <a:accent5>
        <a:srgbClr val="FAAC41"/>
      </a:accent5>
      <a:accent6>
        <a:srgbClr val="774779"/>
      </a:accent6>
      <a:hlink>
        <a:srgbClr val="4EA346"/>
      </a:hlink>
      <a:folHlink>
        <a:srgbClr val="6D6E71"/>
      </a:folHlink>
    </a:clrScheme>
    <a:fontScheme name="DKS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thWatt-PresentationTemplate" id="{D5323AB0-8365-E548-8D2A-47D4F21AA709}" vid="{482D8170-0512-624E-93A6-A4C1413A1426}"/>
    </a:ext>
  </a:extLst>
</a:theme>
</file>

<file path=ppt/theme/theme4.xml><?xml version="1.0" encoding="utf-8"?>
<a:theme xmlns:a="http://schemas.openxmlformats.org/drawingml/2006/main" name="Text Slides">
  <a:themeElements>
    <a:clrScheme name="Custom 4">
      <a:dk1>
        <a:srgbClr val="005A93"/>
      </a:dk1>
      <a:lt1>
        <a:srgbClr val="FFFFFF"/>
      </a:lt1>
      <a:dk2>
        <a:srgbClr val="000000"/>
      </a:dk2>
      <a:lt2>
        <a:srgbClr val="E7B031"/>
      </a:lt2>
      <a:accent1>
        <a:srgbClr val="51C5D7"/>
      </a:accent1>
      <a:accent2>
        <a:srgbClr val="4EA346"/>
      </a:accent2>
      <a:accent3>
        <a:srgbClr val="6D6E71"/>
      </a:accent3>
      <a:accent4>
        <a:srgbClr val="1A7574"/>
      </a:accent4>
      <a:accent5>
        <a:srgbClr val="FAAC41"/>
      </a:accent5>
      <a:accent6>
        <a:srgbClr val="774779"/>
      </a:accent6>
      <a:hlink>
        <a:srgbClr val="4EA346"/>
      </a:hlink>
      <a:folHlink>
        <a:srgbClr val="6D6E7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thWatt-PresentationTemplate" id="{D5323AB0-8365-E548-8D2A-47D4F21AA709}" vid="{55062764-B59B-4342-A1A5-75A170A68EA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B5ACB96C7F2C4580B06E8AC9FC6C7F" ma:contentTypeVersion="2" ma:contentTypeDescription="Create a new document." ma:contentTypeScope="" ma:versionID="9446c26df18eaada1a288506e1debda2">
  <xsd:schema xmlns:xsd="http://www.w3.org/2001/XMLSchema" xmlns:xs="http://www.w3.org/2001/XMLSchema" xmlns:p="http://schemas.microsoft.com/office/2006/metadata/properties" xmlns:ns1="http://schemas.microsoft.com/sharepoint/v3" xmlns:ns2="364717b0-ce7f-4dd4-9458-d204feae88ec" targetNamespace="http://schemas.microsoft.com/office/2006/metadata/properties" ma:root="true" ma:fieldsID="611f1855e6cf9ba30e2c011669a1ecd7" ns1:_="" ns2:_="">
    <xsd:import namespace="http://schemas.microsoft.com/sharepoint/v3"/>
    <xsd:import namespace="364717b0-ce7f-4dd4-9458-d204feae88e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717b0-ce7f-4dd4-9458-d204feae88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B349EF0-D86C-4B57-BBD6-7BC2665FC505}"/>
</file>

<file path=customXml/itemProps2.xml><?xml version="1.0" encoding="utf-8"?>
<ds:datastoreItem xmlns:ds="http://schemas.openxmlformats.org/officeDocument/2006/customXml" ds:itemID="{1A629A37-F6B3-46DD-9745-4CC098662A26}"/>
</file>

<file path=customXml/itemProps3.xml><?xml version="1.0" encoding="utf-8"?>
<ds:datastoreItem xmlns:ds="http://schemas.openxmlformats.org/officeDocument/2006/customXml" ds:itemID="{EE0DBCAE-C64E-4415-BEEE-4BCBA4EA182D}"/>
</file>

<file path=docProps/app.xml><?xml version="1.0" encoding="utf-8"?>
<Properties xmlns="http://schemas.openxmlformats.org/officeDocument/2006/extended-properties" xmlns:vt="http://schemas.openxmlformats.org/officeDocument/2006/docPropsVTypes">
  <Template>NorthWattCorridorPlan-PresentationTemplate</Template>
  <TotalTime>483</TotalTime>
  <Words>1311</Words>
  <Application>Microsoft Office PowerPoint</Application>
  <PresentationFormat>Widescreen</PresentationFormat>
  <Paragraphs>224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System Font Regular</vt:lpstr>
      <vt:lpstr>Verdana</vt:lpstr>
      <vt:lpstr>Title/Thank You Slides</vt:lpstr>
      <vt:lpstr>Agenda/Key Takeaway Slides</vt:lpstr>
      <vt:lpstr>Callout Slide</vt:lpstr>
      <vt:lpstr>Text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Pilachowski</dc:creator>
  <cp:lastModifiedBy>Sean Carney</cp:lastModifiedBy>
  <cp:revision>7</cp:revision>
  <cp:lastPrinted>2019-09-30T21:04:24Z</cp:lastPrinted>
  <dcterms:created xsi:type="dcterms:W3CDTF">2023-10-04T21:00:05Z</dcterms:created>
  <dcterms:modified xsi:type="dcterms:W3CDTF">2024-04-10T17:30:26Z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0x01010067B5ACB96C7F2C4580B06E8AC9FC6C7F</vt:lpwstr>
  </property>
</Properties>
</file>