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6" r:id="rId2"/>
    <p:sldMasterId id="2147483671" r:id="rId3"/>
    <p:sldMasterId id="2147483648" r:id="rId4"/>
  </p:sldMasterIdLst>
  <p:notesMasterIdLst>
    <p:notesMasterId r:id="rId24"/>
  </p:notesMasterIdLst>
  <p:handoutMasterIdLst>
    <p:handoutMasterId r:id="rId25"/>
  </p:handoutMasterIdLst>
  <p:sldIdLst>
    <p:sldId id="295" r:id="rId5"/>
    <p:sldId id="293" r:id="rId6"/>
    <p:sldId id="300" r:id="rId7"/>
    <p:sldId id="310" r:id="rId8"/>
    <p:sldId id="328" r:id="rId9"/>
    <p:sldId id="327" r:id="rId10"/>
    <p:sldId id="304" r:id="rId11"/>
    <p:sldId id="322" r:id="rId12"/>
    <p:sldId id="314" r:id="rId13"/>
    <p:sldId id="329" r:id="rId14"/>
    <p:sldId id="342" r:id="rId15"/>
    <p:sldId id="315" r:id="rId16"/>
    <p:sldId id="343" r:id="rId17"/>
    <p:sldId id="339" r:id="rId18"/>
    <p:sldId id="341" r:id="rId19"/>
    <p:sldId id="340" r:id="rId20"/>
    <p:sldId id="344" r:id="rId21"/>
    <p:sldId id="345" r:id="rId22"/>
    <p:sldId id="29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B132"/>
    <a:srgbClr val="005A93"/>
    <a:srgbClr val="1D7BBE"/>
    <a:srgbClr val="E6AB49"/>
    <a:srgbClr val="50B556"/>
    <a:srgbClr val="2A5CAB"/>
    <a:srgbClr val="143D66"/>
    <a:srgbClr val="F4E023"/>
    <a:srgbClr val="FFCE0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A61276-C0F3-409B-9451-8192AF2F131C}" v="2" dt="2024-11-15T15:11:20.3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135"/>
    <p:restoredTop sz="96327"/>
  </p:normalViewPr>
  <p:slideViewPr>
    <p:cSldViewPr snapToGrid="0" snapToObjects="1">
      <p:cViewPr varScale="1">
        <p:scale>
          <a:sx n="105" d="100"/>
          <a:sy n="105" d="100"/>
        </p:scale>
        <p:origin x="4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33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h Pilachowski" userId="09092a68667489ab" providerId="LiveId" clId="{7FA61276-C0F3-409B-9451-8192AF2F131C}"/>
    <pc:docChg chg="custSel modSld">
      <pc:chgData name="Josh Pilachowski" userId="09092a68667489ab" providerId="LiveId" clId="{7FA61276-C0F3-409B-9451-8192AF2F131C}" dt="2024-11-15T15:13:40.286" v="210" actId="20577"/>
      <pc:docMkLst>
        <pc:docMk/>
      </pc:docMkLst>
      <pc:sldChg chg="addSp delSp modSp mod">
        <pc:chgData name="Josh Pilachowski" userId="09092a68667489ab" providerId="LiveId" clId="{7FA61276-C0F3-409B-9451-8192AF2F131C}" dt="2024-11-15T15:09:40.280" v="1"/>
        <pc:sldMkLst>
          <pc:docMk/>
          <pc:sldMk cId="3163448956" sldId="297"/>
        </pc:sldMkLst>
        <pc:spChg chg="add mod">
          <ac:chgData name="Josh Pilachowski" userId="09092a68667489ab" providerId="LiveId" clId="{7FA61276-C0F3-409B-9451-8192AF2F131C}" dt="2024-11-15T15:09:40.280" v="1"/>
          <ac:spMkLst>
            <pc:docMk/>
            <pc:sldMk cId="3163448956" sldId="297"/>
            <ac:spMk id="2" creationId="{E43AD8A3-86E8-14A6-2634-D4912268CA4F}"/>
          </ac:spMkLst>
        </pc:spChg>
        <pc:spChg chg="del">
          <ac:chgData name="Josh Pilachowski" userId="09092a68667489ab" providerId="LiveId" clId="{7FA61276-C0F3-409B-9451-8192AF2F131C}" dt="2024-11-15T15:09:39.043" v="0" actId="478"/>
          <ac:spMkLst>
            <pc:docMk/>
            <pc:sldMk cId="3163448956" sldId="297"/>
            <ac:spMk id="5" creationId="{25C56771-5E94-0496-7F5B-5D72B96F40A0}"/>
          </ac:spMkLst>
        </pc:spChg>
      </pc:sldChg>
      <pc:sldChg chg="modSp mod">
        <pc:chgData name="Josh Pilachowski" userId="09092a68667489ab" providerId="LiveId" clId="{7FA61276-C0F3-409B-9451-8192AF2F131C}" dt="2024-11-15T15:13:40.286" v="210" actId="20577"/>
        <pc:sldMkLst>
          <pc:docMk/>
          <pc:sldMk cId="1470862574" sldId="315"/>
        </pc:sldMkLst>
        <pc:spChg chg="mod">
          <ac:chgData name="Josh Pilachowski" userId="09092a68667489ab" providerId="LiveId" clId="{7FA61276-C0F3-409B-9451-8192AF2F131C}" dt="2024-11-15T15:13:40.286" v="210" actId="20577"/>
          <ac:spMkLst>
            <pc:docMk/>
            <pc:sldMk cId="1470862574" sldId="315"/>
            <ac:spMk id="18" creationId="{071B3810-A1F6-6E46-548E-4FD4108B33A0}"/>
          </ac:spMkLst>
        </pc:spChg>
      </pc:sldChg>
      <pc:sldChg chg="addSp delSp modSp mod">
        <pc:chgData name="Josh Pilachowski" userId="09092a68667489ab" providerId="LiveId" clId="{7FA61276-C0F3-409B-9451-8192AF2F131C}" dt="2024-11-15T15:13:14.352" v="201" actId="20577"/>
        <pc:sldMkLst>
          <pc:docMk/>
          <pc:sldMk cId="3229929476" sldId="340"/>
        </pc:sldMkLst>
        <pc:spChg chg="add mod">
          <ac:chgData name="Josh Pilachowski" userId="09092a68667489ab" providerId="LiveId" clId="{7FA61276-C0F3-409B-9451-8192AF2F131C}" dt="2024-11-15T15:12:53.306" v="188" actId="14100"/>
          <ac:spMkLst>
            <pc:docMk/>
            <pc:sldMk cId="3229929476" sldId="340"/>
            <ac:spMk id="2" creationId="{97F68CE4-45F3-6611-B79C-724B075268BD}"/>
          </ac:spMkLst>
        </pc:spChg>
        <pc:spChg chg="mod">
          <ac:chgData name="Josh Pilachowski" userId="09092a68667489ab" providerId="LiveId" clId="{7FA61276-C0F3-409B-9451-8192AF2F131C}" dt="2024-11-15T15:13:14.352" v="201" actId="20577"/>
          <ac:spMkLst>
            <pc:docMk/>
            <pc:sldMk cId="3229929476" sldId="340"/>
            <ac:spMk id="11" creationId="{435EA24F-C6CC-F1BB-9426-0CF2F4DDB143}"/>
          </ac:spMkLst>
        </pc:spChg>
        <pc:spChg chg="mod">
          <ac:chgData name="Josh Pilachowski" userId="09092a68667489ab" providerId="LiveId" clId="{7FA61276-C0F3-409B-9451-8192AF2F131C}" dt="2024-11-15T15:13:11.738" v="198" actId="313"/>
          <ac:spMkLst>
            <pc:docMk/>
            <pc:sldMk cId="3229929476" sldId="340"/>
            <ac:spMk id="15" creationId="{D873CE89-92EC-D642-A164-305A44B1EA14}"/>
          </ac:spMkLst>
        </pc:spChg>
        <pc:spChg chg="mod">
          <ac:chgData name="Josh Pilachowski" userId="09092a68667489ab" providerId="LiveId" clId="{7FA61276-C0F3-409B-9451-8192AF2F131C}" dt="2024-11-15T15:11:43.890" v="96" actId="20577"/>
          <ac:spMkLst>
            <pc:docMk/>
            <pc:sldMk cId="3229929476" sldId="340"/>
            <ac:spMk id="18" creationId="{F4C1F101-D062-091E-CCEF-25DCBD449AFE}"/>
          </ac:spMkLst>
        </pc:spChg>
        <pc:spChg chg="del">
          <ac:chgData name="Josh Pilachowski" userId="09092a68667489ab" providerId="LiveId" clId="{7FA61276-C0F3-409B-9451-8192AF2F131C}" dt="2024-11-15T15:11:16.263" v="89" actId="478"/>
          <ac:spMkLst>
            <pc:docMk/>
            <pc:sldMk cId="3229929476" sldId="340"/>
            <ac:spMk id="19" creationId="{91B1D107-BC57-81F3-9277-5743D7C3FFCD}"/>
          </ac:spMkLst>
        </pc:spChg>
      </pc:sldChg>
      <pc:sldChg chg="modSp mod">
        <pc:chgData name="Josh Pilachowski" userId="09092a68667489ab" providerId="LiveId" clId="{7FA61276-C0F3-409B-9451-8192AF2F131C}" dt="2024-11-15T15:09:46.794" v="2" actId="6549"/>
        <pc:sldMkLst>
          <pc:docMk/>
          <pc:sldMk cId="3793255163" sldId="345"/>
        </pc:sldMkLst>
        <pc:spChg chg="mod">
          <ac:chgData name="Josh Pilachowski" userId="09092a68667489ab" providerId="LiveId" clId="{7FA61276-C0F3-409B-9451-8192AF2F131C}" dt="2024-11-15T15:09:46.794" v="2" actId="6549"/>
          <ac:spMkLst>
            <pc:docMk/>
            <pc:sldMk cId="3793255163" sldId="345"/>
            <ac:spMk id="8" creationId="{CA2F8726-A63D-C25D-D38E-585DD1049940}"/>
          </ac:spMkLst>
        </pc:spChg>
      </pc:sldChg>
    </pc:docChg>
  </pc:docChgLst>
  <pc:docChgLst>
    <pc:chgData name="Josh Pilachowski" userId="09092a68667489ab" providerId="LiveId" clId="{CD7A76CC-6D57-47A3-AB3A-18F7DC6B7279}"/>
    <pc:docChg chg="modSld">
      <pc:chgData name="Josh Pilachowski" userId="09092a68667489ab" providerId="LiveId" clId="{CD7A76CC-6D57-47A3-AB3A-18F7DC6B7279}" dt="2024-11-14T18:25:34.651" v="14" actId="20577"/>
      <pc:docMkLst>
        <pc:docMk/>
      </pc:docMkLst>
      <pc:sldChg chg="modSp mod">
        <pc:chgData name="Josh Pilachowski" userId="09092a68667489ab" providerId="LiveId" clId="{CD7A76CC-6D57-47A3-AB3A-18F7DC6B7279}" dt="2024-11-14T18:25:34.651" v="14" actId="20577"/>
        <pc:sldMkLst>
          <pc:docMk/>
          <pc:sldMk cId="448327310" sldId="295"/>
        </pc:sldMkLst>
        <pc:spChg chg="mod">
          <ac:chgData name="Josh Pilachowski" userId="09092a68667489ab" providerId="LiveId" clId="{CD7A76CC-6D57-47A3-AB3A-18F7DC6B7279}" dt="2024-11-14T18:25:34.651" v="14" actId="20577"/>
          <ac:spMkLst>
            <pc:docMk/>
            <pc:sldMk cId="448327310" sldId="295"/>
            <ac:spMk id="2" creationId="{974AA173-15B0-8946-BFF8-CAD09BA3873A}"/>
          </ac:spMkLst>
        </pc:spChg>
        <pc:spChg chg="mod">
          <ac:chgData name="Josh Pilachowski" userId="09092a68667489ab" providerId="LiveId" clId="{CD7A76CC-6D57-47A3-AB3A-18F7DC6B7279}" dt="2024-11-14T18:25:14.933" v="5" actId="20577"/>
          <ac:spMkLst>
            <pc:docMk/>
            <pc:sldMk cId="448327310" sldId="295"/>
            <ac:spMk id="7" creationId="{39B82FCD-09F5-B645-88BC-8CF37A30175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8C7212C-9A36-1B4D-A08D-BE8E929839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5A279A-2CC3-AD46-97E8-8AA557C8B77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CF0D1F-9DBD-3D44-B103-A66AC5F44FD3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028F8F-D6F7-A940-A351-996557763BF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B688D7-41F5-0F4F-ACDC-84CF438376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AD0F7-A4F9-F747-85F5-B63784395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0171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2BB754-1448-7A41-B945-62E902CAA026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D1D78D-78C6-A843-B1A5-19B8A01C1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2410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508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2A32CBDC-C335-144C-B5B1-F9724CEF1441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37415" y="2068285"/>
            <a:ext cx="11430516" cy="2878667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5000" b="1" i="1" cap="all" spc="80" baseline="0">
                <a:solidFill>
                  <a:srgbClr val="E7B13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 b="0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ADD A </a:t>
            </a:r>
            <a:br>
              <a:rPr lang="en-US" dirty="0"/>
            </a:br>
            <a:r>
              <a:rPr lang="en-US" dirty="0"/>
              <a:t>presentation TITLE HERE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EB6D8DAC-6ED0-834E-9F14-A17D9558CC6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77890" y="5208100"/>
            <a:ext cx="11390041" cy="978611"/>
          </a:xfrm>
          <a:prstGeom prst="rect">
            <a:avLst/>
          </a:prstGeom>
        </p:spPr>
        <p:txBody>
          <a:bodyPr anchor="ctr" anchorCtr="0"/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1400" b="1" i="0" cap="all" spc="0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 b="0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PRESENTER NAME, Title</a:t>
            </a:r>
          </a:p>
          <a:p>
            <a:pPr lvl="0"/>
            <a:r>
              <a:rPr lang="en-US" dirty="0" err="1"/>
              <a:t>First.last@email.com</a:t>
            </a:r>
            <a:endParaRPr lang="en-US" dirty="0"/>
          </a:p>
          <a:p>
            <a:pPr lvl="0"/>
            <a:r>
              <a:rPr lang="en-US" dirty="0"/>
              <a:t>000.000.0000</a:t>
            </a:r>
          </a:p>
        </p:txBody>
      </p:sp>
    </p:spTree>
    <p:extLst>
      <p:ext uri="{BB962C8B-B14F-4D97-AF65-F5344CB8AC3E}">
        <p14:creationId xmlns:p14="http://schemas.microsoft.com/office/powerpoint/2010/main" val="2156068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2173FD4-4921-9642-4998-3DAD34A0EDF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48918" y="397365"/>
            <a:ext cx="10086560" cy="6855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00" b="1" i="1" cap="all" spc="120" baseline="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 b="0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Text SLIDE with a Table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E794AD3-AF90-6A4D-EA87-3A2AEE919C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8156" y="1344510"/>
            <a:ext cx="11299834" cy="14173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  <a:defRPr sz="2800" b="1" i="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ystem Font Regular"/>
              <a:buChar char="&gt;"/>
              <a:defRPr sz="2000" b="0" i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800" b="0" i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1F2A82D-83FA-9845-AD4B-C9EF3A4586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8156" y="2761894"/>
            <a:ext cx="10871742" cy="24271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400" b="1" i="0" cap="all" spc="50" baseline="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TABLE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6B1508-7958-B9C3-212C-090BA28DF9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495" y="5350771"/>
            <a:ext cx="11288495" cy="32543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800" b="1" i="0" cap="all" spc="5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1 SAMPLE FOOTNOTE STYLE.</a:t>
            </a:r>
          </a:p>
        </p:txBody>
      </p:sp>
    </p:spTree>
    <p:extLst>
      <p:ext uri="{BB962C8B-B14F-4D97-AF65-F5344CB8AC3E}">
        <p14:creationId xmlns:p14="http://schemas.microsoft.com/office/powerpoint/2010/main" val="658738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treet with cars and a sign&#10;&#10;Description automatically generated">
            <a:extLst>
              <a:ext uri="{FF2B5EF4-FFF2-40B4-BE49-F238E27FC236}">
                <a16:creationId xmlns:a16="http://schemas.microsoft.com/office/drawing/2014/main" id="{9B98699C-AAB9-2F26-CA10-105FB4C37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E24822-0933-F844-9499-3A6854FA8AB4}"/>
              </a:ext>
            </a:extLst>
          </p:cNvPr>
          <p:cNvSpPr/>
          <p:nvPr userDrawn="1"/>
        </p:nvSpPr>
        <p:spPr>
          <a:xfrm>
            <a:off x="0" y="3429000"/>
            <a:ext cx="12191999" cy="2856398"/>
          </a:xfrm>
          <a:prstGeom prst="rect">
            <a:avLst/>
          </a:prstGeom>
          <a:solidFill>
            <a:srgbClr val="005A93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F4D4F07B-FA43-8F40-987C-3D02E73DC3E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89000" y="3428999"/>
            <a:ext cx="10262703" cy="285639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4600" b="1" i="1" cap="all" spc="80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 b="0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ADD A TEXT CALLOUT</a:t>
            </a:r>
          </a:p>
          <a:p>
            <a:pPr lvl="0"/>
            <a:r>
              <a:rPr lang="en-US" dirty="0"/>
              <a:t>TO THIS SLIDE</a:t>
            </a:r>
          </a:p>
        </p:txBody>
      </p:sp>
    </p:spTree>
    <p:extLst>
      <p:ext uri="{BB962C8B-B14F-4D97-AF65-F5344CB8AC3E}">
        <p14:creationId xmlns:p14="http://schemas.microsoft.com/office/powerpoint/2010/main" val="455159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27DBE84F-CA14-DD42-A68D-82711F7E491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07707" y="2802466"/>
            <a:ext cx="11360224" cy="1253067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7600" b="1" i="1" cap="all" spc="80" baseline="0">
                <a:solidFill>
                  <a:srgbClr val="E7B13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 b="0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2997E511-3140-4D67-B144-76F40B406A8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77890" y="5208100"/>
            <a:ext cx="11390041" cy="978611"/>
          </a:xfrm>
          <a:prstGeom prst="rect">
            <a:avLst/>
          </a:prstGeom>
        </p:spPr>
        <p:txBody>
          <a:bodyPr anchor="ctr" anchorCtr="0"/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1400" b="1" i="0" cap="all" spc="0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 b="0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PRESENTER NAME, Title</a:t>
            </a:r>
          </a:p>
          <a:p>
            <a:pPr lvl="0"/>
            <a:r>
              <a:rPr lang="en-US" dirty="0" err="1"/>
              <a:t>First.last@email.com</a:t>
            </a:r>
            <a:endParaRPr lang="en-US" dirty="0"/>
          </a:p>
          <a:p>
            <a:pPr lvl="0"/>
            <a:r>
              <a:rPr lang="en-US" dirty="0"/>
              <a:t>000.000.0000</a:t>
            </a:r>
          </a:p>
        </p:txBody>
      </p:sp>
    </p:spTree>
    <p:extLst>
      <p:ext uri="{BB962C8B-B14F-4D97-AF65-F5344CB8AC3E}">
        <p14:creationId xmlns:p14="http://schemas.microsoft.com/office/powerpoint/2010/main" val="1632166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BE8E7E0-DF18-DBE8-1C6A-88AD33A13FBD}"/>
              </a:ext>
            </a:extLst>
          </p:cNvPr>
          <p:cNvSpPr/>
          <p:nvPr userDrawn="1"/>
        </p:nvSpPr>
        <p:spPr>
          <a:xfrm>
            <a:off x="0" y="0"/>
            <a:ext cx="12192000" cy="1341783"/>
          </a:xfrm>
          <a:prstGeom prst="rect">
            <a:avLst/>
          </a:prstGeom>
          <a:solidFill>
            <a:srgbClr val="005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C9F6479-E94F-0C45-B525-CB0F24CA14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600" y="1995054"/>
            <a:ext cx="11439926" cy="3888911"/>
          </a:xfrm>
          <a:prstGeom prst="rect">
            <a:avLst/>
          </a:prstGeom>
        </p:spPr>
        <p:txBody>
          <a:bodyPr numCol="2" spcCol="347472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rgbClr val="E7B132"/>
              </a:buClr>
              <a:buSzTx/>
              <a:buFont typeface="Arial" panose="020B0604020202020204" pitchFamily="34" charset="0"/>
              <a:buNone/>
              <a:tabLst/>
              <a:defRPr sz="2600" b="1" i="1" cap="all" baseline="0">
                <a:solidFill>
                  <a:srgbClr val="1D7BB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1044702" indent="-285750"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rgbClr val="E7B13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AGENDA 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rgbClr val="E7B13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AGENDA 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rgbClr val="E7B13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AGENDA 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rgbClr val="E7B13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AGENDA 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rgbClr val="E7B13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AGENDA </a:t>
            </a:r>
            <a:r>
              <a:rPr lang="en-US" dirty="0" err="1"/>
              <a:t>IteM</a:t>
            </a:r>
            <a:endParaRPr lang="en-US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73359D5C-7C02-F9CA-43B0-95E0B1113B2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8918" y="397365"/>
            <a:ext cx="4550465" cy="6855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00" b="1" i="1" cap="all" spc="120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 b="0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Agenda</a:t>
            </a:r>
          </a:p>
        </p:txBody>
      </p:sp>
      <p:pic>
        <p:nvPicPr>
          <p:cNvPr id="4" name="Picture 3" descr="A white fence next to a road&#10;&#10;Description automatically generated">
            <a:extLst>
              <a:ext uri="{FF2B5EF4-FFF2-40B4-BE49-F238E27FC236}">
                <a16:creationId xmlns:a16="http://schemas.microsoft.com/office/drawing/2014/main" id="{0FA3D053-90A8-6ED5-B49B-64C590BD8B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E7B13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181600" y="0"/>
            <a:ext cx="70104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F7C1C1-7469-C142-8130-B4B4BB3A8B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793" y="1995054"/>
            <a:ext cx="11449733" cy="3997789"/>
          </a:xfrm>
          <a:prstGeom prst="rect">
            <a:avLst/>
          </a:prstGeom>
        </p:spPr>
        <p:txBody>
          <a:bodyPr numCol="1" spcCol="347472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rgbClr val="E7B132"/>
              </a:buClr>
              <a:buSzTx/>
              <a:buFont typeface="Arial" panose="020B0604020202020204" pitchFamily="34" charset="0"/>
              <a:buNone/>
              <a:tabLst/>
              <a:defRPr sz="2600" b="1" i="1" cap="all" baseline="0">
                <a:solidFill>
                  <a:srgbClr val="1D7BB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1044702" indent="-285750"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rgbClr val="E7B13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Takeaway 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rgbClr val="E7B13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Takeaway 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rgbClr val="E7B13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Takeaway 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rgbClr val="E7B13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Takeaway 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rgbClr val="E7B13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Takeaway </a:t>
            </a:r>
            <a:r>
              <a:rPr lang="en-US" dirty="0" err="1"/>
              <a:t>IteM</a:t>
            </a:r>
            <a:endParaRPr lang="en-US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rgbClr val="E7B13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03A241-60F6-9017-5DDF-CA65B69EBA4A}"/>
              </a:ext>
            </a:extLst>
          </p:cNvPr>
          <p:cNvSpPr/>
          <p:nvPr userDrawn="1"/>
        </p:nvSpPr>
        <p:spPr>
          <a:xfrm>
            <a:off x="0" y="5957807"/>
            <a:ext cx="12192000" cy="546666"/>
          </a:xfrm>
          <a:prstGeom prst="rect">
            <a:avLst/>
          </a:prstGeom>
          <a:solidFill>
            <a:srgbClr val="005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F23F69-1334-9260-34E2-FC6760D796B8}"/>
              </a:ext>
            </a:extLst>
          </p:cNvPr>
          <p:cNvSpPr/>
          <p:nvPr userDrawn="1"/>
        </p:nvSpPr>
        <p:spPr>
          <a:xfrm>
            <a:off x="0" y="0"/>
            <a:ext cx="12192000" cy="1341783"/>
          </a:xfrm>
          <a:prstGeom prst="rect">
            <a:avLst/>
          </a:prstGeom>
          <a:solidFill>
            <a:srgbClr val="005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B1CF6261-4CE4-48DA-6AED-63C0293EE35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8918" y="397365"/>
            <a:ext cx="4560404" cy="6855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00" b="1" i="1" cap="all" spc="120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 b="0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Key Takeaways</a:t>
            </a: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46583312-CD18-EA54-4D8B-1652A117F4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793" y="6005498"/>
            <a:ext cx="1896228" cy="43407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C189409-1109-6C43-E330-3E3CC9C6CEE2}"/>
              </a:ext>
            </a:extLst>
          </p:cNvPr>
          <p:cNvSpPr/>
          <p:nvPr userDrawn="1"/>
        </p:nvSpPr>
        <p:spPr>
          <a:xfrm>
            <a:off x="0" y="6724147"/>
            <a:ext cx="12192000" cy="133853"/>
          </a:xfrm>
          <a:prstGeom prst="rect">
            <a:avLst/>
          </a:prstGeom>
          <a:solidFill>
            <a:srgbClr val="E7B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728746C-B45A-B26D-28D2-D95F587F1EFA}"/>
              </a:ext>
            </a:extLst>
          </p:cNvPr>
          <p:cNvSpPr/>
          <p:nvPr userDrawn="1"/>
        </p:nvSpPr>
        <p:spPr>
          <a:xfrm>
            <a:off x="0" y="6508615"/>
            <a:ext cx="12192000" cy="133853"/>
          </a:xfrm>
          <a:prstGeom prst="rect">
            <a:avLst/>
          </a:prstGeom>
          <a:solidFill>
            <a:srgbClr val="E7B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white fence next to a road&#10;&#10;Description automatically generated">
            <a:extLst>
              <a:ext uri="{FF2B5EF4-FFF2-40B4-BE49-F238E27FC236}">
                <a16:creationId xmlns:a16="http://schemas.microsoft.com/office/drawing/2014/main" id="{D6CA78FB-60DC-CCB4-83CB-05D0864A93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E7B13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181600" y="0"/>
            <a:ext cx="70104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74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treet with cars and a sign&#10;&#10;Description automatically generated">
            <a:extLst>
              <a:ext uri="{FF2B5EF4-FFF2-40B4-BE49-F238E27FC236}">
                <a16:creationId xmlns:a16="http://schemas.microsoft.com/office/drawing/2014/main" id="{9B98699C-AAB9-2F26-CA10-105FB4C37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E24822-0933-F844-9499-3A6854FA8AB4}"/>
              </a:ext>
            </a:extLst>
          </p:cNvPr>
          <p:cNvSpPr/>
          <p:nvPr userDrawn="1"/>
        </p:nvSpPr>
        <p:spPr>
          <a:xfrm>
            <a:off x="0" y="3429000"/>
            <a:ext cx="12191999" cy="2856398"/>
          </a:xfrm>
          <a:prstGeom prst="rect">
            <a:avLst/>
          </a:prstGeom>
          <a:solidFill>
            <a:srgbClr val="005A93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F4D4F07B-FA43-8F40-987C-3D02E73DC3E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89000" y="3428999"/>
            <a:ext cx="10262703" cy="285639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4600" b="1" i="1" cap="all" spc="80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 b="0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ADD A TEXT CALLOUT</a:t>
            </a:r>
          </a:p>
          <a:p>
            <a:pPr lvl="0"/>
            <a:r>
              <a:rPr lang="en-US" dirty="0"/>
              <a:t>TO THIS SLIDE</a:t>
            </a:r>
          </a:p>
        </p:txBody>
      </p:sp>
    </p:spTree>
    <p:extLst>
      <p:ext uri="{BB962C8B-B14F-4D97-AF65-F5344CB8AC3E}">
        <p14:creationId xmlns:p14="http://schemas.microsoft.com/office/powerpoint/2010/main" val="898062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s on the road&#10;&#10;Description automatically generated">
            <a:extLst>
              <a:ext uri="{FF2B5EF4-FFF2-40B4-BE49-F238E27FC236}">
                <a16:creationId xmlns:a16="http://schemas.microsoft.com/office/drawing/2014/main" id="{92A788DF-768C-BE75-4E31-4A5A21A64F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AC2C31-08DC-7CFA-3545-91CA0D7767A7}"/>
              </a:ext>
            </a:extLst>
          </p:cNvPr>
          <p:cNvSpPr/>
          <p:nvPr userDrawn="1"/>
        </p:nvSpPr>
        <p:spPr>
          <a:xfrm>
            <a:off x="0" y="572602"/>
            <a:ext cx="12191999" cy="2856398"/>
          </a:xfrm>
          <a:prstGeom prst="rect">
            <a:avLst/>
          </a:prstGeom>
          <a:solidFill>
            <a:srgbClr val="005A93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DECCCE39-6B16-6BA7-9E66-44D13B08AAA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89000" y="572601"/>
            <a:ext cx="10262703" cy="285639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4600" b="1" i="1" cap="all" spc="80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 b="0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ADD A TEXT CALLOUT</a:t>
            </a:r>
          </a:p>
          <a:p>
            <a:pPr lvl="0"/>
            <a:r>
              <a:rPr lang="en-US" dirty="0"/>
              <a:t>TO THIS SLIDE</a:t>
            </a:r>
          </a:p>
        </p:txBody>
      </p:sp>
    </p:spTree>
    <p:extLst>
      <p:ext uri="{BB962C8B-B14F-4D97-AF65-F5344CB8AC3E}">
        <p14:creationId xmlns:p14="http://schemas.microsoft.com/office/powerpoint/2010/main" val="766808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– 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5EC9C0B1-95C0-E847-B98B-BCA34CA852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48918" y="397365"/>
            <a:ext cx="10086560" cy="6855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00" b="1" i="1" cap="all" spc="120" baseline="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 b="0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Text SLIDE with a numbered list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7A5495-4AC4-5345-BF33-DA366A681E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8156" y="1344510"/>
            <a:ext cx="11299835" cy="373258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None/>
              <a:defRPr sz="2800" b="0" i="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-457200">
              <a:buClr>
                <a:srgbClr val="E7B132"/>
              </a:buClr>
              <a:buFont typeface="+mj-lt"/>
              <a:buAutoNum type="arabicPeriod"/>
              <a:defRPr sz="2000" b="0" i="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BCB06D-0C88-D84E-881E-1B1CAA5813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495" y="5350771"/>
            <a:ext cx="11288495" cy="32543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800" b="1" i="0" cap="all" spc="5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1 SAMPLE FOOTNOTE STYLE.</a:t>
            </a:r>
          </a:p>
        </p:txBody>
      </p:sp>
    </p:spTree>
    <p:extLst>
      <p:ext uri="{BB962C8B-B14F-4D97-AF65-F5344CB8AC3E}">
        <p14:creationId xmlns:p14="http://schemas.microsoft.com/office/powerpoint/2010/main" val="1716125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–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D9EF53A-A76C-4146-AA9A-BF2FD6B172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8156" y="1344510"/>
            <a:ext cx="11299834" cy="438292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E7B132"/>
              </a:buClr>
              <a:defRPr sz="2800" b="0" i="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7B132"/>
              </a:buClr>
              <a:buFont typeface="System Font Regular"/>
              <a:buChar char="&gt;"/>
              <a:defRPr sz="2200" b="0" i="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7B132"/>
              </a:buClr>
              <a:defRPr sz="2000" b="0" i="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2494D22C-19D7-287B-362B-0B3636A236B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48918" y="397365"/>
            <a:ext cx="10086560" cy="6855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00" b="1" i="1" cap="all" spc="120" baseline="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 b="0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Text SLIDE with a Bullet list</a:t>
            </a:r>
          </a:p>
        </p:txBody>
      </p:sp>
    </p:spTree>
    <p:extLst>
      <p:ext uri="{BB962C8B-B14F-4D97-AF65-F5344CB8AC3E}">
        <p14:creationId xmlns:p14="http://schemas.microsoft.com/office/powerpoint/2010/main" val="456018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or Large Image/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70214BE-09B8-C3EA-B634-B84384464F8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48918" y="397365"/>
            <a:ext cx="10086560" cy="6855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00" b="1" i="1" cap="all" spc="120" baseline="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 b="0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Text SLIDE with a Large Figure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F8E29E3-2349-C6CD-9F31-EE721A97D1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495" y="5350771"/>
            <a:ext cx="11288495" cy="32543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800" b="1" i="0" cap="all" spc="5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1 SAMPLE FOOTNOTE STYLE.</a:t>
            </a:r>
          </a:p>
        </p:txBody>
      </p:sp>
    </p:spTree>
    <p:extLst>
      <p:ext uri="{BB962C8B-B14F-4D97-AF65-F5344CB8AC3E}">
        <p14:creationId xmlns:p14="http://schemas.microsoft.com/office/powerpoint/2010/main" val="2326105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43CB3AD-D762-1442-8ED9-548669DF97B8}"/>
              </a:ext>
            </a:extLst>
          </p:cNvPr>
          <p:cNvSpPr/>
          <p:nvPr userDrawn="1"/>
        </p:nvSpPr>
        <p:spPr>
          <a:xfrm>
            <a:off x="0" y="1786558"/>
            <a:ext cx="12192000" cy="4731996"/>
          </a:xfrm>
          <a:prstGeom prst="rect">
            <a:avLst/>
          </a:prstGeom>
          <a:solidFill>
            <a:srgbClr val="005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3A4831-07DD-CCB1-1026-46770907A6D8}"/>
              </a:ext>
            </a:extLst>
          </p:cNvPr>
          <p:cNvSpPr/>
          <p:nvPr userDrawn="1"/>
        </p:nvSpPr>
        <p:spPr>
          <a:xfrm>
            <a:off x="0" y="6734086"/>
            <a:ext cx="12192000" cy="133853"/>
          </a:xfrm>
          <a:prstGeom prst="rect">
            <a:avLst/>
          </a:prstGeom>
          <a:solidFill>
            <a:srgbClr val="E7B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D81360-4F4C-FE30-6836-840C9F59F8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97" y="240247"/>
            <a:ext cx="5791003" cy="132565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A377075-02CC-FFE3-5198-17334F1F3B68}"/>
              </a:ext>
            </a:extLst>
          </p:cNvPr>
          <p:cNvSpPr/>
          <p:nvPr userDrawn="1"/>
        </p:nvSpPr>
        <p:spPr>
          <a:xfrm>
            <a:off x="0" y="6518554"/>
            <a:ext cx="12192000" cy="133853"/>
          </a:xfrm>
          <a:prstGeom prst="rect">
            <a:avLst/>
          </a:prstGeom>
          <a:solidFill>
            <a:srgbClr val="E7B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54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9988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1903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59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42EAD2-A06D-AE64-2BC7-6904456260BD}"/>
              </a:ext>
            </a:extLst>
          </p:cNvPr>
          <p:cNvSpPr/>
          <p:nvPr userDrawn="1"/>
        </p:nvSpPr>
        <p:spPr>
          <a:xfrm>
            <a:off x="0" y="5957807"/>
            <a:ext cx="12192000" cy="546666"/>
          </a:xfrm>
          <a:prstGeom prst="rect">
            <a:avLst/>
          </a:prstGeom>
          <a:solidFill>
            <a:srgbClr val="005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E6C79E23-9864-14D9-F651-1D37AFA9423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793" y="6005498"/>
            <a:ext cx="1896228" cy="4340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BD16793-6E35-ACD8-964E-1A789B76A504}"/>
              </a:ext>
            </a:extLst>
          </p:cNvPr>
          <p:cNvSpPr/>
          <p:nvPr userDrawn="1"/>
        </p:nvSpPr>
        <p:spPr>
          <a:xfrm>
            <a:off x="0" y="6724147"/>
            <a:ext cx="12192000" cy="133853"/>
          </a:xfrm>
          <a:prstGeom prst="rect">
            <a:avLst/>
          </a:prstGeom>
          <a:solidFill>
            <a:srgbClr val="E7B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CC7CE1-0BE3-BEE7-3D1E-5BD4A7473DED}"/>
              </a:ext>
            </a:extLst>
          </p:cNvPr>
          <p:cNvSpPr/>
          <p:nvPr userDrawn="1"/>
        </p:nvSpPr>
        <p:spPr>
          <a:xfrm>
            <a:off x="0" y="6508615"/>
            <a:ext cx="12192000" cy="133853"/>
          </a:xfrm>
          <a:prstGeom prst="rect">
            <a:avLst/>
          </a:prstGeom>
          <a:solidFill>
            <a:srgbClr val="E7B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030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1" r:id="rId4"/>
    <p:sldLayoutId id="214748367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trategywiki.org/wiki/File:Check_mark.sv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9B82FCD-09F5-B645-88BC-8CF37A30175B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Re-Imagine North Watt</a:t>
            </a:r>
          </a:p>
          <a:p>
            <a:r>
              <a:rPr lang="en-US" dirty="0">
                <a:latin typeface="Arial" panose="020B0604020202020204" pitchFamily="34" charset="0"/>
              </a:rPr>
              <a:t>Corridor Plan</a:t>
            </a:r>
            <a:br>
              <a:rPr lang="en-US" dirty="0">
                <a:latin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</a:rPr>
              <a:t>Sacramento County </a:t>
            </a:r>
            <a:br>
              <a:rPr lang="en-US" sz="3600" dirty="0">
                <a:latin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</a:rPr>
              <a:t>Disability Advisory Commission</a:t>
            </a:r>
            <a:br>
              <a:rPr lang="en-US" sz="2800" dirty="0">
                <a:latin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</a:rPr>
              <a:t>Physical Access Subcommittee</a:t>
            </a:r>
            <a:br>
              <a:rPr lang="en-US" sz="2800" dirty="0">
                <a:latin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</a:rPr>
              <a:t>November 19, 2024</a:t>
            </a:r>
            <a:endParaRPr lang="en-US" sz="3200" dirty="0">
              <a:latin typeface="Arial" panose="020B060402020202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4AA173-15B0-8946-BFF8-CAD09BA387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7891" y="5208100"/>
            <a:ext cx="3969992" cy="97861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Josh Pilachowski, PhD, TE, RSP</a:t>
            </a:r>
            <a:r>
              <a:rPr lang="en-US" baseline="-25000" dirty="0">
                <a:latin typeface="Arial" panose="020B0604020202020204" pitchFamily="34" charset="0"/>
              </a:rPr>
              <a:t>1</a:t>
            </a:r>
          </a:p>
          <a:p>
            <a:r>
              <a:rPr lang="en-US" b="0" dirty="0">
                <a:latin typeface="Arial" panose="020B0604020202020204" pitchFamily="34" charset="0"/>
              </a:rPr>
              <a:t>Senior Transportation Engineer</a:t>
            </a:r>
          </a:p>
          <a:p>
            <a:r>
              <a:rPr lang="en-US" b="0" cap="none" dirty="0"/>
              <a:t>josh</a:t>
            </a:r>
            <a:r>
              <a:rPr lang="en-US" b="0" cap="none" dirty="0">
                <a:latin typeface="Arial" panose="020B0604020202020204" pitchFamily="34" charset="0"/>
              </a:rPr>
              <a:t>@dksassociates.com</a:t>
            </a:r>
          </a:p>
          <a:p>
            <a:r>
              <a:rPr lang="en-US" b="0" cap="none" dirty="0">
                <a:latin typeface="Arial" panose="020B0604020202020204" pitchFamily="34" charset="0"/>
              </a:rPr>
              <a:t>510.295.9741</a:t>
            </a:r>
          </a:p>
        </p:txBody>
      </p:sp>
    </p:spTree>
    <p:extLst>
      <p:ext uri="{BB962C8B-B14F-4D97-AF65-F5344CB8AC3E}">
        <p14:creationId xmlns:p14="http://schemas.microsoft.com/office/powerpoint/2010/main" val="448327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F3627D-EFF9-7D44-95AD-AA331E60770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Minimal Impact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98BD116-CD89-9A60-E9C1-03AEF333DC4B}"/>
              </a:ext>
            </a:extLst>
          </p:cNvPr>
          <p:cNvSpPr txBox="1">
            <a:spLocks/>
          </p:cNvSpPr>
          <p:nvPr/>
        </p:nvSpPr>
        <p:spPr>
          <a:xfrm>
            <a:off x="6103454" y="1073407"/>
            <a:ext cx="4887567" cy="468555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2800" b="0" i="0" kern="120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B132"/>
              </a:buClr>
              <a:buFont typeface="+mj-lt"/>
              <a:buAutoNum type="arabicPeriod"/>
              <a:defRPr sz="2000" b="0" i="0" kern="120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EDE5DC-6351-02A0-78AB-BD5CF982C2AE}"/>
              </a:ext>
            </a:extLst>
          </p:cNvPr>
          <p:cNvSpPr/>
          <p:nvPr/>
        </p:nvSpPr>
        <p:spPr>
          <a:xfrm flipV="1">
            <a:off x="12800771" y="1082914"/>
            <a:ext cx="11008766" cy="11128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7BAB26-F278-1475-5A07-41D212F5E1F9}"/>
              </a:ext>
            </a:extLst>
          </p:cNvPr>
          <p:cNvSpPr/>
          <p:nvPr/>
        </p:nvSpPr>
        <p:spPr>
          <a:xfrm flipV="1">
            <a:off x="12800771" y="2266599"/>
            <a:ext cx="11008766" cy="11128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DB7218-9A73-D0D3-3542-BC66C8E9AB95}"/>
              </a:ext>
            </a:extLst>
          </p:cNvPr>
          <p:cNvSpPr/>
          <p:nvPr/>
        </p:nvSpPr>
        <p:spPr>
          <a:xfrm flipV="1">
            <a:off x="12796153" y="3446308"/>
            <a:ext cx="11008766" cy="11128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</a:t>
            </a:r>
          </a:p>
        </p:txBody>
      </p:sp>
      <p:pic>
        <p:nvPicPr>
          <p:cNvPr id="3" name="Picture 2" descr="A video game screen shot of a couple of cars&#10;&#10;Description automatically generated">
            <a:extLst>
              <a:ext uri="{FF2B5EF4-FFF2-40B4-BE49-F238E27FC236}">
                <a16:creationId xmlns:a16="http://schemas.microsoft.com/office/drawing/2014/main" id="{85843980-4222-E77B-88ED-F6EED728FE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76718" y="1082914"/>
            <a:ext cx="4823583" cy="1112803"/>
          </a:xfrm>
          <a:prstGeom prst="rect">
            <a:avLst/>
          </a:prstGeom>
        </p:spPr>
      </p:pic>
      <p:pic>
        <p:nvPicPr>
          <p:cNvPr id="4" name="Picture 3" descr="A video game of cars on a road&#10;&#10;Description automatically generated">
            <a:extLst>
              <a:ext uri="{FF2B5EF4-FFF2-40B4-BE49-F238E27FC236}">
                <a16:creationId xmlns:a16="http://schemas.microsoft.com/office/drawing/2014/main" id="{E8D33114-5277-56C5-58FE-C43DD684CA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652"/>
          <a:stretch/>
        </p:blipFill>
        <p:spPr>
          <a:xfrm>
            <a:off x="14143211" y="2356833"/>
            <a:ext cx="8335228" cy="1398171"/>
          </a:xfrm>
          <a:prstGeom prst="rect">
            <a:avLst/>
          </a:prstGeom>
        </p:spPr>
      </p:pic>
      <p:pic>
        <p:nvPicPr>
          <p:cNvPr id="12" name="Picture 11" descr="A pixelated video game of a road with cars and a tree&#10;&#10;Description automatically generated">
            <a:extLst>
              <a:ext uri="{FF2B5EF4-FFF2-40B4-BE49-F238E27FC236}">
                <a16:creationId xmlns:a16="http://schemas.microsoft.com/office/drawing/2014/main" id="{F5B86531-6A2A-5714-AC07-B72D1661AD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61239" y="3446308"/>
            <a:ext cx="9284264" cy="1121206"/>
          </a:xfrm>
          <a:prstGeom prst="rect">
            <a:avLst/>
          </a:prstGeom>
        </p:spPr>
      </p:pic>
      <p:pic>
        <p:nvPicPr>
          <p:cNvPr id="14" name="Picture 13" descr="A video game screen with cars and text&#10;&#10;Description automatically generated">
            <a:extLst>
              <a:ext uri="{FF2B5EF4-FFF2-40B4-BE49-F238E27FC236}">
                <a16:creationId xmlns:a16="http://schemas.microsoft.com/office/drawing/2014/main" id="{80DC5035-C177-9110-B094-286D43B982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91535" y="812038"/>
            <a:ext cx="4206240" cy="1403365"/>
          </a:xfrm>
          <a:prstGeom prst="rect">
            <a:avLst/>
          </a:prstGeom>
        </p:spPr>
      </p:pic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CD382A39-27D1-854D-0866-AA84208EB6C1}"/>
              </a:ext>
            </a:extLst>
          </p:cNvPr>
          <p:cNvSpPr txBox="1">
            <a:spLocks/>
          </p:cNvSpPr>
          <p:nvPr/>
        </p:nvSpPr>
        <p:spPr>
          <a:xfrm>
            <a:off x="6642155" y="2049539"/>
            <a:ext cx="3286299" cy="32543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  <a:defRPr sz="800" b="1" i="0" kern="1200" cap="all" spc="5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Cross Sections Generated with Open </a:t>
            </a:r>
            <a:r>
              <a:rPr lang="en-US" dirty="0" err="1"/>
              <a:t>StreetMix</a:t>
            </a:r>
            <a:endParaRPr lang="en-US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FF483B5-7EC0-78EA-C1ED-7C50FB465B9B}"/>
              </a:ext>
            </a:extLst>
          </p:cNvPr>
          <p:cNvSpPr txBox="1">
            <a:spLocks/>
          </p:cNvSpPr>
          <p:nvPr/>
        </p:nvSpPr>
        <p:spPr>
          <a:xfrm>
            <a:off x="335025" y="5513970"/>
            <a:ext cx="11288495" cy="32543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  <a:defRPr sz="800" b="1" i="0" kern="1200" cap="all" spc="5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Cross Sections illustrative, actual dimensions for design will vary by location along the corridor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2D134C9-CF6F-1509-2492-AF47197C4E80}"/>
              </a:ext>
            </a:extLst>
          </p:cNvPr>
          <p:cNvGrpSpPr/>
          <p:nvPr/>
        </p:nvGrpSpPr>
        <p:grpSpPr>
          <a:xfrm>
            <a:off x="2312415" y="1099040"/>
            <a:ext cx="7524444" cy="1357112"/>
            <a:chOff x="2312415" y="1099040"/>
            <a:chExt cx="7524444" cy="1357112"/>
          </a:xfrm>
        </p:grpSpPr>
        <p:pic>
          <p:nvPicPr>
            <p:cNvPr id="15" name="Picture 14" descr="A video game of cars on a road&#10;&#10;Description automatically generated">
              <a:extLst>
                <a:ext uri="{FF2B5EF4-FFF2-40B4-BE49-F238E27FC236}">
                  <a16:creationId xmlns:a16="http://schemas.microsoft.com/office/drawing/2014/main" id="{32C08A62-3DBE-F402-B8DA-9AD1599A88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263" r="4933"/>
            <a:stretch/>
          </p:blipFill>
          <p:spPr>
            <a:xfrm>
              <a:off x="3269928" y="1099040"/>
              <a:ext cx="5595960" cy="1059100"/>
            </a:xfrm>
            <a:prstGeom prst="rect">
              <a:avLst/>
            </a:prstGeom>
          </p:spPr>
        </p:pic>
        <p:pic>
          <p:nvPicPr>
            <p:cNvPr id="6" name="Picture 5" descr="A video game of cars on a road&#10;&#10;Description automatically generated">
              <a:extLst>
                <a:ext uri="{FF2B5EF4-FFF2-40B4-BE49-F238E27FC236}">
                  <a16:creationId xmlns:a16="http://schemas.microsoft.com/office/drawing/2014/main" id="{C3FA3F9D-F88E-0C4F-8ED4-A86782905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8563" b="-31652"/>
            <a:stretch/>
          </p:blipFill>
          <p:spPr>
            <a:xfrm>
              <a:off x="2312415" y="1215666"/>
              <a:ext cx="953299" cy="1240486"/>
            </a:xfrm>
            <a:prstGeom prst="rect">
              <a:avLst/>
            </a:prstGeom>
          </p:spPr>
        </p:pic>
        <p:pic>
          <p:nvPicPr>
            <p:cNvPr id="13" name="Picture 12" descr="A video game of cars on a road&#10;&#10;Description automatically generated">
              <a:extLst>
                <a:ext uri="{FF2B5EF4-FFF2-40B4-BE49-F238E27FC236}">
                  <a16:creationId xmlns:a16="http://schemas.microsoft.com/office/drawing/2014/main" id="{EDB4BB64-11E0-8F7C-B926-EA91A79196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8352" r="-1" b="-31652"/>
            <a:stretch/>
          </p:blipFill>
          <p:spPr>
            <a:xfrm>
              <a:off x="8865888" y="1228308"/>
              <a:ext cx="970971" cy="1223629"/>
            </a:xfrm>
            <a:prstGeom prst="rect">
              <a:avLst/>
            </a:prstGeom>
          </p:spPr>
        </p:pic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A022495E-D160-7ADD-234E-53459DC04A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2256" y="2719686"/>
            <a:ext cx="11008766" cy="2713108"/>
          </a:xfrm>
        </p:spPr>
        <p:txBody>
          <a:bodyPr/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Maintain existing centerline and cross-section, as possible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Consistent bidirectional Class II Bicycle lane and sidewalk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Meet current accessibility standards</a:t>
            </a:r>
            <a:endParaRPr lang="en-US" dirty="0">
              <a:solidFill>
                <a:srgbClr val="005A93"/>
              </a:solidFill>
              <a:latin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Sufficient lanes to manage traffic growth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Reduced sidewalk and landscaping to minimize ROW impacts</a:t>
            </a:r>
          </a:p>
        </p:txBody>
      </p:sp>
    </p:spTree>
    <p:extLst>
      <p:ext uri="{BB962C8B-B14F-4D97-AF65-F5344CB8AC3E}">
        <p14:creationId xmlns:p14="http://schemas.microsoft.com/office/powerpoint/2010/main" val="2305137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57231-9A24-5366-39C0-B160E3225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B3284A-F6A8-2DA1-B815-A24F4E83C54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Minimal Impact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C229431-D833-4648-659E-15061130CDDD}"/>
              </a:ext>
            </a:extLst>
          </p:cNvPr>
          <p:cNvSpPr txBox="1">
            <a:spLocks/>
          </p:cNvSpPr>
          <p:nvPr/>
        </p:nvSpPr>
        <p:spPr>
          <a:xfrm>
            <a:off x="6103454" y="1073407"/>
            <a:ext cx="4887567" cy="468555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2800" b="0" i="0" kern="120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B132"/>
              </a:buClr>
              <a:buFont typeface="+mj-lt"/>
              <a:buAutoNum type="arabicPeriod"/>
              <a:defRPr sz="2000" b="0" i="0" kern="120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B25BDF-5E7A-2295-9061-539D4B6AEFD9}"/>
              </a:ext>
            </a:extLst>
          </p:cNvPr>
          <p:cNvSpPr/>
          <p:nvPr/>
        </p:nvSpPr>
        <p:spPr>
          <a:xfrm flipV="1">
            <a:off x="12800771" y="1082914"/>
            <a:ext cx="11008766" cy="11128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B5AD7E-7385-2AA6-A84D-3D2963369630}"/>
              </a:ext>
            </a:extLst>
          </p:cNvPr>
          <p:cNvSpPr/>
          <p:nvPr/>
        </p:nvSpPr>
        <p:spPr>
          <a:xfrm flipV="1">
            <a:off x="12800771" y="2266599"/>
            <a:ext cx="11008766" cy="11128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56DD4B-164D-32CF-1D30-6597DF91A136}"/>
              </a:ext>
            </a:extLst>
          </p:cNvPr>
          <p:cNvSpPr/>
          <p:nvPr/>
        </p:nvSpPr>
        <p:spPr>
          <a:xfrm flipV="1">
            <a:off x="12796153" y="3446308"/>
            <a:ext cx="11008766" cy="11128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</a:t>
            </a:r>
          </a:p>
        </p:txBody>
      </p:sp>
      <p:pic>
        <p:nvPicPr>
          <p:cNvPr id="3" name="Picture 2" descr="A video game screen shot of a couple of cars&#10;&#10;Description automatically generated">
            <a:extLst>
              <a:ext uri="{FF2B5EF4-FFF2-40B4-BE49-F238E27FC236}">
                <a16:creationId xmlns:a16="http://schemas.microsoft.com/office/drawing/2014/main" id="{68E7DA4D-6C21-B009-1B8D-BB690AAB6E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76718" y="1082914"/>
            <a:ext cx="4823583" cy="1112803"/>
          </a:xfrm>
          <a:prstGeom prst="rect">
            <a:avLst/>
          </a:prstGeom>
        </p:spPr>
      </p:pic>
      <p:pic>
        <p:nvPicPr>
          <p:cNvPr id="4" name="Picture 3" descr="A video game of cars on a road&#10;&#10;Description automatically generated">
            <a:extLst>
              <a:ext uri="{FF2B5EF4-FFF2-40B4-BE49-F238E27FC236}">
                <a16:creationId xmlns:a16="http://schemas.microsoft.com/office/drawing/2014/main" id="{B35FEA41-8FB9-85DD-3AA4-6E28FF4CF9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652"/>
          <a:stretch/>
        </p:blipFill>
        <p:spPr>
          <a:xfrm>
            <a:off x="14143211" y="2356833"/>
            <a:ext cx="8335228" cy="1398171"/>
          </a:xfrm>
          <a:prstGeom prst="rect">
            <a:avLst/>
          </a:prstGeom>
        </p:spPr>
      </p:pic>
      <p:pic>
        <p:nvPicPr>
          <p:cNvPr id="12" name="Picture 11" descr="A pixelated video game of a road with cars and a tree&#10;&#10;Description automatically generated">
            <a:extLst>
              <a:ext uri="{FF2B5EF4-FFF2-40B4-BE49-F238E27FC236}">
                <a16:creationId xmlns:a16="http://schemas.microsoft.com/office/drawing/2014/main" id="{6877ED4D-65F3-3AEB-1ED1-2801891F3D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61239" y="3446308"/>
            <a:ext cx="9284264" cy="1121206"/>
          </a:xfrm>
          <a:prstGeom prst="rect">
            <a:avLst/>
          </a:prstGeom>
        </p:spPr>
      </p:pic>
      <p:pic>
        <p:nvPicPr>
          <p:cNvPr id="14" name="Picture 13" descr="A video game screen with cars and text&#10;&#10;Description automatically generated">
            <a:extLst>
              <a:ext uri="{FF2B5EF4-FFF2-40B4-BE49-F238E27FC236}">
                <a16:creationId xmlns:a16="http://schemas.microsoft.com/office/drawing/2014/main" id="{D344949B-021B-5061-B3CF-9772275379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91535" y="812038"/>
            <a:ext cx="4206240" cy="1403365"/>
          </a:xfrm>
          <a:prstGeom prst="rect">
            <a:avLst/>
          </a:prstGeom>
        </p:spPr>
      </p:pic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D9AB1534-C23A-56E5-702F-F75FF8596DFC}"/>
              </a:ext>
            </a:extLst>
          </p:cNvPr>
          <p:cNvSpPr txBox="1">
            <a:spLocks/>
          </p:cNvSpPr>
          <p:nvPr/>
        </p:nvSpPr>
        <p:spPr>
          <a:xfrm>
            <a:off x="6642155" y="2049539"/>
            <a:ext cx="3286299" cy="32543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  <a:defRPr sz="800" b="1" i="0" kern="1200" cap="all" spc="5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Cross Sections Generated with Open </a:t>
            </a:r>
            <a:r>
              <a:rPr lang="en-US" dirty="0" err="1"/>
              <a:t>StreetMix</a:t>
            </a:r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D56A828-6B32-2C18-C0DC-4273AEF911BE}"/>
              </a:ext>
            </a:extLst>
          </p:cNvPr>
          <p:cNvGrpSpPr/>
          <p:nvPr/>
        </p:nvGrpSpPr>
        <p:grpSpPr>
          <a:xfrm>
            <a:off x="2312415" y="1099040"/>
            <a:ext cx="7524444" cy="1357112"/>
            <a:chOff x="2312415" y="1099040"/>
            <a:chExt cx="7524444" cy="1357112"/>
          </a:xfrm>
        </p:grpSpPr>
        <p:pic>
          <p:nvPicPr>
            <p:cNvPr id="15" name="Picture 14" descr="A video game of cars on a road&#10;&#10;Description automatically generated">
              <a:extLst>
                <a:ext uri="{FF2B5EF4-FFF2-40B4-BE49-F238E27FC236}">
                  <a16:creationId xmlns:a16="http://schemas.microsoft.com/office/drawing/2014/main" id="{C3A6E262-4F16-4FBA-096E-EA3FA337CF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263" r="4933"/>
            <a:stretch/>
          </p:blipFill>
          <p:spPr>
            <a:xfrm>
              <a:off x="3269928" y="1099040"/>
              <a:ext cx="5595960" cy="1059100"/>
            </a:xfrm>
            <a:prstGeom prst="rect">
              <a:avLst/>
            </a:prstGeom>
          </p:spPr>
        </p:pic>
        <p:pic>
          <p:nvPicPr>
            <p:cNvPr id="6" name="Picture 5" descr="A video game of cars on a road&#10;&#10;Description automatically generated">
              <a:extLst>
                <a:ext uri="{FF2B5EF4-FFF2-40B4-BE49-F238E27FC236}">
                  <a16:creationId xmlns:a16="http://schemas.microsoft.com/office/drawing/2014/main" id="{A6AB4DC4-C356-1400-17E6-F06931C3FD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8563" b="-31652"/>
            <a:stretch/>
          </p:blipFill>
          <p:spPr>
            <a:xfrm>
              <a:off x="2312415" y="1215666"/>
              <a:ext cx="953299" cy="1240486"/>
            </a:xfrm>
            <a:prstGeom prst="rect">
              <a:avLst/>
            </a:prstGeom>
          </p:spPr>
        </p:pic>
        <p:pic>
          <p:nvPicPr>
            <p:cNvPr id="13" name="Picture 12" descr="A video game of cars on a road&#10;&#10;Description automatically generated">
              <a:extLst>
                <a:ext uri="{FF2B5EF4-FFF2-40B4-BE49-F238E27FC236}">
                  <a16:creationId xmlns:a16="http://schemas.microsoft.com/office/drawing/2014/main" id="{F801FC66-1382-CE51-D7E3-F1543623D3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8352" r="-1" b="-31652"/>
            <a:stretch/>
          </p:blipFill>
          <p:spPr>
            <a:xfrm>
              <a:off x="8865888" y="1228308"/>
              <a:ext cx="970971" cy="1223629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2BBB3C7C-7F15-AE92-C3ED-8AA86BA0509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26047" y="2464983"/>
            <a:ext cx="10594960" cy="336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83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F3627D-EFF9-7D44-95AD-AA331E60770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Hybrid Urban Boulevard</a:t>
            </a:r>
            <a:endParaRPr lang="en-US" dirty="0">
              <a:solidFill>
                <a:srgbClr val="005A93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98BD116-CD89-9A60-E9C1-03AEF333DC4B}"/>
              </a:ext>
            </a:extLst>
          </p:cNvPr>
          <p:cNvSpPr txBox="1">
            <a:spLocks/>
          </p:cNvSpPr>
          <p:nvPr/>
        </p:nvSpPr>
        <p:spPr>
          <a:xfrm>
            <a:off x="6103454" y="1073407"/>
            <a:ext cx="4887567" cy="468555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2800" b="0" i="0" kern="120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B132"/>
              </a:buClr>
              <a:buFont typeface="+mj-lt"/>
              <a:buAutoNum type="arabicPeriod"/>
              <a:defRPr sz="2000" b="0" i="0" kern="120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endParaRPr lang="en-US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7BAB26-F278-1475-5A07-41D212F5E1F9}"/>
              </a:ext>
            </a:extLst>
          </p:cNvPr>
          <p:cNvSpPr/>
          <p:nvPr/>
        </p:nvSpPr>
        <p:spPr>
          <a:xfrm flipV="1">
            <a:off x="-11552103" y="1099040"/>
            <a:ext cx="11008766" cy="11128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</a:t>
            </a:r>
          </a:p>
        </p:txBody>
      </p:sp>
      <p:pic>
        <p:nvPicPr>
          <p:cNvPr id="3" name="Picture 2" descr="A video game of cars on a road&#10;&#10;Description automatically generated">
            <a:extLst>
              <a:ext uri="{FF2B5EF4-FFF2-40B4-BE49-F238E27FC236}">
                <a16:creationId xmlns:a16="http://schemas.microsoft.com/office/drawing/2014/main" id="{10647554-7F6C-7A49-475C-A551C76994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652"/>
          <a:stretch/>
        </p:blipFill>
        <p:spPr>
          <a:xfrm>
            <a:off x="-10623215" y="1099040"/>
            <a:ext cx="8335228" cy="1398171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0D1F4FA-B827-9A7A-9486-859EC377E76A}"/>
              </a:ext>
            </a:extLst>
          </p:cNvPr>
          <p:cNvSpPr txBox="1">
            <a:spLocks/>
          </p:cNvSpPr>
          <p:nvPr/>
        </p:nvSpPr>
        <p:spPr>
          <a:xfrm>
            <a:off x="7494313" y="2171774"/>
            <a:ext cx="3284651" cy="32543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  <a:defRPr sz="800" b="1" i="0" kern="1200" cap="all" spc="5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Cross Sections Generated with Open </a:t>
            </a:r>
            <a:r>
              <a:rPr lang="en-US" dirty="0" err="1"/>
              <a:t>StreetMix</a:t>
            </a:r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46605AE-7A2E-72FE-BA41-48255DA303DD}"/>
              </a:ext>
            </a:extLst>
          </p:cNvPr>
          <p:cNvSpPr txBox="1">
            <a:spLocks/>
          </p:cNvSpPr>
          <p:nvPr/>
        </p:nvSpPr>
        <p:spPr>
          <a:xfrm>
            <a:off x="451752" y="782527"/>
            <a:ext cx="11288495" cy="32543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  <a:defRPr sz="800" b="1" i="0" kern="1200" cap="all" spc="5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Cross Sections illustrative, actual dimensions for design will vary by location along the corridor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7A46777-47BD-606E-794F-270529FAE622}"/>
              </a:ext>
            </a:extLst>
          </p:cNvPr>
          <p:cNvGrpSpPr/>
          <p:nvPr/>
        </p:nvGrpSpPr>
        <p:grpSpPr>
          <a:xfrm>
            <a:off x="1881060" y="1142522"/>
            <a:ext cx="8790622" cy="1444246"/>
            <a:chOff x="1940054" y="4973911"/>
            <a:chExt cx="8790622" cy="1444246"/>
          </a:xfrm>
        </p:grpSpPr>
        <p:pic>
          <p:nvPicPr>
            <p:cNvPr id="9" name="Picture 8" descr="A pixelated video game of a road with cars and a tree&#10;&#10;Description automatically generated">
              <a:extLst>
                <a:ext uri="{FF2B5EF4-FFF2-40B4-BE49-F238E27FC236}">
                  <a16:creationId xmlns:a16="http://schemas.microsoft.com/office/drawing/2014/main" id="{0784C669-0D62-A0EA-D418-99868E1D7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4604"/>
            <a:stretch/>
          </p:blipFill>
          <p:spPr>
            <a:xfrm>
              <a:off x="5587531" y="4973911"/>
              <a:ext cx="5143145" cy="1121206"/>
            </a:xfrm>
            <a:prstGeom prst="rect">
              <a:avLst/>
            </a:prstGeom>
          </p:spPr>
        </p:pic>
        <p:pic>
          <p:nvPicPr>
            <p:cNvPr id="10" name="Picture 9" descr="A video game of cars on a road&#10;&#10;Description automatically generated">
              <a:extLst>
                <a:ext uri="{FF2B5EF4-FFF2-40B4-BE49-F238E27FC236}">
                  <a16:creationId xmlns:a16="http://schemas.microsoft.com/office/drawing/2014/main" id="{1DF7702B-3959-0E91-88D7-6EEB966786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6190" b="-31652"/>
            <a:stretch/>
          </p:blipFill>
          <p:spPr>
            <a:xfrm>
              <a:off x="1940054" y="5019986"/>
              <a:ext cx="3651691" cy="1398171"/>
            </a:xfrm>
            <a:prstGeom prst="rect">
              <a:avLst/>
            </a:prstGeom>
          </p:spPr>
        </p:pic>
      </p:grp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71B3810-A1F6-6E46-548E-4FD4108B33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0040" y="2581009"/>
            <a:ext cx="11560710" cy="3258584"/>
          </a:xfrm>
        </p:spPr>
        <p:txBody>
          <a:bodyPr/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A93"/>
                </a:solidFill>
                <a:latin typeface="Arial" panose="020B0604020202020204" pitchFamily="34" charset="0"/>
              </a:rPr>
              <a:t>Widen to accommodate six lanes and include one-way frontage road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A93"/>
                </a:solidFill>
                <a:latin typeface="Arial" panose="020B0604020202020204" pitchFamily="34" charset="0"/>
              </a:rPr>
              <a:t>Consistent bidirectional Class IV Protected Bicycle lanes or low-volume one-way Class III Bicycle Boulevar</a:t>
            </a:r>
            <a:r>
              <a:rPr lang="en-US" sz="2400" dirty="0"/>
              <a:t>d on frontage road,</a:t>
            </a:r>
            <a:r>
              <a:rPr lang="en-US" sz="2400" dirty="0">
                <a:solidFill>
                  <a:srgbClr val="005A93"/>
                </a:solidFill>
                <a:latin typeface="Arial" panose="020B0604020202020204" pitchFamily="34" charset="0"/>
              </a:rPr>
              <a:t> and sidewalk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Meet current accessibility standards</a:t>
            </a:r>
            <a:endParaRPr lang="en-US" sz="2400" dirty="0">
              <a:solidFill>
                <a:srgbClr val="005A93"/>
              </a:solidFill>
              <a:latin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A93"/>
                </a:solidFill>
                <a:latin typeface="Arial" panose="020B0604020202020204" pitchFamily="34" charset="0"/>
              </a:rPr>
              <a:t>Full 8’ sidewalk and 8’ planting strip where feasible to meet </a:t>
            </a:r>
            <a:br>
              <a:rPr lang="en-US" sz="2400" dirty="0">
                <a:solidFill>
                  <a:srgbClr val="005A93"/>
                </a:solidFill>
                <a:latin typeface="Arial" panose="020B0604020202020204" pitchFamily="34" charset="0"/>
              </a:rPr>
            </a:br>
            <a:r>
              <a:rPr lang="en-US" sz="2400" dirty="0">
                <a:solidFill>
                  <a:srgbClr val="005A93"/>
                </a:solidFill>
                <a:latin typeface="Arial" panose="020B0604020202020204" pitchFamily="34" charset="0"/>
              </a:rPr>
              <a:t>County design standards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Sufficient lanes to manage traffic growth</a:t>
            </a:r>
            <a:endParaRPr lang="en-US" sz="2400" dirty="0">
              <a:solidFill>
                <a:srgbClr val="005A93"/>
              </a:solidFill>
              <a:latin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Future bus rapid transit (BRT) adaptable</a:t>
            </a:r>
            <a:endParaRPr lang="en-US" sz="2400" dirty="0">
              <a:solidFill>
                <a:srgbClr val="005A93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862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82FFB-02D9-0487-48D8-101A80299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CF809A-0885-7356-CFB7-6CB1129641D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Hybrid Urban Boulevard</a:t>
            </a:r>
            <a:endParaRPr lang="en-US" dirty="0">
              <a:solidFill>
                <a:srgbClr val="005A93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7E8AECB-5467-1A15-FA72-C67F12B5723A}"/>
              </a:ext>
            </a:extLst>
          </p:cNvPr>
          <p:cNvSpPr txBox="1">
            <a:spLocks/>
          </p:cNvSpPr>
          <p:nvPr/>
        </p:nvSpPr>
        <p:spPr>
          <a:xfrm>
            <a:off x="6103454" y="1073407"/>
            <a:ext cx="4887567" cy="468555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2800" b="0" i="0" kern="120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B132"/>
              </a:buClr>
              <a:buFont typeface="+mj-lt"/>
              <a:buAutoNum type="arabicPeriod"/>
              <a:defRPr sz="2000" b="0" i="0" kern="120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endParaRPr lang="en-US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DE9FC1-970D-AB80-C6C2-120EE4004D7A}"/>
              </a:ext>
            </a:extLst>
          </p:cNvPr>
          <p:cNvSpPr/>
          <p:nvPr/>
        </p:nvSpPr>
        <p:spPr>
          <a:xfrm flipV="1">
            <a:off x="-11552103" y="1099040"/>
            <a:ext cx="11008766" cy="11128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</a:t>
            </a:r>
          </a:p>
        </p:txBody>
      </p:sp>
      <p:pic>
        <p:nvPicPr>
          <p:cNvPr id="3" name="Picture 2" descr="A video game of cars on a road&#10;&#10;Description automatically generated">
            <a:extLst>
              <a:ext uri="{FF2B5EF4-FFF2-40B4-BE49-F238E27FC236}">
                <a16:creationId xmlns:a16="http://schemas.microsoft.com/office/drawing/2014/main" id="{9499BE1A-8DA5-6882-B37D-558531347D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652"/>
          <a:stretch/>
        </p:blipFill>
        <p:spPr>
          <a:xfrm>
            <a:off x="-10623215" y="1099040"/>
            <a:ext cx="8335228" cy="1398171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C478F070-6CAE-2DE4-7206-D752580F0B6F}"/>
              </a:ext>
            </a:extLst>
          </p:cNvPr>
          <p:cNvSpPr txBox="1">
            <a:spLocks/>
          </p:cNvSpPr>
          <p:nvPr/>
        </p:nvSpPr>
        <p:spPr>
          <a:xfrm>
            <a:off x="9891438" y="1928324"/>
            <a:ext cx="1552187" cy="578031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  <a:defRPr sz="800" b="1" i="0" kern="1200" cap="all" spc="5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Cross Sections Generated with Open </a:t>
            </a:r>
            <a:r>
              <a:rPr lang="en-US" dirty="0" err="1"/>
              <a:t>StreetMix</a:t>
            </a:r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D5B831B3-6DA7-0538-916D-739E10AE1AD5}"/>
              </a:ext>
            </a:extLst>
          </p:cNvPr>
          <p:cNvSpPr txBox="1">
            <a:spLocks/>
          </p:cNvSpPr>
          <p:nvPr/>
        </p:nvSpPr>
        <p:spPr>
          <a:xfrm>
            <a:off x="451752" y="782527"/>
            <a:ext cx="11288495" cy="32543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  <a:defRPr sz="800" b="1" i="0" kern="1200" cap="all" spc="5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Cross Sections illustrative, actual dimensions for design will vary by location along the corridor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0DFF06B-73A5-55CB-6800-87F37F457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992" y="2516708"/>
            <a:ext cx="10518648" cy="3358994"/>
          </a:xfrm>
          <a:prstGeom prst="rect">
            <a:avLst/>
          </a:prstGeom>
        </p:spPr>
      </p:pic>
      <p:pic>
        <p:nvPicPr>
          <p:cNvPr id="11" name="Picture 10" descr="A pixelated image of cars and a tree&#10;&#10;Description automatically generated">
            <a:extLst>
              <a:ext uri="{FF2B5EF4-FFF2-40B4-BE49-F238E27FC236}">
                <a16:creationId xmlns:a16="http://schemas.microsoft.com/office/drawing/2014/main" id="{D5FEC9D2-EAA9-6DDB-0EBF-BF9B0D866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562" y="1036412"/>
            <a:ext cx="7575970" cy="148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28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C90FF9-CAEF-034F-BF83-4F82497BBF9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Initial Evaluation</a:t>
            </a:r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525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9533B-A35F-A272-EC62-A1858A8C5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AF570C98-E85B-6B83-8150-C58B3B5F1A3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Community and Partner Agency Feedback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223B473-6A1A-8182-CCBD-C52C46ABB9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8156" y="1479176"/>
            <a:ext cx="5637843" cy="4491318"/>
          </a:xfrm>
          <a:prstGeom prst="rect">
            <a:avLst/>
          </a:prstGeom>
        </p:spPr>
        <p:txBody>
          <a:bodyPr/>
          <a:lstStyle/>
          <a:p>
            <a:r>
              <a:rPr lang="en-US" sz="2400" dirty="0"/>
              <a:t>Address pavement quality</a:t>
            </a:r>
          </a:p>
          <a:p>
            <a:r>
              <a:rPr lang="en-US" sz="2400" dirty="0"/>
              <a:t>Close gaps in the pedestrian and bicycle infrastructure</a:t>
            </a:r>
          </a:p>
          <a:p>
            <a:r>
              <a:rPr lang="en-US" sz="2400" dirty="0"/>
              <a:t>Improve accessibility</a:t>
            </a:r>
          </a:p>
          <a:p>
            <a:r>
              <a:rPr lang="en-US" sz="2400" dirty="0"/>
              <a:t>Add lanes (either direct requests or requests to reduce vehicle congestion)</a:t>
            </a:r>
          </a:p>
          <a:p>
            <a:r>
              <a:rPr lang="en-US" sz="2400" dirty="0"/>
              <a:t>Improve lighting conditions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70EDF059-7349-B03F-1D9C-15BF3A7192A6}"/>
              </a:ext>
            </a:extLst>
          </p:cNvPr>
          <p:cNvSpPr txBox="1">
            <a:spLocks/>
          </p:cNvSpPr>
          <p:nvPr/>
        </p:nvSpPr>
        <p:spPr>
          <a:xfrm>
            <a:off x="6025239" y="1479176"/>
            <a:ext cx="5637843" cy="37562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E7B132"/>
              </a:buClr>
              <a:buFont typeface="Arial" panose="020B0604020202020204" pitchFamily="34" charset="0"/>
              <a:buChar char="•"/>
              <a:defRPr sz="2800" b="0" i="0" kern="120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7B132"/>
              </a:buClr>
              <a:buFont typeface="System Font Regular"/>
              <a:buChar char="&gt;"/>
              <a:defRPr sz="2200" b="0" i="0" kern="120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7B13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Minimize Right of Way impacts on homes and local businesses</a:t>
            </a:r>
          </a:p>
          <a:p>
            <a:r>
              <a:rPr lang="en-US" sz="2400" dirty="0"/>
              <a:t>Maintain viability of County land for future development</a:t>
            </a:r>
          </a:p>
          <a:p>
            <a:r>
              <a:rPr lang="en-US" sz="2400" dirty="0"/>
              <a:t>Allow for future implementation of side-running BRT</a:t>
            </a:r>
          </a:p>
        </p:txBody>
      </p:sp>
    </p:spTree>
    <p:extLst>
      <p:ext uri="{BB962C8B-B14F-4D97-AF65-F5344CB8AC3E}">
        <p14:creationId xmlns:p14="http://schemas.microsoft.com/office/powerpoint/2010/main" val="3201724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39A65-A25A-ACB8-3F51-ABF6C5F0A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47BF48-52EF-B027-C73C-5CEF482400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30874" y="1063459"/>
            <a:ext cx="2730251" cy="54122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Minimal Impact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AE3C3ACA-8358-40B5-6562-0D3A17ACA8E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Purpose and Need Evaluation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44A1DCE-A63E-B3A1-5613-9CB33E6789F3}"/>
              </a:ext>
            </a:extLst>
          </p:cNvPr>
          <p:cNvSpPr txBox="1">
            <a:spLocks/>
          </p:cNvSpPr>
          <p:nvPr/>
        </p:nvSpPr>
        <p:spPr>
          <a:xfrm>
            <a:off x="8332196" y="1063459"/>
            <a:ext cx="2730251" cy="5412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E7B132"/>
              </a:buClr>
              <a:buFont typeface="Arial" panose="020B0604020202020204" pitchFamily="34" charset="0"/>
              <a:buChar char="•"/>
              <a:defRPr sz="2800" b="0" i="0" kern="120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7B132"/>
              </a:buClr>
              <a:buFont typeface="System Font Regular"/>
              <a:buChar char="&gt;"/>
              <a:defRPr sz="2200" b="0" i="0" kern="120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7B13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Hybrid Urban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7927BE3-66BA-380F-BA1C-A4EA2A6DFF74}"/>
              </a:ext>
            </a:extLst>
          </p:cNvPr>
          <p:cNvSpPr txBox="1">
            <a:spLocks/>
          </p:cNvSpPr>
          <p:nvPr/>
        </p:nvSpPr>
        <p:spPr>
          <a:xfrm>
            <a:off x="188262" y="1515034"/>
            <a:ext cx="4294092" cy="43837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E7B132"/>
              </a:buClr>
              <a:buFont typeface="Arial" panose="020B0604020202020204" pitchFamily="34" charset="0"/>
              <a:buChar char="•"/>
              <a:defRPr sz="2800" b="0" i="0" kern="120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7B132"/>
              </a:buClr>
              <a:buFont typeface="System Font Regular"/>
              <a:buChar char="&gt;"/>
              <a:defRPr sz="2200" b="0" i="0" kern="120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7B13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000" b="1" dirty="0"/>
              <a:t>Comfort and safety for vulnerable road users</a:t>
            </a:r>
          </a:p>
          <a:p>
            <a:pPr>
              <a:spcBef>
                <a:spcPts val="600"/>
              </a:spcBef>
            </a:pPr>
            <a:r>
              <a:rPr lang="en-US" sz="2000" b="1" dirty="0"/>
              <a:t>Meet current ADA requirements and County design standards</a:t>
            </a:r>
          </a:p>
          <a:p>
            <a:pPr>
              <a:spcBef>
                <a:spcPts val="600"/>
              </a:spcBef>
            </a:pPr>
            <a:r>
              <a:rPr lang="en-US" sz="2000" b="1" dirty="0"/>
              <a:t>Improves transit user experience and allow BRT</a:t>
            </a:r>
          </a:p>
          <a:p>
            <a:pPr>
              <a:spcBef>
                <a:spcPts val="600"/>
              </a:spcBef>
            </a:pPr>
            <a:r>
              <a:rPr lang="en-US" sz="2000" b="1" dirty="0"/>
              <a:t>Maintain traffic operations with forecasted growth</a:t>
            </a:r>
          </a:p>
          <a:p>
            <a:pPr>
              <a:spcBef>
                <a:spcPts val="600"/>
              </a:spcBef>
            </a:pPr>
            <a:r>
              <a:rPr lang="en-US" sz="2000" b="1" dirty="0"/>
              <a:t>Improve safety for all road users</a:t>
            </a:r>
          </a:p>
          <a:p>
            <a:pPr>
              <a:spcBef>
                <a:spcPts val="600"/>
              </a:spcBef>
            </a:pPr>
            <a:r>
              <a:rPr lang="en-US" sz="2000" b="1" dirty="0"/>
              <a:t>Minimize Right-of-way impacts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463606-9FB1-3356-D8AD-94B89D2F3E90}"/>
              </a:ext>
            </a:extLst>
          </p:cNvPr>
          <p:cNvSpPr txBox="1"/>
          <p:nvPr/>
        </p:nvSpPr>
        <p:spPr>
          <a:xfrm>
            <a:off x="4549587" y="2298543"/>
            <a:ext cx="3092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ADA – Yes</a:t>
            </a:r>
            <a:br>
              <a:rPr lang="en-US" dirty="0"/>
            </a:br>
            <a:r>
              <a:rPr lang="en-US" dirty="0"/>
              <a:t>Design standards – somewhat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F22581-BA3E-E937-792F-0E0AEFBBBFCC}"/>
              </a:ext>
            </a:extLst>
          </p:cNvPr>
          <p:cNvSpPr txBox="1"/>
          <p:nvPr/>
        </p:nvSpPr>
        <p:spPr>
          <a:xfrm>
            <a:off x="7983069" y="2298543"/>
            <a:ext cx="3092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ADA – Yes</a:t>
            </a:r>
            <a:br>
              <a:rPr lang="en-US" dirty="0"/>
            </a:br>
            <a:r>
              <a:rPr lang="en-US" dirty="0"/>
              <a:t>Design standards – mostly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5EA24F-C6CC-F1BB-9426-0CF2F4DDB143}"/>
              </a:ext>
            </a:extLst>
          </p:cNvPr>
          <p:cNvSpPr txBox="1"/>
          <p:nvPr/>
        </p:nvSpPr>
        <p:spPr>
          <a:xfrm>
            <a:off x="4549587" y="1572402"/>
            <a:ext cx="3092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 buffer for bike lane</a:t>
            </a:r>
            <a:br>
              <a:rPr lang="en-US" dirty="0"/>
            </a:br>
            <a:r>
              <a:rPr lang="en-US" dirty="0"/>
              <a:t>Reduced landscape buffer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1FDF55-1066-284D-E5F1-3B5779820EF5}"/>
              </a:ext>
            </a:extLst>
          </p:cNvPr>
          <p:cNvSpPr txBox="1"/>
          <p:nvPr/>
        </p:nvSpPr>
        <p:spPr>
          <a:xfrm>
            <a:off x="4549587" y="3059215"/>
            <a:ext cx="3092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Improved amenities</a:t>
            </a:r>
            <a:br>
              <a:rPr lang="en-US" dirty="0"/>
            </a:br>
            <a:r>
              <a:rPr lang="en-US" dirty="0"/>
              <a:t>Not BRT adaptable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13DE61-A7F6-B863-20CC-2AF8BF24077E}"/>
              </a:ext>
            </a:extLst>
          </p:cNvPr>
          <p:cNvSpPr txBox="1"/>
          <p:nvPr/>
        </p:nvSpPr>
        <p:spPr>
          <a:xfrm>
            <a:off x="7983069" y="3059215"/>
            <a:ext cx="3092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Improved amenities</a:t>
            </a:r>
            <a:br>
              <a:rPr lang="en-US" dirty="0"/>
            </a:br>
            <a:r>
              <a:rPr lang="en-US" dirty="0"/>
              <a:t>BRT adaptable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73CE89-92EC-D642-A164-305A44B1EA14}"/>
              </a:ext>
            </a:extLst>
          </p:cNvPr>
          <p:cNvSpPr txBox="1"/>
          <p:nvPr/>
        </p:nvSpPr>
        <p:spPr>
          <a:xfrm>
            <a:off x="7983069" y="1572402"/>
            <a:ext cx="3092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Protected bike lane</a:t>
            </a:r>
            <a:br>
              <a:rPr lang="en-US" dirty="0"/>
            </a:br>
            <a:r>
              <a:rPr lang="en-US" dirty="0"/>
              <a:t>Full landscape buffer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31720D-4626-CA5F-06EB-D368381B3103}"/>
              </a:ext>
            </a:extLst>
          </p:cNvPr>
          <p:cNvSpPr txBox="1"/>
          <p:nvPr/>
        </p:nvSpPr>
        <p:spPr>
          <a:xfrm>
            <a:off x="4549587" y="4004553"/>
            <a:ext cx="3092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FAF284-ABEC-9085-C0CC-64BC3B85AE17}"/>
              </a:ext>
            </a:extLst>
          </p:cNvPr>
          <p:cNvSpPr txBox="1"/>
          <p:nvPr/>
        </p:nvSpPr>
        <p:spPr>
          <a:xfrm>
            <a:off x="7983069" y="4004553"/>
            <a:ext cx="3092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C1F101-D062-091E-CCEF-25DCBD449AFE}"/>
              </a:ext>
            </a:extLst>
          </p:cNvPr>
          <p:cNvSpPr txBox="1"/>
          <p:nvPr/>
        </p:nvSpPr>
        <p:spPr>
          <a:xfrm>
            <a:off x="4482352" y="4593509"/>
            <a:ext cx="3370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Minimally improved by removing gaps in sidewalks and bike lanes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BDB5F0-263B-DCEB-ECFD-C8572C3BF345}"/>
              </a:ext>
            </a:extLst>
          </p:cNvPr>
          <p:cNvSpPr txBox="1"/>
          <p:nvPr/>
        </p:nvSpPr>
        <p:spPr>
          <a:xfrm>
            <a:off x="4549587" y="5252444"/>
            <a:ext cx="3092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Minimal business impacts</a:t>
            </a:r>
            <a:br>
              <a:rPr lang="en-US" dirty="0"/>
            </a:br>
            <a:r>
              <a:rPr lang="en-US" dirty="0"/>
              <a:t>No residential impacts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9B68A3-01DA-90D2-D30E-42C4DD6D0B97}"/>
              </a:ext>
            </a:extLst>
          </p:cNvPr>
          <p:cNvSpPr txBox="1"/>
          <p:nvPr/>
        </p:nvSpPr>
        <p:spPr>
          <a:xfrm>
            <a:off x="7983069" y="5252444"/>
            <a:ext cx="3312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Some business/parking impacts</a:t>
            </a:r>
            <a:br>
              <a:rPr lang="en-US" dirty="0"/>
            </a:br>
            <a:r>
              <a:rPr lang="en-US" dirty="0"/>
              <a:t>Minimal residential impacts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B9CEC09-1168-F7F4-0C63-4515AA433726}"/>
              </a:ext>
            </a:extLst>
          </p:cNvPr>
          <p:cNvCxnSpPr/>
          <p:nvPr/>
        </p:nvCxnSpPr>
        <p:spPr>
          <a:xfrm>
            <a:off x="458156" y="5280212"/>
            <a:ext cx="11115279" cy="0"/>
          </a:xfrm>
          <a:prstGeom prst="line">
            <a:avLst/>
          </a:prstGeom>
          <a:ln w="952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050DF07-B066-49F5-88ED-614267548D93}"/>
              </a:ext>
            </a:extLst>
          </p:cNvPr>
          <p:cNvCxnSpPr/>
          <p:nvPr/>
        </p:nvCxnSpPr>
        <p:spPr>
          <a:xfrm>
            <a:off x="458156" y="4545107"/>
            <a:ext cx="11115279" cy="0"/>
          </a:xfrm>
          <a:prstGeom prst="line">
            <a:avLst/>
          </a:prstGeom>
          <a:ln w="952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D535CC3-F524-1F4D-4AD7-02DF45FEBAF9}"/>
              </a:ext>
            </a:extLst>
          </p:cNvPr>
          <p:cNvCxnSpPr/>
          <p:nvPr/>
        </p:nvCxnSpPr>
        <p:spPr>
          <a:xfrm>
            <a:off x="458156" y="3774142"/>
            <a:ext cx="11115279" cy="0"/>
          </a:xfrm>
          <a:prstGeom prst="line">
            <a:avLst/>
          </a:prstGeom>
          <a:ln w="952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E3A4A62-B888-9AE5-FD98-3DF97D77E20F}"/>
              </a:ext>
            </a:extLst>
          </p:cNvPr>
          <p:cNvCxnSpPr/>
          <p:nvPr/>
        </p:nvCxnSpPr>
        <p:spPr>
          <a:xfrm>
            <a:off x="458156" y="3012142"/>
            <a:ext cx="11115279" cy="0"/>
          </a:xfrm>
          <a:prstGeom prst="line">
            <a:avLst/>
          </a:prstGeom>
          <a:ln w="952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7D119C5-F322-3A89-BC06-F603C08B8FAA}"/>
              </a:ext>
            </a:extLst>
          </p:cNvPr>
          <p:cNvCxnSpPr/>
          <p:nvPr/>
        </p:nvCxnSpPr>
        <p:spPr>
          <a:xfrm>
            <a:off x="458156" y="2259106"/>
            <a:ext cx="11115279" cy="0"/>
          </a:xfrm>
          <a:prstGeom prst="line">
            <a:avLst/>
          </a:prstGeom>
          <a:ln w="952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731B89C-A26F-9D14-7CB3-EC08E6A00F36}"/>
              </a:ext>
            </a:extLst>
          </p:cNvPr>
          <p:cNvCxnSpPr/>
          <p:nvPr/>
        </p:nvCxnSpPr>
        <p:spPr>
          <a:xfrm>
            <a:off x="4482353" y="1082914"/>
            <a:ext cx="0" cy="4815861"/>
          </a:xfrm>
          <a:prstGeom prst="line">
            <a:avLst/>
          </a:prstGeom>
          <a:ln w="952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F928A4E-E531-9A4C-D3C4-700BA9B2210A}"/>
              </a:ext>
            </a:extLst>
          </p:cNvPr>
          <p:cNvCxnSpPr/>
          <p:nvPr/>
        </p:nvCxnSpPr>
        <p:spPr>
          <a:xfrm>
            <a:off x="7853083" y="1082914"/>
            <a:ext cx="0" cy="4815861"/>
          </a:xfrm>
          <a:prstGeom prst="line">
            <a:avLst/>
          </a:prstGeom>
          <a:ln w="952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4E3DEF0-57B5-49E5-1624-721933BD0782}"/>
              </a:ext>
            </a:extLst>
          </p:cNvPr>
          <p:cNvCxnSpPr/>
          <p:nvPr/>
        </p:nvCxnSpPr>
        <p:spPr>
          <a:xfrm>
            <a:off x="458156" y="1568824"/>
            <a:ext cx="11115279" cy="0"/>
          </a:xfrm>
          <a:prstGeom prst="line">
            <a:avLst/>
          </a:prstGeom>
          <a:ln w="952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7F68CE4-45F3-6611-B79C-724B075268BD}"/>
              </a:ext>
            </a:extLst>
          </p:cNvPr>
          <p:cNvSpPr txBox="1"/>
          <p:nvPr/>
        </p:nvSpPr>
        <p:spPr>
          <a:xfrm>
            <a:off x="7853083" y="4575579"/>
            <a:ext cx="3990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Improved through protected bicycle and pedestrian facilities, reduced driveways</a:t>
            </a:r>
          </a:p>
        </p:txBody>
      </p:sp>
    </p:spTree>
    <p:extLst>
      <p:ext uri="{BB962C8B-B14F-4D97-AF65-F5344CB8AC3E}">
        <p14:creationId xmlns:p14="http://schemas.microsoft.com/office/powerpoint/2010/main" val="3229929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8DD9F-AF30-8F1C-628B-945A9D2DB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4F8856-43C1-5BB3-A39F-F773B7B147F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Next </a:t>
            </a:r>
            <a:r>
              <a:rPr lang="en-US" dirty="0" err="1"/>
              <a:t>STeps</a:t>
            </a:r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982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CDA7E-317D-221D-CBF4-A44100272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D43142D-8656-6890-8A38-A3E99309AFB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48918" y="397365"/>
            <a:ext cx="10086560" cy="108181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Upcoming Outreach and </a:t>
            </a:r>
            <a:b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</a:br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Project Tasks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A2F8726-A63D-C25D-D38E-585DD104994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8156" y="1703293"/>
            <a:ext cx="5637843" cy="398929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Presentations (December)</a:t>
            </a:r>
          </a:p>
          <a:p>
            <a:r>
              <a:rPr lang="en-US" sz="2400" dirty="0"/>
              <a:t>Corridor Advisory Team Presentation</a:t>
            </a:r>
          </a:p>
          <a:p>
            <a:r>
              <a:rPr lang="en-US" sz="2400" dirty="0"/>
              <a:t>Community Town Hall</a:t>
            </a:r>
          </a:p>
          <a:p>
            <a:pPr marL="0" indent="0">
              <a:buNone/>
            </a:pPr>
            <a:r>
              <a:rPr lang="en-US" sz="2400" b="1" dirty="0"/>
              <a:t>Documentation</a:t>
            </a:r>
          </a:p>
          <a:p>
            <a:r>
              <a:rPr lang="en-US" sz="2400" dirty="0"/>
              <a:t>Implementation Plan and Draft Report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B3543CA-C291-D038-8CA0-7301F730E179}"/>
              </a:ext>
            </a:extLst>
          </p:cNvPr>
          <p:cNvSpPr txBox="1">
            <a:spLocks/>
          </p:cNvSpPr>
          <p:nvPr/>
        </p:nvSpPr>
        <p:spPr>
          <a:xfrm>
            <a:off x="6356932" y="1703293"/>
            <a:ext cx="5637843" cy="39892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E7B132"/>
              </a:buClr>
              <a:buFont typeface="Arial" panose="020B0604020202020204" pitchFamily="34" charset="0"/>
              <a:buChar char="•"/>
              <a:defRPr sz="2800" b="0" i="0" kern="120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7B132"/>
              </a:buClr>
              <a:buFont typeface="System Font Regular"/>
              <a:buChar char="&gt;"/>
              <a:defRPr sz="2200" b="0" i="0" kern="120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7B13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/>
              <a:t>Analysis/Exhibits</a:t>
            </a:r>
          </a:p>
          <a:p>
            <a:r>
              <a:rPr lang="en-US" sz="2400" dirty="0"/>
              <a:t>Urban greening and placemaking concept plans</a:t>
            </a:r>
          </a:p>
          <a:p>
            <a:r>
              <a:rPr lang="en-US" sz="2400" dirty="0"/>
              <a:t>Corridor fly-bys</a:t>
            </a:r>
          </a:p>
          <a:p>
            <a:r>
              <a:rPr lang="en-US" sz="2400" dirty="0"/>
              <a:t>Displacement analysis</a:t>
            </a:r>
          </a:p>
        </p:txBody>
      </p:sp>
    </p:spTree>
    <p:extLst>
      <p:ext uri="{BB962C8B-B14F-4D97-AF65-F5344CB8AC3E}">
        <p14:creationId xmlns:p14="http://schemas.microsoft.com/office/powerpoint/2010/main" val="3793255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7003209-297A-234E-8301-D84D84381B96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THANK YOU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43AD8A3-86E8-14A6-2634-D4912268CA4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7891" y="5208100"/>
            <a:ext cx="3969992" cy="97861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Josh Pilachowski, PhD, TE, RSP</a:t>
            </a:r>
            <a:r>
              <a:rPr lang="en-US" baseline="-25000" dirty="0">
                <a:latin typeface="Arial" panose="020B0604020202020204" pitchFamily="34" charset="0"/>
              </a:rPr>
              <a:t>1</a:t>
            </a:r>
          </a:p>
          <a:p>
            <a:r>
              <a:rPr lang="en-US" b="0" dirty="0">
                <a:latin typeface="Arial" panose="020B0604020202020204" pitchFamily="34" charset="0"/>
              </a:rPr>
              <a:t>Senior Transportation Engineer</a:t>
            </a:r>
          </a:p>
          <a:p>
            <a:r>
              <a:rPr lang="en-US" b="0" cap="none" dirty="0"/>
              <a:t>josh</a:t>
            </a:r>
            <a:r>
              <a:rPr lang="en-US" b="0" cap="none" dirty="0">
                <a:latin typeface="Arial" panose="020B0604020202020204" pitchFamily="34" charset="0"/>
              </a:rPr>
              <a:t>@dksassociates.com</a:t>
            </a:r>
          </a:p>
          <a:p>
            <a:r>
              <a:rPr lang="en-US" b="0" cap="none" dirty="0">
                <a:latin typeface="Arial" panose="020B0604020202020204" pitchFamily="34" charset="0"/>
              </a:rPr>
              <a:t>510.295.9741</a:t>
            </a:r>
          </a:p>
        </p:txBody>
      </p:sp>
    </p:spTree>
    <p:extLst>
      <p:ext uri="{BB962C8B-B14F-4D97-AF65-F5344CB8AC3E}">
        <p14:creationId xmlns:p14="http://schemas.microsoft.com/office/powerpoint/2010/main" val="3163448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89B3FD-5EFE-2D48-A504-54A7E7DF19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457200" indent="-457200">
              <a:buClr>
                <a:srgbClr val="E7B13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Project Background</a:t>
            </a:r>
          </a:p>
          <a:p>
            <a:pPr marL="457200" indent="-457200">
              <a:buClr>
                <a:srgbClr val="E7B13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5A93"/>
                </a:solidFill>
              </a:rPr>
              <a:t>Review of Alternatives</a:t>
            </a:r>
            <a:endParaRPr lang="en-US" dirty="0">
              <a:solidFill>
                <a:srgbClr val="005A93"/>
              </a:solidFill>
              <a:latin typeface="Arial" panose="020B0604020202020204" pitchFamily="34" charset="0"/>
            </a:endParaRPr>
          </a:p>
          <a:p>
            <a:pPr marL="457200" indent="-457200">
              <a:buClr>
                <a:srgbClr val="E7B13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Initial Evaluation</a:t>
            </a:r>
          </a:p>
          <a:p>
            <a:pPr marL="457200" indent="-457200">
              <a:buClr>
                <a:srgbClr val="E7B13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Next Steps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77DFC9-F3E4-F846-8CF5-E2F6854E86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156668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C90FF9-CAEF-034F-BF83-4F82497BBF9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Project Background</a:t>
            </a:r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632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04B4CE-4277-A641-8C8B-B6F4885C83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8156" y="1237536"/>
            <a:ext cx="11299834" cy="4589331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North Watt Avenue Corridor Plan (2012)</a:t>
            </a:r>
          </a:p>
          <a:p>
            <a:pPr lvl="1"/>
            <a:r>
              <a:rPr lang="en-US" sz="1600" dirty="0"/>
              <a:t>Guide infill growth and public improvements</a:t>
            </a:r>
          </a:p>
          <a:p>
            <a:pPr lvl="1"/>
            <a:r>
              <a:rPr lang="en-US" sz="1600" dirty="0"/>
              <a:t>20-year planning horizon</a:t>
            </a:r>
          </a:p>
          <a:p>
            <a:pPr lvl="1"/>
            <a:r>
              <a:rPr lang="en-US" sz="1600" dirty="0"/>
              <a:t>Expansion of transit with mixed use development</a:t>
            </a:r>
          </a:p>
          <a:p>
            <a:r>
              <a:rPr lang="en-US" sz="2000" dirty="0"/>
              <a:t>Designation of the Corridor as a Smart Growth Street</a:t>
            </a:r>
          </a:p>
          <a:p>
            <a:pPr lvl="1"/>
            <a:r>
              <a:rPr lang="en-US" sz="1600" dirty="0"/>
              <a:t>Requirements for vehicle travel</a:t>
            </a:r>
          </a:p>
          <a:p>
            <a:pPr lvl="1"/>
            <a:r>
              <a:rPr lang="en-US" sz="1600" dirty="0"/>
              <a:t>Need for continuous bike and pedestrian facilities </a:t>
            </a:r>
            <a:br>
              <a:rPr lang="en-US" sz="1600" dirty="0"/>
            </a:br>
            <a:r>
              <a:rPr lang="en-US" sz="1600" dirty="0"/>
              <a:t>that meet design standards</a:t>
            </a:r>
          </a:p>
          <a:p>
            <a:r>
              <a:rPr lang="en-US" sz="2000" dirty="0"/>
              <a:t>Location of the Corridor within an Environmental Justice community (2019)</a:t>
            </a:r>
          </a:p>
          <a:p>
            <a:r>
              <a:rPr lang="en-US" sz="2000" dirty="0"/>
              <a:t>Updated Corridor Plan funded by Caltrans </a:t>
            </a:r>
            <a:br>
              <a:rPr lang="en-US" sz="2000" dirty="0"/>
            </a:br>
            <a:r>
              <a:rPr lang="en-US" sz="2000" dirty="0"/>
              <a:t>Sustainable Communities Grant (2022)</a:t>
            </a:r>
          </a:p>
          <a:p>
            <a:pPr lvl="2"/>
            <a:endParaRPr lang="en-US" dirty="0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F7787433-820B-89AA-B221-ED10A9FA8E0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Project Background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9B3303-52C1-8302-7520-FE94BE22EE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3916" y="740139"/>
            <a:ext cx="2462600" cy="3342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FEC433-1CC4-3759-2866-2235C589F2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1812" y="2652230"/>
            <a:ext cx="2459840" cy="314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74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04B4CE-4277-A641-8C8B-B6F4885C83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04266" y="1063458"/>
            <a:ext cx="7253723" cy="4773137"/>
          </a:xfrm>
          <a:prstGeom prst="rect">
            <a:avLst/>
          </a:prstGeom>
        </p:spPr>
        <p:txBody>
          <a:bodyPr/>
          <a:lstStyle/>
          <a:p>
            <a:r>
              <a:rPr lang="en-US" sz="2800" dirty="0"/>
              <a:t>North Watt Avenue</a:t>
            </a:r>
          </a:p>
          <a:p>
            <a:pPr lvl="1"/>
            <a:r>
              <a:rPr lang="en-US" dirty="0"/>
              <a:t>Antelope Road to Peacekeeper Way</a:t>
            </a:r>
          </a:p>
          <a:p>
            <a:pPr lvl="1"/>
            <a:r>
              <a:rPr lang="en-US" dirty="0"/>
              <a:t>3.0 Mile Corridor</a:t>
            </a:r>
          </a:p>
          <a:p>
            <a:pPr lvl="1"/>
            <a:r>
              <a:rPr lang="en-US" dirty="0"/>
              <a:t>4-6 Lanes; 35 mph-45 mph speed limit</a:t>
            </a:r>
          </a:p>
          <a:p>
            <a:r>
              <a:rPr lang="en-US" dirty="0"/>
              <a:t>Adjacent Land Use</a:t>
            </a:r>
          </a:p>
          <a:p>
            <a:pPr lvl="1"/>
            <a:r>
              <a:rPr lang="en-US" dirty="0"/>
              <a:t>Variety of commercial use either directly adjacent or part of larger combined facilities</a:t>
            </a:r>
          </a:p>
          <a:p>
            <a:pPr lvl="1"/>
            <a:r>
              <a:rPr lang="en-US" dirty="0"/>
              <a:t>Churches, schools, and community centers</a:t>
            </a:r>
          </a:p>
          <a:p>
            <a:pPr lvl="1"/>
            <a:r>
              <a:rPr lang="en-US" dirty="0"/>
              <a:t>Residential uses either directly accessible or on adjacent frontage roads elements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F7787433-820B-89AA-B221-ED10A9FA8E0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Study Area Extent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D4B1DA-0033-78D9-E55A-6D450E7651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719" y="1032114"/>
            <a:ext cx="2878888" cy="480448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0E34B1-EA27-08AA-787D-ABBB9E2D41F2}"/>
              </a:ext>
            </a:extLst>
          </p:cNvPr>
          <p:cNvCxnSpPr>
            <a:cxnSpLocks/>
          </p:cNvCxnSpPr>
          <p:nvPr/>
        </p:nvCxnSpPr>
        <p:spPr>
          <a:xfrm>
            <a:off x="2623642" y="1140671"/>
            <a:ext cx="1" cy="423817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482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D5CA704-17D8-F5DD-49D8-57AECB57B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9977" y="3570253"/>
            <a:ext cx="3999126" cy="232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04B4CE-4277-A641-8C8B-B6F4885C83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8156" y="959224"/>
            <a:ext cx="9887115" cy="4966447"/>
          </a:xfrm>
          <a:prstGeom prst="rect">
            <a:avLst/>
          </a:prstGeom>
        </p:spPr>
        <p:txBody>
          <a:bodyPr/>
          <a:lstStyle/>
          <a:p>
            <a:r>
              <a:rPr lang="en-US" sz="2400" dirty="0"/>
              <a:t>The corridor is characterized by:</a:t>
            </a:r>
          </a:p>
          <a:p>
            <a:pPr lvl="1"/>
            <a:r>
              <a:rPr lang="en-US" sz="1400" dirty="0"/>
              <a:t>Inconsistent sidewalk and bicycle facilities</a:t>
            </a:r>
          </a:p>
          <a:p>
            <a:pPr lvl="1"/>
            <a:r>
              <a:rPr lang="en-US" sz="1400" dirty="0"/>
              <a:t>Lack of access to key locations and services</a:t>
            </a:r>
          </a:p>
          <a:p>
            <a:pPr lvl="1"/>
            <a:r>
              <a:rPr lang="en-US" sz="1400" dirty="0"/>
              <a:t>Growing vehicular demand</a:t>
            </a:r>
          </a:p>
          <a:p>
            <a:pPr lvl="1"/>
            <a:r>
              <a:rPr lang="en-US" sz="1400" dirty="0"/>
              <a:t>High collision rates at key intersections</a:t>
            </a:r>
          </a:p>
          <a:p>
            <a:r>
              <a:rPr lang="en-US" sz="2000" dirty="0"/>
              <a:t>Goal is to re-imagine North Watt Avenue as a multimodal, sustainable, and safe corridor that meets the needs of all users today and in the future. This project will:</a:t>
            </a:r>
          </a:p>
          <a:p>
            <a:pPr lvl="1"/>
            <a:r>
              <a:rPr lang="en-US" sz="1400" dirty="0"/>
              <a:t>Provide a comfortable and safer traveling environment for vulnerable road users</a:t>
            </a:r>
          </a:p>
          <a:p>
            <a:pPr lvl="1"/>
            <a:r>
              <a:rPr lang="en-US" sz="1400" dirty="0"/>
              <a:t>Improve facilities to meet current ADA requirements and County design standards</a:t>
            </a:r>
          </a:p>
          <a:p>
            <a:pPr lvl="1"/>
            <a:r>
              <a:rPr lang="en-US" sz="1400" dirty="0"/>
              <a:t>Provide transit infrastructure which improves user experience</a:t>
            </a:r>
          </a:p>
          <a:p>
            <a:pPr lvl="1"/>
            <a:r>
              <a:rPr lang="en-US" sz="1400" dirty="0"/>
              <a:t>Accommodate future traffic growth without excessive congestion</a:t>
            </a:r>
          </a:p>
          <a:p>
            <a:pPr lvl="1"/>
            <a:r>
              <a:rPr lang="en-US" sz="1400" dirty="0"/>
              <a:t>Improve safety for all road users</a:t>
            </a:r>
            <a:endParaRPr lang="en-US" sz="2000" dirty="0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F7787433-820B-89AA-B221-ED10A9FA8E0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Purpose and Need Statement</a:t>
            </a:r>
          </a:p>
        </p:txBody>
      </p:sp>
    </p:spTree>
    <p:extLst>
      <p:ext uri="{BB962C8B-B14F-4D97-AF65-F5344CB8AC3E}">
        <p14:creationId xmlns:p14="http://schemas.microsoft.com/office/powerpoint/2010/main" val="1959336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445E00-98B6-EE49-9D6C-0B06A8F2427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Schedule and Status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2E441F5-AEAD-D929-DA56-9030FDA63566}"/>
              </a:ext>
            </a:extLst>
          </p:cNvPr>
          <p:cNvSpPr/>
          <p:nvPr/>
        </p:nvSpPr>
        <p:spPr>
          <a:xfrm>
            <a:off x="657451" y="1079248"/>
            <a:ext cx="1380693" cy="3340289"/>
          </a:xfrm>
          <a:prstGeom prst="downArrow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bg1">
                  <a:lumMod val="75000"/>
                </a:schemeClr>
              </a:gs>
              <a:gs pos="100000">
                <a:schemeClr val="bg2"/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DB9F83-0956-1C7C-7906-D5722A620B2B}"/>
              </a:ext>
            </a:extLst>
          </p:cNvPr>
          <p:cNvSpPr txBox="1"/>
          <p:nvPr/>
        </p:nvSpPr>
        <p:spPr>
          <a:xfrm>
            <a:off x="1851770" y="1165368"/>
            <a:ext cx="3675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Existing Conditions and Site Review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E1BC6E-04AE-E27A-829F-814F3F99E49A}"/>
              </a:ext>
            </a:extLst>
          </p:cNvPr>
          <p:cNvSpPr txBox="1"/>
          <p:nvPr/>
        </p:nvSpPr>
        <p:spPr>
          <a:xfrm>
            <a:off x="1851770" y="1974932"/>
            <a:ext cx="3675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Alternatives Analysis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BDEA1-FF27-3BA6-B94D-E6DDF9544A25}"/>
              </a:ext>
            </a:extLst>
          </p:cNvPr>
          <p:cNvSpPr txBox="1"/>
          <p:nvPr/>
        </p:nvSpPr>
        <p:spPr>
          <a:xfrm>
            <a:off x="2853533" y="1603945"/>
            <a:ext cx="3675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Existing Conditions Report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E00AEF-67B0-3906-7569-385EB84094AA}"/>
              </a:ext>
            </a:extLst>
          </p:cNvPr>
          <p:cNvSpPr txBox="1"/>
          <p:nvPr/>
        </p:nvSpPr>
        <p:spPr>
          <a:xfrm>
            <a:off x="2853533" y="2355267"/>
            <a:ext cx="36750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Alternative Screening</a:t>
            </a:r>
          </a:p>
          <a:p>
            <a:r>
              <a:rPr lang="en-US" i="1" dirty="0"/>
              <a:t>Alternative Identification</a:t>
            </a:r>
          </a:p>
          <a:p>
            <a:r>
              <a:rPr lang="en-US" i="1" dirty="0"/>
              <a:t>Recommended Final Alternative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C05CE7-623D-3DD0-5359-D1884CCD5C23}"/>
              </a:ext>
            </a:extLst>
          </p:cNvPr>
          <p:cNvSpPr txBox="1"/>
          <p:nvPr/>
        </p:nvSpPr>
        <p:spPr>
          <a:xfrm>
            <a:off x="1851770" y="3209344"/>
            <a:ext cx="195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Summary Report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6BD763-8EBB-53D2-439F-C90C5C75C389}"/>
              </a:ext>
            </a:extLst>
          </p:cNvPr>
          <p:cNvSpPr txBox="1"/>
          <p:nvPr/>
        </p:nvSpPr>
        <p:spPr>
          <a:xfrm>
            <a:off x="2853533" y="3589034"/>
            <a:ext cx="3675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Implementation Plan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05B1B5-9BC0-CC14-81C1-A63CD695BCCE}"/>
              </a:ext>
            </a:extLst>
          </p:cNvPr>
          <p:cNvSpPr txBox="1"/>
          <p:nvPr/>
        </p:nvSpPr>
        <p:spPr>
          <a:xfrm>
            <a:off x="2853533" y="3974076"/>
            <a:ext cx="3675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Draft Report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60457D-547A-AFD3-53E5-9EE9E7B2FE26}"/>
              </a:ext>
            </a:extLst>
          </p:cNvPr>
          <p:cNvGrpSpPr/>
          <p:nvPr/>
        </p:nvGrpSpPr>
        <p:grpSpPr>
          <a:xfrm>
            <a:off x="518026" y="4578333"/>
            <a:ext cx="1694843" cy="1137191"/>
            <a:chOff x="879455" y="4781671"/>
            <a:chExt cx="1694843" cy="113719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85CDA0F-0871-FF20-8BE5-F8D587DBEF88}"/>
                </a:ext>
              </a:extLst>
            </p:cNvPr>
            <p:cNvSpPr/>
            <p:nvPr/>
          </p:nvSpPr>
          <p:spPr>
            <a:xfrm>
              <a:off x="879455" y="4781671"/>
              <a:ext cx="1694843" cy="1137191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F28FAC9-811A-9CCF-A074-410628881599}"/>
                </a:ext>
              </a:extLst>
            </p:cNvPr>
            <p:cNvSpPr txBox="1"/>
            <p:nvPr/>
          </p:nvSpPr>
          <p:spPr>
            <a:xfrm>
              <a:off x="1025060" y="4903151"/>
              <a:ext cx="13628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dirty="0"/>
                <a:t>Final Report</a:t>
              </a:r>
            </a:p>
          </p:txBody>
        </p:sp>
      </p:grpSp>
      <p:pic>
        <p:nvPicPr>
          <p:cNvPr id="16" name="Picture 15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3D87E234-4DF8-FA32-3B23-D247745EE2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337080" y="1045089"/>
            <a:ext cx="496975" cy="4969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7333671-E209-2F62-E9E0-0016ED0B0363}"/>
              </a:ext>
            </a:extLst>
          </p:cNvPr>
          <p:cNvSpPr txBox="1"/>
          <p:nvPr/>
        </p:nvSpPr>
        <p:spPr>
          <a:xfrm>
            <a:off x="7631323" y="588616"/>
            <a:ext cx="1362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Outreach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DE28F7E3-74A6-3633-08ED-016B1F68E173}"/>
              </a:ext>
            </a:extLst>
          </p:cNvPr>
          <p:cNvSpPr/>
          <p:nvPr/>
        </p:nvSpPr>
        <p:spPr>
          <a:xfrm>
            <a:off x="2323528" y="4928520"/>
            <a:ext cx="774620" cy="43681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EE98CE0-608D-F0AF-E6E2-CE2F042BCB67}"/>
              </a:ext>
            </a:extLst>
          </p:cNvPr>
          <p:cNvGrpSpPr/>
          <p:nvPr/>
        </p:nvGrpSpPr>
        <p:grpSpPr>
          <a:xfrm>
            <a:off x="3181921" y="4578333"/>
            <a:ext cx="2335506" cy="1321809"/>
            <a:chOff x="879455" y="4781671"/>
            <a:chExt cx="1694843" cy="132180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E0867EF-CBA4-BF51-B165-2ADFE812AD03}"/>
                </a:ext>
              </a:extLst>
            </p:cNvPr>
            <p:cNvSpPr/>
            <p:nvPr/>
          </p:nvSpPr>
          <p:spPr>
            <a:xfrm>
              <a:off x="879455" y="4781671"/>
              <a:ext cx="1694843" cy="1137191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20B44DD-C9C0-ACAC-72D5-258033134F37}"/>
                </a:ext>
              </a:extLst>
            </p:cNvPr>
            <p:cNvSpPr txBox="1"/>
            <p:nvPr/>
          </p:nvSpPr>
          <p:spPr>
            <a:xfrm>
              <a:off x="1025060" y="4903151"/>
              <a:ext cx="136286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dirty="0"/>
                <a:t>Board Presentation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7750D61-D0B4-6C1A-DCBD-3E72B2875E46}"/>
              </a:ext>
            </a:extLst>
          </p:cNvPr>
          <p:cNvGrpSpPr/>
          <p:nvPr/>
        </p:nvGrpSpPr>
        <p:grpSpPr>
          <a:xfrm>
            <a:off x="6557723" y="4578333"/>
            <a:ext cx="2335506" cy="1137191"/>
            <a:chOff x="879455" y="4781671"/>
            <a:chExt cx="1694843" cy="1137191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8A3402E-127C-C07B-297B-8E90B4C24677}"/>
                </a:ext>
              </a:extLst>
            </p:cNvPr>
            <p:cNvSpPr/>
            <p:nvPr/>
          </p:nvSpPr>
          <p:spPr>
            <a:xfrm>
              <a:off x="879455" y="4781671"/>
              <a:ext cx="1694843" cy="1137191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577E888-C2A7-609E-BD98-32E13FC3919C}"/>
                </a:ext>
              </a:extLst>
            </p:cNvPr>
            <p:cNvSpPr txBox="1"/>
            <p:nvPr/>
          </p:nvSpPr>
          <p:spPr>
            <a:xfrm>
              <a:off x="1000862" y="4903151"/>
              <a:ext cx="14520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dirty="0"/>
                <a:t>Committee</a:t>
              </a:r>
            </a:p>
            <a:p>
              <a:pPr algn="ctr"/>
              <a:r>
                <a:rPr lang="en-US" sz="2400" b="1" i="1" dirty="0"/>
                <a:t>Presentations</a:t>
              </a:r>
            </a:p>
          </p:txBody>
        </p:sp>
      </p:grp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57A867A5-6033-F785-5D09-5A51BD4AEE1D}"/>
              </a:ext>
            </a:extLst>
          </p:cNvPr>
          <p:cNvSpPr/>
          <p:nvPr/>
        </p:nvSpPr>
        <p:spPr>
          <a:xfrm>
            <a:off x="5637500" y="4928520"/>
            <a:ext cx="774620" cy="43681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DFF10E8B-4CC5-04AF-1D83-11A8F83AE58D}"/>
              </a:ext>
            </a:extLst>
          </p:cNvPr>
          <p:cNvSpPr/>
          <p:nvPr/>
        </p:nvSpPr>
        <p:spPr>
          <a:xfrm>
            <a:off x="8992241" y="4928520"/>
            <a:ext cx="774620" cy="43681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0E8AFD3-884D-378F-E38B-66427C679F49}"/>
              </a:ext>
            </a:extLst>
          </p:cNvPr>
          <p:cNvGrpSpPr/>
          <p:nvPr/>
        </p:nvGrpSpPr>
        <p:grpSpPr>
          <a:xfrm>
            <a:off x="9933525" y="4578333"/>
            <a:ext cx="1694843" cy="1137191"/>
            <a:chOff x="879455" y="4781671"/>
            <a:chExt cx="1694843" cy="1137191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2BE660A-7DAD-B41F-99FA-64399D70A2CD}"/>
                </a:ext>
              </a:extLst>
            </p:cNvPr>
            <p:cNvSpPr/>
            <p:nvPr/>
          </p:nvSpPr>
          <p:spPr>
            <a:xfrm>
              <a:off x="879455" y="4781671"/>
              <a:ext cx="1694843" cy="1137191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EBFBA16-1D05-BB44-F425-49667B4FB163}"/>
                </a:ext>
              </a:extLst>
            </p:cNvPr>
            <p:cNvSpPr txBox="1"/>
            <p:nvPr/>
          </p:nvSpPr>
          <p:spPr>
            <a:xfrm>
              <a:off x="1025060" y="5087816"/>
              <a:ext cx="13628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dirty="0"/>
                <a:t>Adoption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5C61FE0-FCAC-4F8D-4A90-D168336C0B91}"/>
              </a:ext>
            </a:extLst>
          </p:cNvPr>
          <p:cNvGrpSpPr/>
          <p:nvPr/>
        </p:nvGrpSpPr>
        <p:grpSpPr>
          <a:xfrm>
            <a:off x="10006719" y="1458167"/>
            <a:ext cx="1470792" cy="826994"/>
            <a:chOff x="879455" y="4781671"/>
            <a:chExt cx="1694843" cy="89730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8205026-B60B-6A5F-BDC7-5FCD55FB902D}"/>
                </a:ext>
              </a:extLst>
            </p:cNvPr>
            <p:cNvSpPr/>
            <p:nvPr/>
          </p:nvSpPr>
          <p:spPr>
            <a:xfrm>
              <a:off x="879455" y="4781671"/>
              <a:ext cx="1694843" cy="89730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94E7243-A1EE-CCCB-BB56-739F37E20A71}"/>
                </a:ext>
              </a:extLst>
            </p:cNvPr>
            <p:cNvSpPr txBox="1"/>
            <p:nvPr/>
          </p:nvSpPr>
          <p:spPr>
            <a:xfrm>
              <a:off x="1025060" y="4901727"/>
              <a:ext cx="13628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/>
                <a:t>Community Workshop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9506555-BF26-B3A7-C32F-3AFCD755414F}"/>
              </a:ext>
            </a:extLst>
          </p:cNvPr>
          <p:cNvGrpSpPr/>
          <p:nvPr/>
        </p:nvGrpSpPr>
        <p:grpSpPr>
          <a:xfrm>
            <a:off x="10006719" y="2395864"/>
            <a:ext cx="1470792" cy="826994"/>
            <a:chOff x="879455" y="4781671"/>
            <a:chExt cx="1694843" cy="897301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ACE8836-AE92-C3EB-17AA-91195081BC25}"/>
                </a:ext>
              </a:extLst>
            </p:cNvPr>
            <p:cNvSpPr/>
            <p:nvPr/>
          </p:nvSpPr>
          <p:spPr>
            <a:xfrm>
              <a:off x="879455" y="4781671"/>
              <a:ext cx="1694843" cy="89730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9AA100E-CFBD-247D-5906-1C89E1A8F1A3}"/>
                </a:ext>
              </a:extLst>
            </p:cNvPr>
            <p:cNvSpPr txBox="1"/>
            <p:nvPr/>
          </p:nvSpPr>
          <p:spPr>
            <a:xfrm>
              <a:off x="1025060" y="4901727"/>
              <a:ext cx="13628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/>
                <a:t>Community Charette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7E54E65-DE8B-CF17-4F23-E1DEE3495FD2}"/>
              </a:ext>
            </a:extLst>
          </p:cNvPr>
          <p:cNvGrpSpPr/>
          <p:nvPr/>
        </p:nvGrpSpPr>
        <p:grpSpPr>
          <a:xfrm>
            <a:off x="10006719" y="3351034"/>
            <a:ext cx="1470792" cy="826994"/>
            <a:chOff x="879455" y="4781671"/>
            <a:chExt cx="1694843" cy="897301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4A0177F-5131-8CDF-BE07-B30D7E9B771A}"/>
                </a:ext>
              </a:extLst>
            </p:cNvPr>
            <p:cNvSpPr/>
            <p:nvPr/>
          </p:nvSpPr>
          <p:spPr>
            <a:xfrm>
              <a:off x="879455" y="4781671"/>
              <a:ext cx="1694843" cy="89730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73D8467-BA50-D422-DD17-86CC1F31BD84}"/>
                </a:ext>
              </a:extLst>
            </p:cNvPr>
            <p:cNvSpPr txBox="1"/>
            <p:nvPr/>
          </p:nvSpPr>
          <p:spPr>
            <a:xfrm>
              <a:off x="1025060" y="4901727"/>
              <a:ext cx="13628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/>
                <a:t>Community Workshop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4F26AD4-ECBE-F5AF-E29F-5E369DA560D3}"/>
              </a:ext>
            </a:extLst>
          </p:cNvPr>
          <p:cNvGrpSpPr/>
          <p:nvPr/>
        </p:nvGrpSpPr>
        <p:grpSpPr>
          <a:xfrm>
            <a:off x="8402736" y="1086817"/>
            <a:ext cx="1441462" cy="1461862"/>
            <a:chOff x="8452107" y="1253949"/>
            <a:chExt cx="1441462" cy="1461862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AE0C59B-E0B6-C86C-3AD0-3D22319A46CF}"/>
                </a:ext>
              </a:extLst>
            </p:cNvPr>
            <p:cNvSpPr/>
            <p:nvPr/>
          </p:nvSpPr>
          <p:spPr>
            <a:xfrm>
              <a:off x="8977015" y="1253949"/>
              <a:ext cx="413516" cy="41351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C8BEA9A-7ABA-EE63-A367-C56C4933070F}"/>
                </a:ext>
              </a:extLst>
            </p:cNvPr>
            <p:cNvSpPr/>
            <p:nvPr/>
          </p:nvSpPr>
          <p:spPr>
            <a:xfrm>
              <a:off x="8452107" y="1687580"/>
              <a:ext cx="413516" cy="41351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C262952-2DE1-C8FD-A08F-D5699E615FA8}"/>
                </a:ext>
              </a:extLst>
            </p:cNvPr>
            <p:cNvSpPr/>
            <p:nvPr/>
          </p:nvSpPr>
          <p:spPr>
            <a:xfrm>
              <a:off x="8661754" y="2302295"/>
              <a:ext cx="413516" cy="41351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81E24D4-3E48-A1E8-0B9D-F993A2600848}"/>
                </a:ext>
              </a:extLst>
            </p:cNvPr>
            <p:cNvSpPr/>
            <p:nvPr/>
          </p:nvSpPr>
          <p:spPr>
            <a:xfrm>
              <a:off x="9273295" y="2302295"/>
              <a:ext cx="413516" cy="41351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D4247DB-1A0C-F48B-27A1-DD63ACA84713}"/>
                </a:ext>
              </a:extLst>
            </p:cNvPr>
            <p:cNvSpPr/>
            <p:nvPr/>
          </p:nvSpPr>
          <p:spPr>
            <a:xfrm>
              <a:off x="9480053" y="1679257"/>
              <a:ext cx="413516" cy="41351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DBBE12E-A9EA-D4A6-079E-542F697DD1ED}"/>
                </a:ext>
              </a:extLst>
            </p:cNvPr>
            <p:cNvSpPr txBox="1"/>
            <p:nvPr/>
          </p:nvSpPr>
          <p:spPr>
            <a:xfrm>
              <a:off x="8580609" y="1716740"/>
              <a:ext cx="11826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/>
                <a:t>Focus Groups</a:t>
              </a: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76C115C0-28BE-33C4-1998-5513051BEA39}"/>
              </a:ext>
            </a:extLst>
          </p:cNvPr>
          <p:cNvSpPr/>
          <p:nvPr/>
        </p:nvSpPr>
        <p:spPr>
          <a:xfrm>
            <a:off x="8245543" y="3015756"/>
            <a:ext cx="1415281" cy="89202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75AC1FA-E1A2-3C73-8198-CD2A28FC1635}"/>
              </a:ext>
            </a:extLst>
          </p:cNvPr>
          <p:cNvSpPr txBox="1"/>
          <p:nvPr/>
        </p:nvSpPr>
        <p:spPr>
          <a:xfrm>
            <a:off x="8313893" y="3049130"/>
            <a:ext cx="1261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/>
              <a:t>Stakeholder Interviews and Surveys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7D13DA7-68A5-1C0F-0826-895F0ABD8235}"/>
              </a:ext>
            </a:extLst>
          </p:cNvPr>
          <p:cNvGrpSpPr/>
          <p:nvPr/>
        </p:nvGrpSpPr>
        <p:grpSpPr>
          <a:xfrm>
            <a:off x="6405472" y="1293577"/>
            <a:ext cx="1470792" cy="2731339"/>
            <a:chOff x="879455" y="4781671"/>
            <a:chExt cx="1694843" cy="2963543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7CF10BE-673C-B54C-443A-E1D23EBA2BB3}"/>
                </a:ext>
              </a:extLst>
            </p:cNvPr>
            <p:cNvSpPr/>
            <p:nvPr/>
          </p:nvSpPr>
          <p:spPr>
            <a:xfrm>
              <a:off x="879455" y="4781671"/>
              <a:ext cx="1694843" cy="89730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9D41C54-63DA-E95E-79D4-C43FB6343C6B}"/>
                </a:ext>
              </a:extLst>
            </p:cNvPr>
            <p:cNvSpPr txBox="1"/>
            <p:nvPr/>
          </p:nvSpPr>
          <p:spPr>
            <a:xfrm>
              <a:off x="1025060" y="4786776"/>
              <a:ext cx="1362864" cy="901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/>
                <a:t>Corridor Advisory Team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9E36713-1C5D-EF73-C359-60310C61AEC5}"/>
                </a:ext>
              </a:extLst>
            </p:cNvPr>
            <p:cNvSpPr/>
            <p:nvPr/>
          </p:nvSpPr>
          <p:spPr>
            <a:xfrm>
              <a:off x="879455" y="5799084"/>
              <a:ext cx="1694843" cy="89730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AA7B1FB-1193-2A21-87EA-DBF7A4F825EB}"/>
                </a:ext>
              </a:extLst>
            </p:cNvPr>
            <p:cNvSpPr txBox="1"/>
            <p:nvPr/>
          </p:nvSpPr>
          <p:spPr>
            <a:xfrm>
              <a:off x="1025060" y="5804189"/>
              <a:ext cx="1362864" cy="901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/>
                <a:t>Corridor Advisory Team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B1DBA64-B460-148D-C2C6-1AD980782488}"/>
                </a:ext>
              </a:extLst>
            </p:cNvPr>
            <p:cNvSpPr/>
            <p:nvPr/>
          </p:nvSpPr>
          <p:spPr>
            <a:xfrm>
              <a:off x="879455" y="6838465"/>
              <a:ext cx="1694843" cy="89730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C03F77A-4539-6B36-26E7-1922F1F4E381}"/>
                </a:ext>
              </a:extLst>
            </p:cNvPr>
            <p:cNvSpPr txBox="1"/>
            <p:nvPr/>
          </p:nvSpPr>
          <p:spPr>
            <a:xfrm>
              <a:off x="1025060" y="6843570"/>
              <a:ext cx="1362864" cy="901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/>
                <a:t>Corridor Advisory Team</a:t>
              </a:r>
            </a:p>
          </p:txBody>
        </p:sp>
      </p:grpSp>
      <p:pic>
        <p:nvPicPr>
          <p:cNvPr id="55" name="Picture 54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08760C0C-80D4-6B5D-7430-F81AA94CEB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17191" y="1264593"/>
            <a:ext cx="496975" cy="496975"/>
          </a:xfrm>
          <a:prstGeom prst="rect">
            <a:avLst/>
          </a:prstGeom>
        </p:spPr>
      </p:pic>
      <p:pic>
        <p:nvPicPr>
          <p:cNvPr id="8" name="Picture 7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E6D377BD-FB88-7FF2-AAB3-A26377FA97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17191" y="2302859"/>
            <a:ext cx="496975" cy="496975"/>
          </a:xfrm>
          <a:prstGeom prst="rect">
            <a:avLst/>
          </a:prstGeom>
        </p:spPr>
      </p:pic>
      <p:pic>
        <p:nvPicPr>
          <p:cNvPr id="56" name="Picture 55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0EBC60E7-A5D0-03B5-4015-87E0164853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232825" y="1194004"/>
            <a:ext cx="496975" cy="496975"/>
          </a:xfrm>
          <a:prstGeom prst="rect">
            <a:avLst/>
          </a:prstGeom>
        </p:spPr>
      </p:pic>
      <p:pic>
        <p:nvPicPr>
          <p:cNvPr id="57" name="Picture 56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24F630AA-B3C3-F350-7426-18D3A33A71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257455" y="1480278"/>
            <a:ext cx="496975" cy="496975"/>
          </a:xfrm>
          <a:prstGeom prst="rect">
            <a:avLst/>
          </a:prstGeom>
        </p:spPr>
      </p:pic>
      <p:pic>
        <p:nvPicPr>
          <p:cNvPr id="58" name="Picture 57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F7989846-E380-DFC1-89D6-D04F3C1819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447387" y="2986418"/>
            <a:ext cx="496975" cy="496975"/>
          </a:xfrm>
          <a:prstGeom prst="rect">
            <a:avLst/>
          </a:prstGeom>
        </p:spPr>
      </p:pic>
      <p:pic>
        <p:nvPicPr>
          <p:cNvPr id="60" name="Picture 59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C8260984-4737-112F-FD59-BD7315712D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929282" y="2188086"/>
            <a:ext cx="496975" cy="496975"/>
          </a:xfrm>
          <a:prstGeom prst="rect">
            <a:avLst/>
          </a:prstGeom>
        </p:spPr>
      </p:pic>
      <p:pic>
        <p:nvPicPr>
          <p:cNvPr id="61" name="Picture 60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0A3D85BE-5FEA-5F6A-C997-6DEF881A06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261279" y="2484853"/>
            <a:ext cx="496975" cy="496975"/>
          </a:xfrm>
          <a:prstGeom prst="rect">
            <a:avLst/>
          </a:prstGeom>
        </p:spPr>
      </p:pic>
      <p:pic>
        <p:nvPicPr>
          <p:cNvPr id="5" name="Picture 4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E1CE548A-0E8B-438F-CA5C-79FA064FE6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257455" y="2417067"/>
            <a:ext cx="496975" cy="496975"/>
          </a:xfrm>
          <a:prstGeom prst="rect">
            <a:avLst/>
          </a:prstGeom>
        </p:spPr>
      </p:pic>
      <p:pic>
        <p:nvPicPr>
          <p:cNvPr id="59" name="Picture 58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09FEB019-EEDB-06F0-81C5-A4B001573F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834055" y="2644769"/>
            <a:ext cx="496975" cy="496975"/>
          </a:xfrm>
          <a:prstGeom prst="rect">
            <a:avLst/>
          </a:prstGeom>
        </p:spPr>
      </p:pic>
      <p:pic>
        <p:nvPicPr>
          <p:cNvPr id="62" name="Picture 61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A402A05F-6A7D-1CEE-68BC-75EF7906C5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312222" y="1360494"/>
            <a:ext cx="496975" cy="49697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358A6812-3AC5-AE06-B8CA-0029426760D9}"/>
              </a:ext>
            </a:extLst>
          </p:cNvPr>
          <p:cNvSpPr txBox="1"/>
          <p:nvPr/>
        </p:nvSpPr>
        <p:spPr>
          <a:xfrm>
            <a:off x="7107712" y="3948961"/>
            <a:ext cx="1182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December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4A4C40B-D0B4-47DE-377D-D69890FF4CE5}"/>
              </a:ext>
            </a:extLst>
          </p:cNvPr>
          <p:cNvSpPr txBox="1"/>
          <p:nvPr/>
        </p:nvSpPr>
        <p:spPr>
          <a:xfrm>
            <a:off x="10837029" y="4083431"/>
            <a:ext cx="1182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December</a:t>
            </a:r>
          </a:p>
        </p:txBody>
      </p:sp>
    </p:spTree>
    <p:extLst>
      <p:ext uri="{BB962C8B-B14F-4D97-AF65-F5344CB8AC3E}">
        <p14:creationId xmlns:p14="http://schemas.microsoft.com/office/powerpoint/2010/main" val="877486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C90FF9-CAEF-034F-BF83-4F82497BBF9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Alternatives</a:t>
            </a:r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928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F3627D-EFF9-7D44-95AD-AA331E60770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One Way Couplet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98BD116-CD89-9A60-E9C1-03AEF333DC4B}"/>
              </a:ext>
            </a:extLst>
          </p:cNvPr>
          <p:cNvSpPr txBox="1">
            <a:spLocks/>
          </p:cNvSpPr>
          <p:nvPr/>
        </p:nvSpPr>
        <p:spPr>
          <a:xfrm>
            <a:off x="6103454" y="1073407"/>
            <a:ext cx="4887567" cy="468555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2800" b="0" i="0" kern="120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B132"/>
              </a:buClr>
              <a:buFont typeface="+mj-lt"/>
              <a:buAutoNum type="arabicPeriod"/>
              <a:defRPr sz="2000" b="0" i="0" kern="120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endParaRPr lang="en-US" sz="1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0E6043-CB0C-8CA2-5B61-99C01D1B48C5}"/>
              </a:ext>
            </a:extLst>
          </p:cNvPr>
          <p:cNvSpPr/>
          <p:nvPr/>
        </p:nvSpPr>
        <p:spPr>
          <a:xfrm flipV="1">
            <a:off x="-11563701" y="1175529"/>
            <a:ext cx="11008766" cy="11128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7BAB26-F278-1475-5A07-41D212F5E1F9}"/>
              </a:ext>
            </a:extLst>
          </p:cNvPr>
          <p:cNvSpPr/>
          <p:nvPr/>
        </p:nvSpPr>
        <p:spPr>
          <a:xfrm flipV="1">
            <a:off x="12611690" y="1175529"/>
            <a:ext cx="11008766" cy="11128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DB7218-9A73-D0D3-3542-BC66C8E9AB95}"/>
              </a:ext>
            </a:extLst>
          </p:cNvPr>
          <p:cNvSpPr/>
          <p:nvPr/>
        </p:nvSpPr>
        <p:spPr>
          <a:xfrm flipV="1">
            <a:off x="12611690" y="2552173"/>
            <a:ext cx="11008766" cy="11128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B0FF69-41D4-D4AC-4381-394786CCB3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2256" y="2719686"/>
            <a:ext cx="11008766" cy="2016906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u="sng" dirty="0">
                <a:solidFill>
                  <a:srgbClr val="005A93"/>
                </a:solidFill>
                <a:latin typeface="Arial" panose="020B0604020202020204" pitchFamily="34" charset="0"/>
              </a:rPr>
              <a:t>No Project (Currently adopted improvement plan)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Significant impact to 34</a:t>
            </a:r>
            <a:r>
              <a:rPr lang="en-US" baseline="30000" dirty="0">
                <a:solidFill>
                  <a:srgbClr val="005A93"/>
                </a:solidFill>
                <a:latin typeface="Arial" panose="020B0604020202020204" pitchFamily="34" charset="0"/>
              </a:rPr>
              <a:t>th</a:t>
            </a:r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 Street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Difficult to transition from one-way to two-way flow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Inconsistent with County vision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S</a:t>
            </a:r>
            <a:r>
              <a:rPr lang="en-US" dirty="0"/>
              <a:t>ignificant out-of-direction travel and loss of traffic to businesses</a:t>
            </a:r>
            <a:endParaRPr lang="en-US" dirty="0">
              <a:solidFill>
                <a:srgbClr val="005A93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 descr="A video game screen shot of a couple of cars&#10;&#10;Description automatically generated">
            <a:extLst>
              <a:ext uri="{FF2B5EF4-FFF2-40B4-BE49-F238E27FC236}">
                <a16:creationId xmlns:a16="http://schemas.microsoft.com/office/drawing/2014/main" id="{AEAAF660-A8AA-A7CF-D276-DE959EA3CB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4101" y="1167347"/>
            <a:ext cx="4823583" cy="1112803"/>
          </a:xfrm>
          <a:prstGeom prst="rect">
            <a:avLst/>
          </a:prstGeom>
        </p:spPr>
      </p:pic>
      <p:pic>
        <p:nvPicPr>
          <p:cNvPr id="11" name="Picture 10" descr="A video game of cars on a road&#10;&#10;Description automatically generated">
            <a:extLst>
              <a:ext uri="{FF2B5EF4-FFF2-40B4-BE49-F238E27FC236}">
                <a16:creationId xmlns:a16="http://schemas.microsoft.com/office/drawing/2014/main" id="{707139ED-0809-E6BE-A230-795494C3BE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652"/>
          <a:stretch/>
        </p:blipFill>
        <p:spPr>
          <a:xfrm>
            <a:off x="13948459" y="1177211"/>
            <a:ext cx="8335228" cy="1398171"/>
          </a:xfrm>
          <a:prstGeom prst="rect">
            <a:avLst/>
          </a:prstGeom>
        </p:spPr>
      </p:pic>
      <p:pic>
        <p:nvPicPr>
          <p:cNvPr id="13" name="Picture 12" descr="A pixelated video game of a road with cars and a tree&#10;&#10;Description automatically generated">
            <a:extLst>
              <a:ext uri="{FF2B5EF4-FFF2-40B4-BE49-F238E27FC236}">
                <a16:creationId xmlns:a16="http://schemas.microsoft.com/office/drawing/2014/main" id="{994CA7DD-02F9-F477-63E6-D070AC631D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73941" y="2575382"/>
            <a:ext cx="9284264" cy="1121206"/>
          </a:xfrm>
          <a:prstGeom prst="rect">
            <a:avLst/>
          </a:prstGeom>
        </p:spPr>
      </p:pic>
      <p:pic>
        <p:nvPicPr>
          <p:cNvPr id="14" name="Picture 13" descr="A video game screen with cars and text&#10;&#10;Description automatically generated">
            <a:extLst>
              <a:ext uri="{FF2B5EF4-FFF2-40B4-BE49-F238E27FC236}">
                <a16:creationId xmlns:a16="http://schemas.microsoft.com/office/drawing/2014/main" id="{191352AC-25D4-7F68-1AAD-CF7E81204F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918" y="896471"/>
            <a:ext cx="4206240" cy="1403365"/>
          </a:xfrm>
          <a:prstGeom prst="rect">
            <a:avLst/>
          </a:prstGeom>
        </p:spPr>
      </p:pic>
      <p:pic>
        <p:nvPicPr>
          <p:cNvPr id="15" name="Picture 14" descr="A video game of cars on a road&#10;&#10;Description automatically generated">
            <a:extLst>
              <a:ext uri="{FF2B5EF4-FFF2-40B4-BE49-F238E27FC236}">
                <a16:creationId xmlns:a16="http://schemas.microsoft.com/office/drawing/2014/main" id="{F379EB72-D77C-9FB2-2492-A692670CE0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40656" y="1175529"/>
            <a:ext cx="6162675" cy="1059100"/>
          </a:xfrm>
          <a:prstGeom prst="rect">
            <a:avLst/>
          </a:prstGeom>
        </p:spPr>
      </p:pic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ED8B16A-BCD7-9BDE-14C4-E8DF0AFE1E2A}"/>
              </a:ext>
            </a:extLst>
          </p:cNvPr>
          <p:cNvSpPr txBox="1">
            <a:spLocks/>
          </p:cNvSpPr>
          <p:nvPr/>
        </p:nvSpPr>
        <p:spPr>
          <a:xfrm>
            <a:off x="8289557" y="788167"/>
            <a:ext cx="3406851" cy="32543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  <a:defRPr sz="800" b="1" i="0" kern="1200" cap="all" spc="5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Cross Sections Generated with Open </a:t>
            </a:r>
            <a:r>
              <a:rPr lang="en-US" dirty="0" err="1"/>
              <a:t>StreetMix</a:t>
            </a:r>
            <a:endParaRPr lang="en-US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CA17FB5E-9749-EA0A-83F0-87491CC765BD}"/>
              </a:ext>
            </a:extLst>
          </p:cNvPr>
          <p:cNvSpPr txBox="1">
            <a:spLocks/>
          </p:cNvSpPr>
          <p:nvPr/>
        </p:nvSpPr>
        <p:spPr>
          <a:xfrm>
            <a:off x="335026" y="811220"/>
            <a:ext cx="6950678" cy="32543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  <a:defRPr sz="800" b="1" i="0" kern="1200" cap="all" spc="5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Cross Sections illustrative, actual dimensions for design will vary by location along the corridor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B1FA7F-5249-3C1C-5393-FCE7657F6292}"/>
              </a:ext>
            </a:extLst>
          </p:cNvPr>
          <p:cNvSpPr txBox="1"/>
          <p:nvPr/>
        </p:nvSpPr>
        <p:spPr>
          <a:xfrm>
            <a:off x="1442460" y="2234629"/>
            <a:ext cx="2353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34</a:t>
            </a:r>
            <a:r>
              <a:rPr lang="en-US" sz="1600" baseline="30000" dirty="0"/>
              <a:t>th</a:t>
            </a:r>
            <a:r>
              <a:rPr lang="en-US" sz="1600" dirty="0"/>
              <a:t> Street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C94174-6F0B-D3AD-A78F-3448C6321E8F}"/>
              </a:ext>
            </a:extLst>
          </p:cNvPr>
          <p:cNvSpPr txBox="1"/>
          <p:nvPr/>
        </p:nvSpPr>
        <p:spPr>
          <a:xfrm>
            <a:off x="7936314" y="2197323"/>
            <a:ext cx="2353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Watt Avenue</a:t>
            </a:r>
          </a:p>
        </p:txBody>
      </p:sp>
    </p:spTree>
    <p:extLst>
      <p:ext uri="{BB962C8B-B14F-4D97-AF65-F5344CB8AC3E}">
        <p14:creationId xmlns:p14="http://schemas.microsoft.com/office/powerpoint/2010/main" val="3253576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itle/Thank You Slides">
  <a:themeElements>
    <a:clrScheme name="NorthWatt">
      <a:dk1>
        <a:srgbClr val="035991"/>
      </a:dk1>
      <a:lt1>
        <a:srgbClr val="FFFFFF"/>
      </a:lt1>
      <a:dk2>
        <a:srgbClr val="000000"/>
      </a:dk2>
      <a:lt2>
        <a:srgbClr val="E7B131"/>
      </a:lt2>
      <a:accent1>
        <a:srgbClr val="51C5D7"/>
      </a:accent1>
      <a:accent2>
        <a:srgbClr val="4EA346"/>
      </a:accent2>
      <a:accent3>
        <a:srgbClr val="6D6E71"/>
      </a:accent3>
      <a:accent4>
        <a:srgbClr val="1A7574"/>
      </a:accent4>
      <a:accent5>
        <a:srgbClr val="FAAC41"/>
      </a:accent5>
      <a:accent6>
        <a:srgbClr val="774779"/>
      </a:accent6>
      <a:hlink>
        <a:srgbClr val="4EA346"/>
      </a:hlink>
      <a:folHlink>
        <a:srgbClr val="6D6E71"/>
      </a:folHlink>
    </a:clrScheme>
    <a:fontScheme name="DKS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thWatt-PresentationTemplate" id="{D5323AB0-8365-E548-8D2A-47D4F21AA709}" vid="{9967178A-05F5-3641-A88F-D31F1106270F}"/>
    </a:ext>
  </a:extLst>
</a:theme>
</file>

<file path=ppt/theme/theme2.xml><?xml version="1.0" encoding="utf-8"?>
<a:theme xmlns:a="http://schemas.openxmlformats.org/drawingml/2006/main" name="Agenda/Key Takeaway Slides">
  <a:themeElements>
    <a:clrScheme name="Custom 2">
      <a:dk1>
        <a:srgbClr val="005A93"/>
      </a:dk1>
      <a:lt1>
        <a:srgbClr val="FFFFFF"/>
      </a:lt1>
      <a:dk2>
        <a:srgbClr val="000000"/>
      </a:dk2>
      <a:lt2>
        <a:srgbClr val="E7B033"/>
      </a:lt2>
      <a:accent1>
        <a:srgbClr val="51C5D7"/>
      </a:accent1>
      <a:accent2>
        <a:srgbClr val="4EA346"/>
      </a:accent2>
      <a:accent3>
        <a:srgbClr val="6D6E71"/>
      </a:accent3>
      <a:accent4>
        <a:srgbClr val="1A7574"/>
      </a:accent4>
      <a:accent5>
        <a:srgbClr val="FAAC41"/>
      </a:accent5>
      <a:accent6>
        <a:srgbClr val="774779"/>
      </a:accent6>
      <a:hlink>
        <a:srgbClr val="4EA346"/>
      </a:hlink>
      <a:folHlink>
        <a:srgbClr val="6D6E7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thWatt-PresentationTemplate" id="{D5323AB0-8365-E548-8D2A-47D4F21AA709}" vid="{F3127768-8E6A-874F-8864-185EEC2EB387}"/>
    </a:ext>
  </a:extLst>
</a:theme>
</file>

<file path=ppt/theme/theme3.xml><?xml version="1.0" encoding="utf-8"?>
<a:theme xmlns:a="http://schemas.openxmlformats.org/drawingml/2006/main" name="Callout Slide">
  <a:themeElements>
    <a:clrScheme name="Custom 3">
      <a:dk1>
        <a:srgbClr val="005A93"/>
      </a:dk1>
      <a:lt1>
        <a:srgbClr val="FFFFFF"/>
      </a:lt1>
      <a:dk2>
        <a:srgbClr val="000000"/>
      </a:dk2>
      <a:lt2>
        <a:srgbClr val="E5AE30"/>
      </a:lt2>
      <a:accent1>
        <a:srgbClr val="51C5D7"/>
      </a:accent1>
      <a:accent2>
        <a:srgbClr val="4EA346"/>
      </a:accent2>
      <a:accent3>
        <a:srgbClr val="6D6E71"/>
      </a:accent3>
      <a:accent4>
        <a:srgbClr val="1A7574"/>
      </a:accent4>
      <a:accent5>
        <a:srgbClr val="FAAC41"/>
      </a:accent5>
      <a:accent6>
        <a:srgbClr val="774779"/>
      </a:accent6>
      <a:hlink>
        <a:srgbClr val="4EA346"/>
      </a:hlink>
      <a:folHlink>
        <a:srgbClr val="6D6E71"/>
      </a:folHlink>
    </a:clrScheme>
    <a:fontScheme name="DKS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thWatt-PresentationTemplate" id="{D5323AB0-8365-E548-8D2A-47D4F21AA709}" vid="{482D8170-0512-624E-93A6-A4C1413A1426}"/>
    </a:ext>
  </a:extLst>
</a:theme>
</file>

<file path=ppt/theme/theme4.xml><?xml version="1.0" encoding="utf-8"?>
<a:theme xmlns:a="http://schemas.openxmlformats.org/drawingml/2006/main" name="Text Slides">
  <a:themeElements>
    <a:clrScheme name="Custom 4">
      <a:dk1>
        <a:srgbClr val="005A93"/>
      </a:dk1>
      <a:lt1>
        <a:srgbClr val="FFFFFF"/>
      </a:lt1>
      <a:dk2>
        <a:srgbClr val="000000"/>
      </a:dk2>
      <a:lt2>
        <a:srgbClr val="E7B031"/>
      </a:lt2>
      <a:accent1>
        <a:srgbClr val="51C5D7"/>
      </a:accent1>
      <a:accent2>
        <a:srgbClr val="4EA346"/>
      </a:accent2>
      <a:accent3>
        <a:srgbClr val="6D6E71"/>
      </a:accent3>
      <a:accent4>
        <a:srgbClr val="1A7574"/>
      </a:accent4>
      <a:accent5>
        <a:srgbClr val="FAAC41"/>
      </a:accent5>
      <a:accent6>
        <a:srgbClr val="774779"/>
      </a:accent6>
      <a:hlink>
        <a:srgbClr val="4EA346"/>
      </a:hlink>
      <a:folHlink>
        <a:srgbClr val="6D6E7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thWatt-PresentationTemplate" id="{D5323AB0-8365-E548-8D2A-47D4F21AA709}" vid="{55062764-B59B-4342-A1A5-75A170A68EA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B5ACB96C7F2C4580B06E8AC9FC6C7F" ma:contentTypeVersion="2" ma:contentTypeDescription="Create a new document." ma:contentTypeScope="" ma:versionID="9446c26df18eaada1a288506e1debda2">
  <xsd:schema xmlns:xsd="http://www.w3.org/2001/XMLSchema" xmlns:xs="http://www.w3.org/2001/XMLSchema" xmlns:p="http://schemas.microsoft.com/office/2006/metadata/properties" xmlns:ns1="http://schemas.microsoft.com/sharepoint/v3" xmlns:ns2="364717b0-ce7f-4dd4-9458-d204feae88ec" targetNamespace="http://schemas.microsoft.com/office/2006/metadata/properties" ma:root="true" ma:fieldsID="611f1855e6cf9ba30e2c011669a1ecd7" ns1:_="" ns2:_="">
    <xsd:import namespace="http://schemas.microsoft.com/sharepoint/v3"/>
    <xsd:import namespace="364717b0-ce7f-4dd4-9458-d204feae88e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717b0-ce7f-4dd4-9458-d204feae88e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AAA0065B-7004-4CEE-95EC-1B9DF27F7C16}"/>
</file>

<file path=customXml/itemProps2.xml><?xml version="1.0" encoding="utf-8"?>
<ds:datastoreItem xmlns:ds="http://schemas.openxmlformats.org/officeDocument/2006/customXml" ds:itemID="{5B03AFE9-2837-4DCA-B51C-1C47285A6DC3}"/>
</file>

<file path=customXml/itemProps3.xml><?xml version="1.0" encoding="utf-8"?>
<ds:datastoreItem xmlns:ds="http://schemas.openxmlformats.org/officeDocument/2006/customXml" ds:itemID="{A1E3D0C7-CFAB-4E6C-88C5-AED4782B849A}"/>
</file>

<file path=docMetadata/LabelInfo.xml><?xml version="1.0" encoding="utf-8"?>
<clbl:labelList xmlns:clbl="http://schemas.microsoft.com/office/2020/mipLabelMetadata">
  <clbl:label id="{c13dd1c7-22d1-431c-a46c-2d140b414506}" enabled="1" method="Standard" siteId="{2b077431-a3b0-4b1c-bb77-f66a1132daa2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NorthWattCorridorPlan-PresentationTemplate</Template>
  <TotalTime>436</TotalTime>
  <Words>842</Words>
  <Application>Microsoft Office PowerPoint</Application>
  <PresentationFormat>Widescreen</PresentationFormat>
  <Paragraphs>160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System Font Regular</vt:lpstr>
      <vt:lpstr>Verdana</vt:lpstr>
      <vt:lpstr>Title/Thank You Slides</vt:lpstr>
      <vt:lpstr>Agenda/Key Takeaway Slides</vt:lpstr>
      <vt:lpstr>Callout Slide</vt:lpstr>
      <vt:lpstr>Text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Pilachowski</dc:creator>
  <cp:lastModifiedBy>Josh Pilachowski</cp:lastModifiedBy>
  <cp:revision>8</cp:revision>
  <cp:lastPrinted>2019-09-30T21:04:24Z</cp:lastPrinted>
  <dcterms:created xsi:type="dcterms:W3CDTF">2023-10-04T21:00:05Z</dcterms:created>
  <dcterms:modified xsi:type="dcterms:W3CDTF">2024-11-15T15:13:44Z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0x01010067B5ACB96C7F2C4580B06E8AC9FC6C7F</vt:lpwstr>
  </property>
</Properties>
</file>