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1" r:id="rId3"/>
    <p:sldMasterId id="2147483648" r:id="rId4"/>
  </p:sldMasterIdLst>
  <p:notesMasterIdLst>
    <p:notesMasterId r:id="rId24"/>
  </p:notesMasterIdLst>
  <p:handoutMasterIdLst>
    <p:handoutMasterId r:id="rId25"/>
  </p:handoutMasterIdLst>
  <p:sldIdLst>
    <p:sldId id="295" r:id="rId5"/>
    <p:sldId id="293" r:id="rId6"/>
    <p:sldId id="300" r:id="rId7"/>
    <p:sldId id="310" r:id="rId8"/>
    <p:sldId id="312" r:id="rId9"/>
    <p:sldId id="304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2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132"/>
    <a:srgbClr val="005A93"/>
    <a:srgbClr val="1D7BBE"/>
    <a:srgbClr val="E6AB49"/>
    <a:srgbClr val="50B556"/>
    <a:srgbClr val="2A5CAB"/>
    <a:srgbClr val="143D66"/>
    <a:srgbClr val="F4E023"/>
    <a:srgbClr val="FFCE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CE23B-2C19-4D30-9427-77B0F1888763}" v="1" dt="2024-02-15T20:00:30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35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Pilachowski" userId="09092a68667489ab" providerId="LiveId" clId="{129CE23B-2C19-4D30-9427-77B0F1888763}"/>
    <pc:docChg chg="modSld">
      <pc:chgData name="Josh Pilachowski" userId="09092a68667489ab" providerId="LiveId" clId="{129CE23B-2C19-4D30-9427-77B0F1888763}" dt="2024-02-15T20:00:30.313" v="12" actId="571"/>
      <pc:docMkLst>
        <pc:docMk/>
      </pc:docMkLst>
      <pc:sldChg chg="modSp mod">
        <pc:chgData name="Josh Pilachowski" userId="09092a68667489ab" providerId="LiveId" clId="{129CE23B-2C19-4D30-9427-77B0F1888763}" dt="2024-02-15T20:00:17.785" v="11" actId="20577"/>
        <pc:sldMkLst>
          <pc:docMk/>
          <pc:sldMk cId="448327310" sldId="295"/>
        </pc:sldMkLst>
        <pc:spChg chg="mod">
          <ac:chgData name="Josh Pilachowski" userId="09092a68667489ab" providerId="LiveId" clId="{129CE23B-2C19-4D30-9427-77B0F1888763}" dt="2024-02-15T20:00:17.785" v="11" actId="20577"/>
          <ac:spMkLst>
            <pc:docMk/>
            <pc:sldMk cId="448327310" sldId="295"/>
            <ac:spMk id="7" creationId="{39B82FCD-09F5-B645-88BC-8CF37A30175B}"/>
          </ac:spMkLst>
        </pc:spChg>
      </pc:sldChg>
      <pc:sldChg chg="addSp modSp">
        <pc:chgData name="Josh Pilachowski" userId="09092a68667489ab" providerId="LiveId" clId="{129CE23B-2C19-4D30-9427-77B0F1888763}" dt="2024-02-15T20:00:30.313" v="12" actId="571"/>
        <pc:sldMkLst>
          <pc:docMk/>
          <pc:sldMk cId="877486851" sldId="304"/>
        </pc:sldMkLst>
        <pc:picChg chg="add mod">
          <ac:chgData name="Josh Pilachowski" userId="09092a68667489ab" providerId="LiveId" clId="{129CE23B-2C19-4D30-9427-77B0F1888763}" dt="2024-02-15T20:00:30.313" v="12" actId="571"/>
          <ac:picMkLst>
            <pc:docMk/>
            <pc:sldMk cId="877486851" sldId="304"/>
            <ac:picMk id="57" creationId="{F1524BC1-9F7B-E39A-D207-D0BE0CF13C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C7212C-9A36-1B4D-A08D-BE8E92983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A279A-2CC3-AD46-97E8-8AA557C8B7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F0D1F-9DBD-3D44-B103-A66AC5F44FD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8F8F-D6F7-A940-A351-996557763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688D7-41F5-0F4F-ACDC-84CF438376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D0F7-A4F9-F747-85F5-B63784395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1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BB754-1448-7A41-B945-62E902CAA026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1D78D-78C6-A843-B1A5-19B8A01C1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10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0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A32CBDC-C335-144C-B5B1-F9724CEF144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7415" y="2068285"/>
            <a:ext cx="11430516" cy="287866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5000" b="1" i="1" cap="all" spc="80" baseline="0">
                <a:solidFill>
                  <a:srgbClr val="E7B13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A </a:t>
            </a:r>
            <a:br>
              <a:rPr lang="en-US" dirty="0"/>
            </a:br>
            <a:r>
              <a:rPr lang="en-US" dirty="0"/>
              <a:t>presentation TITLE HERE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B6D8DAC-6ED0-834E-9F14-A17D9558CC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7890" y="5208100"/>
            <a:ext cx="11390041" cy="978611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400" b="1" i="0" cap="all" spc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NAME, Title</a:t>
            </a:r>
          </a:p>
          <a:p>
            <a:pPr lvl="0"/>
            <a:r>
              <a:rPr lang="en-US" dirty="0" err="1"/>
              <a:t>First.last@email.com</a:t>
            </a:r>
            <a:endParaRPr lang="en-US" dirty="0"/>
          </a:p>
          <a:p>
            <a:pPr lvl="0"/>
            <a:r>
              <a:rPr lang="en-US" dirty="0"/>
              <a:t>000.000.0000</a:t>
            </a:r>
          </a:p>
        </p:txBody>
      </p:sp>
    </p:spTree>
    <p:extLst>
      <p:ext uri="{BB962C8B-B14F-4D97-AF65-F5344CB8AC3E}">
        <p14:creationId xmlns:p14="http://schemas.microsoft.com/office/powerpoint/2010/main" val="21560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2173FD4-4921-9642-4998-3DAD34A0ED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8918" y="397365"/>
            <a:ext cx="10086560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Table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E794AD3-AF90-6A4D-EA87-3A2AEE919C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8156" y="1344510"/>
            <a:ext cx="11299834" cy="1417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800" b="1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&gt;"/>
              <a:defRPr sz="2000" b="0" i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 b="0" i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1F2A82D-83FA-9845-AD4B-C9EF3A4586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156" y="2761894"/>
            <a:ext cx="10871742" cy="24271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400" b="1" i="0" cap="all" spc="50" baseline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B1508-7958-B9C3-212C-090BA28D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495" y="5350771"/>
            <a:ext cx="11288495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1" i="0" cap="all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</p:spTree>
    <p:extLst>
      <p:ext uri="{BB962C8B-B14F-4D97-AF65-F5344CB8AC3E}">
        <p14:creationId xmlns:p14="http://schemas.microsoft.com/office/powerpoint/2010/main" val="65873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7DBE84F-CA14-DD42-A68D-82711F7E491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707" y="2802466"/>
            <a:ext cx="11360224" cy="125306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7600" b="1" i="1" cap="all" spc="80" baseline="0">
                <a:solidFill>
                  <a:srgbClr val="E7B13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997E511-3140-4D67-B144-76F40B406A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7890" y="5208100"/>
            <a:ext cx="11390041" cy="978611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400" b="1" i="0" cap="all" spc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PRESENTER NAME, Title</a:t>
            </a:r>
          </a:p>
          <a:p>
            <a:pPr lvl="0"/>
            <a:r>
              <a:rPr lang="en-US" dirty="0" err="1"/>
              <a:t>First.last@email.com</a:t>
            </a:r>
            <a:endParaRPr lang="en-US" dirty="0"/>
          </a:p>
          <a:p>
            <a:pPr lvl="0"/>
            <a:r>
              <a:rPr lang="en-US" dirty="0"/>
              <a:t>000.000.0000</a:t>
            </a:r>
          </a:p>
        </p:txBody>
      </p:sp>
    </p:spTree>
    <p:extLst>
      <p:ext uri="{BB962C8B-B14F-4D97-AF65-F5344CB8AC3E}">
        <p14:creationId xmlns:p14="http://schemas.microsoft.com/office/powerpoint/2010/main" val="163216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8E7E0-DF18-DBE8-1C6A-88AD33A13FBD}"/>
              </a:ext>
            </a:extLst>
          </p:cNvPr>
          <p:cNvSpPr/>
          <p:nvPr userDrawn="1"/>
        </p:nvSpPr>
        <p:spPr>
          <a:xfrm>
            <a:off x="0" y="0"/>
            <a:ext cx="12192000" cy="1341783"/>
          </a:xfrm>
          <a:prstGeom prst="rect">
            <a:avLst/>
          </a:prstGeom>
          <a:solidFill>
            <a:srgbClr val="00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F6479-E94F-0C45-B525-CB0F24CA1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00" y="1995054"/>
            <a:ext cx="11439926" cy="3888911"/>
          </a:xfrm>
          <a:prstGeom prst="rect">
            <a:avLst/>
          </a:prstGeom>
        </p:spPr>
        <p:txBody>
          <a:bodyPr numCol="2" spcCol="347472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None/>
              <a:tabLst/>
              <a:defRPr sz="2600" b="1" i="1" cap="all" baseline="0">
                <a:solidFill>
                  <a:srgbClr val="1D7BB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IteM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3359D5C-7C02-F9CA-43B0-95E0B1113B2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918" y="397365"/>
            <a:ext cx="4550465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4" name="Picture 3" descr="A white fence next to a road&#10;&#10;Description automatically generated">
            <a:extLst>
              <a:ext uri="{FF2B5EF4-FFF2-40B4-BE49-F238E27FC236}">
                <a16:creationId xmlns:a16="http://schemas.microsoft.com/office/drawing/2014/main" id="{0FA3D053-90A8-6ED5-B49B-64C590BD8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7B1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81600" y="0"/>
            <a:ext cx="70104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F7C1C1-7469-C142-8130-B4B4BB3A8B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93" y="1995054"/>
            <a:ext cx="11449733" cy="3997789"/>
          </a:xfrm>
          <a:prstGeom prst="rect">
            <a:avLst/>
          </a:prstGeom>
        </p:spPr>
        <p:txBody>
          <a:bodyPr numCol="1" spcCol="347472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None/>
              <a:tabLst/>
              <a:defRPr sz="2600" b="1" i="1" cap="all" baseline="0">
                <a:solidFill>
                  <a:srgbClr val="1D7BB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1044702" indent="-28575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Takeaway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Takeaway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Takeaway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Takeaway 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Takeaway </a:t>
            </a:r>
            <a:r>
              <a:rPr lang="en-US" dirty="0" err="1"/>
              <a:t>IteM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rgbClr val="E7B1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03A241-60F6-9017-5DDF-CA65B69EBA4A}"/>
              </a:ext>
            </a:extLst>
          </p:cNvPr>
          <p:cNvSpPr/>
          <p:nvPr userDrawn="1"/>
        </p:nvSpPr>
        <p:spPr>
          <a:xfrm>
            <a:off x="0" y="5957807"/>
            <a:ext cx="12192000" cy="546666"/>
          </a:xfrm>
          <a:prstGeom prst="rect">
            <a:avLst/>
          </a:prstGeom>
          <a:solidFill>
            <a:srgbClr val="00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F23F69-1334-9260-34E2-FC6760D796B8}"/>
              </a:ext>
            </a:extLst>
          </p:cNvPr>
          <p:cNvSpPr/>
          <p:nvPr userDrawn="1"/>
        </p:nvSpPr>
        <p:spPr>
          <a:xfrm>
            <a:off x="0" y="0"/>
            <a:ext cx="12192000" cy="1341783"/>
          </a:xfrm>
          <a:prstGeom prst="rect">
            <a:avLst/>
          </a:prstGeom>
          <a:solidFill>
            <a:srgbClr val="00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1CF6261-4CE4-48DA-6AED-63C0293EE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8918" y="397365"/>
            <a:ext cx="4560404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Key Takeaways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6583312-CD18-EA54-4D8B-1652A117F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93" y="6005498"/>
            <a:ext cx="1896228" cy="4340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189409-1109-6C43-E330-3E3CC9C6CEE2}"/>
              </a:ext>
            </a:extLst>
          </p:cNvPr>
          <p:cNvSpPr/>
          <p:nvPr userDrawn="1"/>
        </p:nvSpPr>
        <p:spPr>
          <a:xfrm>
            <a:off x="0" y="6724147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28746C-B45A-B26D-28D2-D95F587F1EFA}"/>
              </a:ext>
            </a:extLst>
          </p:cNvPr>
          <p:cNvSpPr/>
          <p:nvPr userDrawn="1"/>
        </p:nvSpPr>
        <p:spPr>
          <a:xfrm>
            <a:off x="0" y="6508615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fence next to a road&#10;&#10;Description automatically generated">
            <a:extLst>
              <a:ext uri="{FF2B5EF4-FFF2-40B4-BE49-F238E27FC236}">
                <a16:creationId xmlns:a16="http://schemas.microsoft.com/office/drawing/2014/main" id="{D6CA78FB-60DC-CCB4-83CB-05D0864A9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7B13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81600" y="0"/>
            <a:ext cx="70104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reet with cars and a sign&#10;&#10;Description automatically generated">
            <a:extLst>
              <a:ext uri="{FF2B5EF4-FFF2-40B4-BE49-F238E27FC236}">
                <a16:creationId xmlns:a16="http://schemas.microsoft.com/office/drawing/2014/main" id="{9B98699C-AAB9-2F26-CA10-105FB4C37D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E24822-0933-F844-9499-3A6854FA8AB4}"/>
              </a:ext>
            </a:extLst>
          </p:cNvPr>
          <p:cNvSpPr/>
          <p:nvPr userDrawn="1"/>
        </p:nvSpPr>
        <p:spPr>
          <a:xfrm>
            <a:off x="0" y="3429000"/>
            <a:ext cx="12191999" cy="2856398"/>
          </a:xfrm>
          <a:prstGeom prst="rect">
            <a:avLst/>
          </a:prstGeom>
          <a:solidFill>
            <a:srgbClr val="005A9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4D4F07B-FA43-8F40-987C-3D02E73DC3E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89000" y="3428999"/>
            <a:ext cx="10262703" cy="28563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600" b="1" i="1" cap="all" spc="8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A TEXT CALLOUT</a:t>
            </a:r>
          </a:p>
          <a:p>
            <a:pPr lvl="0"/>
            <a:r>
              <a:rPr lang="en-US" dirty="0"/>
              <a:t>TO THIS SLIDE</a:t>
            </a:r>
          </a:p>
        </p:txBody>
      </p:sp>
    </p:spTree>
    <p:extLst>
      <p:ext uri="{BB962C8B-B14F-4D97-AF65-F5344CB8AC3E}">
        <p14:creationId xmlns:p14="http://schemas.microsoft.com/office/powerpoint/2010/main" val="8980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s on the road&#10;&#10;Description automatically generated">
            <a:extLst>
              <a:ext uri="{FF2B5EF4-FFF2-40B4-BE49-F238E27FC236}">
                <a16:creationId xmlns:a16="http://schemas.microsoft.com/office/drawing/2014/main" id="{92A788DF-768C-BE75-4E31-4A5A21A64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AC2C31-08DC-7CFA-3545-91CA0D7767A7}"/>
              </a:ext>
            </a:extLst>
          </p:cNvPr>
          <p:cNvSpPr/>
          <p:nvPr userDrawn="1"/>
        </p:nvSpPr>
        <p:spPr>
          <a:xfrm>
            <a:off x="0" y="572602"/>
            <a:ext cx="12191999" cy="2856398"/>
          </a:xfrm>
          <a:prstGeom prst="rect">
            <a:avLst/>
          </a:prstGeom>
          <a:solidFill>
            <a:srgbClr val="005A9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ECCCE39-6B16-6BA7-9E66-44D13B08AAA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89000" y="572601"/>
            <a:ext cx="10262703" cy="28563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600" b="1" i="1" cap="all" spc="8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A TEXT CALLOUT</a:t>
            </a:r>
          </a:p>
          <a:p>
            <a:pPr lvl="0"/>
            <a:r>
              <a:rPr lang="en-US" dirty="0"/>
              <a:t>TO THIS SLIDE</a:t>
            </a:r>
          </a:p>
        </p:txBody>
      </p:sp>
    </p:spTree>
    <p:extLst>
      <p:ext uri="{BB962C8B-B14F-4D97-AF65-F5344CB8AC3E}">
        <p14:creationId xmlns:p14="http://schemas.microsoft.com/office/powerpoint/2010/main" val="7668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EC9C0B1-95C0-E847-B98B-BCA34CA852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918" y="397365"/>
            <a:ext cx="10086560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numbered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5495-4AC4-5345-BF33-DA366A681E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156" y="1344510"/>
            <a:ext cx="11299835" cy="37325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2800" b="0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-457200">
              <a:buClr>
                <a:srgbClr val="E7B132"/>
              </a:buClr>
              <a:buFont typeface="+mj-lt"/>
              <a:buAutoNum type="arabicPeriod"/>
              <a:defRPr sz="2000" b="0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B06D-0C88-D84E-881E-1B1CAA581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495" y="5350771"/>
            <a:ext cx="11288495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1" i="0" cap="all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</p:spTree>
    <p:extLst>
      <p:ext uri="{BB962C8B-B14F-4D97-AF65-F5344CB8AC3E}">
        <p14:creationId xmlns:p14="http://schemas.microsoft.com/office/powerpoint/2010/main" val="17161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–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D9EF53A-A76C-4146-AA9A-BF2FD6B172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156" y="1344510"/>
            <a:ext cx="11299834" cy="438292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E7B132"/>
              </a:buClr>
              <a:defRPr sz="2800" b="0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7B132"/>
              </a:buClr>
              <a:buFont typeface="System Font Regular"/>
              <a:buChar char="&gt;"/>
              <a:defRPr sz="2200" b="0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7B132"/>
              </a:buClr>
              <a:defRPr sz="2000" b="0" i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494D22C-19D7-287B-362B-0B3636A236B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8918" y="397365"/>
            <a:ext cx="10086560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Bullet list</a:t>
            </a:r>
          </a:p>
        </p:txBody>
      </p:sp>
    </p:spTree>
    <p:extLst>
      <p:ext uri="{BB962C8B-B14F-4D97-AF65-F5344CB8AC3E}">
        <p14:creationId xmlns:p14="http://schemas.microsoft.com/office/powerpoint/2010/main" val="45601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r Large Imag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70214BE-09B8-C3EA-B634-B84384464F8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8918" y="397365"/>
            <a:ext cx="10086560" cy="685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 i="1" cap="all" spc="120" baseline="0">
                <a:solidFill>
                  <a:srgbClr val="005A9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0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b="1" i="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SLIDE with a Large Figure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F8E29E3-2349-C6CD-9F31-EE721A97D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495" y="5350771"/>
            <a:ext cx="11288495" cy="32543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800" b="1" i="0" cap="all" spc="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 SAMPLE FOOTNOTE STYLE.</a:t>
            </a:r>
          </a:p>
        </p:txBody>
      </p:sp>
    </p:spTree>
    <p:extLst>
      <p:ext uri="{BB962C8B-B14F-4D97-AF65-F5344CB8AC3E}">
        <p14:creationId xmlns:p14="http://schemas.microsoft.com/office/powerpoint/2010/main" val="23261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3CB3AD-D762-1442-8ED9-548669DF97B8}"/>
              </a:ext>
            </a:extLst>
          </p:cNvPr>
          <p:cNvSpPr/>
          <p:nvPr userDrawn="1"/>
        </p:nvSpPr>
        <p:spPr>
          <a:xfrm>
            <a:off x="0" y="1786558"/>
            <a:ext cx="12192000" cy="4731996"/>
          </a:xfrm>
          <a:prstGeom prst="rect">
            <a:avLst/>
          </a:prstGeom>
          <a:solidFill>
            <a:srgbClr val="00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A4831-07DD-CCB1-1026-46770907A6D8}"/>
              </a:ext>
            </a:extLst>
          </p:cNvPr>
          <p:cNvSpPr/>
          <p:nvPr userDrawn="1"/>
        </p:nvSpPr>
        <p:spPr>
          <a:xfrm>
            <a:off x="0" y="6734086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D81360-4F4C-FE30-6836-840C9F59F8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97" y="240247"/>
            <a:ext cx="5791003" cy="1325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377075-02CC-FFE3-5198-17334F1F3B68}"/>
              </a:ext>
            </a:extLst>
          </p:cNvPr>
          <p:cNvSpPr/>
          <p:nvPr userDrawn="1"/>
        </p:nvSpPr>
        <p:spPr>
          <a:xfrm>
            <a:off x="0" y="6518554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98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42EAD2-A06D-AE64-2BC7-6904456260BD}"/>
              </a:ext>
            </a:extLst>
          </p:cNvPr>
          <p:cNvSpPr/>
          <p:nvPr userDrawn="1"/>
        </p:nvSpPr>
        <p:spPr>
          <a:xfrm>
            <a:off x="0" y="5957807"/>
            <a:ext cx="12192000" cy="546666"/>
          </a:xfrm>
          <a:prstGeom prst="rect">
            <a:avLst/>
          </a:prstGeom>
          <a:solidFill>
            <a:srgbClr val="00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6C79E23-9864-14D9-F651-1D37AFA942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93" y="6005498"/>
            <a:ext cx="1896228" cy="434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D16793-6E35-ACD8-964E-1A789B76A504}"/>
              </a:ext>
            </a:extLst>
          </p:cNvPr>
          <p:cNvSpPr/>
          <p:nvPr userDrawn="1"/>
        </p:nvSpPr>
        <p:spPr>
          <a:xfrm>
            <a:off x="0" y="6724147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CC7CE1-0BE3-BEE7-3D1E-5BD4A7473DED}"/>
              </a:ext>
            </a:extLst>
          </p:cNvPr>
          <p:cNvSpPr/>
          <p:nvPr userDrawn="1"/>
        </p:nvSpPr>
        <p:spPr>
          <a:xfrm>
            <a:off x="0" y="6508615"/>
            <a:ext cx="12192000" cy="133853"/>
          </a:xfrm>
          <a:prstGeom prst="rect">
            <a:avLst/>
          </a:prstGeom>
          <a:solidFill>
            <a:srgbClr val="E7B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1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ywiki.org/wiki/File:Check_mark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mmunity-png/download/2446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B82FCD-09F5-B645-88BC-8CF37A30175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Re-Imagine North Watt</a:t>
            </a:r>
          </a:p>
          <a:p>
            <a:r>
              <a:rPr lang="en-US" dirty="0">
                <a:latin typeface="Arial" panose="020B0604020202020204" pitchFamily="34" charset="0"/>
              </a:rPr>
              <a:t>Corridor Plan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Sacramento County </a:t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Disability Advisory Commission</a:t>
            </a:r>
            <a:br>
              <a:rPr lang="en-US" sz="3200" dirty="0">
                <a:latin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</a:rPr>
              <a:t>February 20,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AA173-15B0-8946-BFF8-CAD09BA387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Josh Pilachowski, PhD, TE, RSP</a:t>
            </a:r>
            <a:r>
              <a:rPr lang="en-US" baseline="-25000" dirty="0">
                <a:latin typeface="Arial" panose="020B0604020202020204" pitchFamily="34" charset="0"/>
              </a:rPr>
              <a:t>1</a:t>
            </a:r>
          </a:p>
          <a:p>
            <a:r>
              <a:rPr lang="en-US" b="0" dirty="0">
                <a:latin typeface="Arial" panose="020B0604020202020204" pitchFamily="34" charset="0"/>
              </a:rPr>
              <a:t>Senior Transportation Engineer</a:t>
            </a:r>
          </a:p>
          <a:p>
            <a:r>
              <a:rPr lang="en-US" b="0" cap="none" dirty="0">
                <a:latin typeface="Arial" panose="020B0604020202020204" pitchFamily="34" charset="0"/>
              </a:rPr>
              <a:t>josh@dksassociates.com</a:t>
            </a:r>
          </a:p>
          <a:p>
            <a:r>
              <a:rPr lang="en-US" b="0" cap="none" dirty="0">
                <a:latin typeface="Arial" panose="020B0604020202020204" pitchFamily="34" charset="0"/>
              </a:rPr>
              <a:t>510.295.9741</a:t>
            </a:r>
          </a:p>
        </p:txBody>
      </p:sp>
    </p:spTree>
    <p:extLst>
      <p:ext uri="{BB962C8B-B14F-4D97-AF65-F5344CB8AC3E}">
        <p14:creationId xmlns:p14="http://schemas.microsoft.com/office/powerpoint/2010/main" val="4483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45E00-98B6-EE49-9D6C-0B06A8F242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918" y="397365"/>
            <a:ext cx="6807015" cy="68554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Study Area Segments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82A1D-6C8F-0746-7954-2857F28879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5513" y="3640715"/>
            <a:ext cx="1858493" cy="2226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EF9E7-8EE0-2E72-1BE9-28F7B235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1" y="984290"/>
            <a:ext cx="1531791" cy="489184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28E30D7-1BB2-1A03-27F1-22572699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83" y="984290"/>
            <a:ext cx="1592021" cy="48918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2F88DD-6EDB-F064-CE96-51429745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63108" y="984290"/>
            <a:ext cx="2300243" cy="48918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0367D07-4D16-D618-BA66-B93FF8EA8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991" y="984290"/>
            <a:ext cx="2371353" cy="4891848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E1B5ABB-A52A-CF78-530C-1275EAE977BE}"/>
              </a:ext>
            </a:extLst>
          </p:cNvPr>
          <p:cNvSpPr/>
          <p:nvPr/>
        </p:nvSpPr>
        <p:spPr>
          <a:xfrm>
            <a:off x="1515782" y="2176163"/>
            <a:ext cx="630936" cy="71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Speed Limit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45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111380D-D449-1854-CEB9-9CC62F491C81}"/>
              </a:ext>
            </a:extLst>
          </p:cNvPr>
          <p:cNvSpPr/>
          <p:nvPr/>
        </p:nvSpPr>
        <p:spPr>
          <a:xfrm>
            <a:off x="3852425" y="3121169"/>
            <a:ext cx="630936" cy="71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Speed Limit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C35F952-E23F-971D-5ECD-43617D74673A}"/>
              </a:ext>
            </a:extLst>
          </p:cNvPr>
          <p:cNvSpPr/>
          <p:nvPr/>
        </p:nvSpPr>
        <p:spPr>
          <a:xfrm>
            <a:off x="6696681" y="1909375"/>
            <a:ext cx="630936" cy="71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Speed Limit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E33FE36-7809-7515-DA8D-8A91474A1854}"/>
              </a:ext>
            </a:extLst>
          </p:cNvPr>
          <p:cNvSpPr/>
          <p:nvPr/>
        </p:nvSpPr>
        <p:spPr>
          <a:xfrm>
            <a:off x="9134025" y="2712287"/>
            <a:ext cx="630936" cy="71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Speed Limit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35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9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45E00-98B6-EE49-9D6C-0B06A8F242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918" y="397365"/>
            <a:ext cx="7425082" cy="68554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Study Area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2371E-B1A8-1304-1DCF-8269B2A9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00" y="973422"/>
            <a:ext cx="7632582" cy="49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45E00-98B6-EE49-9D6C-0B06A8F242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8918" y="397365"/>
            <a:ext cx="7425082" cy="68554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Study Area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2371E-B1A8-1304-1DCF-8269B2A92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500" y="1121938"/>
            <a:ext cx="7632582" cy="46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6" y="1063459"/>
            <a:ext cx="6206067" cy="3025942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Project Team performed a site walk</a:t>
            </a:r>
          </a:p>
          <a:p>
            <a:pPr lvl="1"/>
            <a:r>
              <a:rPr lang="en-US" dirty="0"/>
              <a:t>July 17, 2023</a:t>
            </a:r>
          </a:p>
          <a:p>
            <a:pPr lvl="1"/>
            <a:r>
              <a:rPr lang="en-US" dirty="0"/>
              <a:t>Representatives from Sacramento County and the Consultant Team were present</a:t>
            </a:r>
          </a:p>
          <a:p>
            <a:pPr lvl="1"/>
            <a:r>
              <a:rPr lang="en-US" dirty="0"/>
              <a:t>The team walked and drove the corridor, focusing on multimodal conditions along key segments and intersections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Site Walk</a:t>
            </a:r>
          </a:p>
        </p:txBody>
      </p:sp>
      <p:pic>
        <p:nvPicPr>
          <p:cNvPr id="4" name="Picture 3" descr="A person in a yellow vest standing next to a bus stop&#10;&#10;Description automatically generated">
            <a:extLst>
              <a:ext uri="{FF2B5EF4-FFF2-40B4-BE49-F238E27FC236}">
                <a16:creationId xmlns:a16="http://schemas.microsoft.com/office/drawing/2014/main" id="{BFD172D9-54A3-ACF1-2FB1-6FF31A074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425254" y="3269167"/>
            <a:ext cx="3196626" cy="2586765"/>
          </a:xfrm>
          <a:prstGeom prst="rect">
            <a:avLst/>
          </a:prstGeom>
        </p:spPr>
      </p:pic>
      <p:pic>
        <p:nvPicPr>
          <p:cNvPr id="7" name="Picture 6" descr="A person standing on a road&#10;&#10;Description automatically generated">
            <a:extLst>
              <a:ext uri="{FF2B5EF4-FFF2-40B4-BE49-F238E27FC236}">
                <a16:creationId xmlns:a16="http://schemas.microsoft.com/office/drawing/2014/main" id="{BAA0B0D3-A146-A403-CCD6-C2C8C4D6D7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51759" y="289756"/>
            <a:ext cx="2673470" cy="2871802"/>
          </a:xfrm>
          <a:prstGeom prst="rect">
            <a:avLst/>
          </a:prstGeom>
        </p:spPr>
      </p:pic>
      <p:pic>
        <p:nvPicPr>
          <p:cNvPr id="8" name="Picture 7" descr="A person in a reflective vest standing next to a tree&#10;&#10;Description automatically generated">
            <a:extLst>
              <a:ext uri="{FF2B5EF4-FFF2-40B4-BE49-F238E27FC236}">
                <a16:creationId xmlns:a16="http://schemas.microsoft.com/office/drawing/2014/main" id="{8CB53995-287A-2532-CD1D-A9C148976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23875" y="1315842"/>
            <a:ext cx="2739624" cy="3196625"/>
          </a:xfrm>
          <a:prstGeom prst="rect">
            <a:avLst/>
          </a:prstGeom>
        </p:spPr>
      </p:pic>
      <p:pic>
        <p:nvPicPr>
          <p:cNvPr id="9" name="Picture 8" descr="A street with cars and a building on the side&#10;&#10;Description automatically generated">
            <a:extLst>
              <a:ext uri="{FF2B5EF4-FFF2-40B4-BE49-F238E27FC236}">
                <a16:creationId xmlns:a16="http://schemas.microsoft.com/office/drawing/2014/main" id="{6F1336AB-90F7-442B-80FD-2A9EA228B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16374" y="4089400"/>
            <a:ext cx="4444160" cy="1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9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90FF9-CAEF-034F-BF83-4F82497BBF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Modal Review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2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6" y="1063459"/>
            <a:ext cx="7670801" cy="4541474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Sidewalks</a:t>
            </a:r>
          </a:p>
          <a:p>
            <a:pPr lvl="1"/>
            <a:r>
              <a:rPr lang="en-US" dirty="0"/>
              <a:t>Frequent gaps in existing sidewalks along the corridor</a:t>
            </a:r>
          </a:p>
          <a:p>
            <a:pPr lvl="1"/>
            <a:r>
              <a:rPr lang="en-US" dirty="0"/>
              <a:t>Utility poles and other fixed objects reduce available space</a:t>
            </a:r>
          </a:p>
          <a:p>
            <a:pPr lvl="1"/>
            <a:r>
              <a:rPr lang="en-US" dirty="0"/>
              <a:t>Crossing opportunities at signalized intersections</a:t>
            </a:r>
          </a:p>
          <a:p>
            <a:pPr lvl="1"/>
            <a:r>
              <a:rPr lang="en-US" dirty="0"/>
              <a:t>Right-of-Way availability leads to segments where the sidewalk make sudden turns</a:t>
            </a:r>
          </a:p>
          <a:p>
            <a:r>
              <a:rPr lang="en-US" dirty="0"/>
              <a:t>CAT observations and feedback</a:t>
            </a:r>
          </a:p>
          <a:p>
            <a:pPr lvl="1"/>
            <a:r>
              <a:rPr lang="en-US" dirty="0"/>
              <a:t>Group Discussion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Modal Review - Pedestrian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C7E3F3-ED58-DDE6-D00B-21344695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2298" y="672175"/>
            <a:ext cx="1826359" cy="24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0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6" y="1063458"/>
            <a:ext cx="8839201" cy="4829341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Bicycle lanes</a:t>
            </a:r>
          </a:p>
          <a:p>
            <a:pPr lvl="1"/>
            <a:r>
              <a:rPr lang="en-US" dirty="0"/>
              <a:t>Inconsistent along the corridor</a:t>
            </a:r>
          </a:p>
          <a:p>
            <a:pPr lvl="1"/>
            <a:r>
              <a:rPr lang="en-US" dirty="0"/>
              <a:t>Grade changes in the middle of the lane</a:t>
            </a:r>
          </a:p>
          <a:p>
            <a:pPr lvl="1"/>
            <a:r>
              <a:rPr lang="en-US" dirty="0"/>
              <a:t>Not always bi-directional</a:t>
            </a:r>
          </a:p>
          <a:p>
            <a:pPr lvl="1"/>
            <a:r>
              <a:rPr lang="en-US" dirty="0"/>
              <a:t>Lack of a buffer between bicycle lane and high-speed vehicles</a:t>
            </a:r>
            <a:br>
              <a:rPr lang="en-US" dirty="0"/>
            </a:br>
            <a:r>
              <a:rPr lang="en-US" dirty="0"/>
              <a:t>(Not meeting All Ages and Abilities)</a:t>
            </a:r>
          </a:p>
          <a:p>
            <a:pPr lvl="1"/>
            <a:r>
              <a:rPr lang="en-US" dirty="0"/>
              <a:t>Right-of-Way availability leads to segments where bike lanes make sudden turns</a:t>
            </a:r>
          </a:p>
          <a:p>
            <a:r>
              <a:rPr lang="en-US" dirty="0"/>
              <a:t>CAT observations and feedback</a:t>
            </a:r>
          </a:p>
          <a:p>
            <a:pPr lvl="1"/>
            <a:r>
              <a:rPr lang="en-US" dirty="0"/>
              <a:t>Group Discussion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Modal Review - Bicycle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861A33-318A-721F-7F16-C48AC1AA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5285" y="754363"/>
            <a:ext cx="2547797" cy="21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0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6" y="1063458"/>
            <a:ext cx="9347201" cy="4829341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Transit Service</a:t>
            </a:r>
          </a:p>
          <a:p>
            <a:pPr lvl="1"/>
            <a:r>
              <a:rPr lang="en-US" dirty="0"/>
              <a:t>Multiple lines providing service, overlapping along some segments</a:t>
            </a:r>
          </a:p>
          <a:p>
            <a:r>
              <a:rPr lang="en-US" dirty="0"/>
              <a:t>Bus Stop Amenities</a:t>
            </a:r>
          </a:p>
          <a:p>
            <a:pPr lvl="1"/>
            <a:r>
              <a:rPr lang="en-US" dirty="0"/>
              <a:t>Bus shelters only present at the southern edge of the corridor</a:t>
            </a:r>
          </a:p>
          <a:p>
            <a:pPr lvl="1"/>
            <a:r>
              <a:rPr lang="en-US" dirty="0"/>
              <a:t>High volume bus stops often only marked with a sign</a:t>
            </a:r>
          </a:p>
          <a:p>
            <a:pPr lvl="1"/>
            <a:r>
              <a:rPr lang="en-US" dirty="0"/>
              <a:t>Lack bus pullout pads, blocking traffic</a:t>
            </a:r>
          </a:p>
          <a:p>
            <a:pPr lvl="1"/>
            <a:r>
              <a:rPr lang="en-US" dirty="0"/>
              <a:t>Minimal to no shade available</a:t>
            </a:r>
          </a:p>
          <a:p>
            <a:r>
              <a:rPr lang="en-US" dirty="0"/>
              <a:t>CAT observations and feedback</a:t>
            </a:r>
          </a:p>
          <a:p>
            <a:pPr lvl="1"/>
            <a:r>
              <a:rPr lang="en-US" dirty="0"/>
              <a:t>Group Discussion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Modal Review – Transit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02DDDF-68E7-8686-EF20-CF44D99F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6136" y="877533"/>
            <a:ext cx="2215380" cy="1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266" y="1014329"/>
            <a:ext cx="10176934" cy="4829341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Operations</a:t>
            </a:r>
          </a:p>
          <a:p>
            <a:pPr lvl="1"/>
            <a:r>
              <a:rPr lang="en-US" dirty="0"/>
              <a:t>Segments and intersections along the corridor meet operational </a:t>
            </a:r>
            <a:br>
              <a:rPr lang="en-US" dirty="0"/>
            </a:br>
            <a:r>
              <a:rPr lang="en-US" dirty="0"/>
              <a:t>thresholds</a:t>
            </a:r>
          </a:p>
          <a:p>
            <a:r>
              <a:rPr lang="en-US" dirty="0"/>
              <a:t>Safety</a:t>
            </a:r>
          </a:p>
          <a:p>
            <a:pPr lvl="1"/>
            <a:r>
              <a:rPr lang="en-US" dirty="0"/>
              <a:t>Most common cause of crashes is unsafe speeds and rear-end collisions</a:t>
            </a:r>
          </a:p>
          <a:p>
            <a:pPr lvl="1"/>
            <a:r>
              <a:rPr lang="en-US" dirty="0"/>
              <a:t>Approximately 5% of crashes were fatal or resulted in severe injuries</a:t>
            </a:r>
          </a:p>
          <a:p>
            <a:pPr lvl="1"/>
            <a:r>
              <a:rPr lang="en-US" dirty="0"/>
              <a:t>The recent Local Roadway Safety Plan identified the intersection of North Watt and Elkhorn as a priority safety intersection</a:t>
            </a:r>
          </a:p>
          <a:p>
            <a:r>
              <a:rPr lang="en-US" dirty="0"/>
              <a:t>CAT observations and feedback</a:t>
            </a:r>
          </a:p>
          <a:p>
            <a:pPr lvl="1"/>
            <a:r>
              <a:rPr lang="en-US" dirty="0"/>
              <a:t>Group Discussion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Modal Review – Auto/Truck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822E67-ADE6-61FE-2EAA-284720A8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9331" y="934640"/>
            <a:ext cx="2113375" cy="17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003209-297A-234E-8301-D84D84381B9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EBCB255-D309-0FE2-7048-310BC26C35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Josh Pilachowski, PhD, TE</a:t>
            </a:r>
          </a:p>
          <a:p>
            <a:r>
              <a:rPr lang="en-US" b="0" dirty="0">
                <a:latin typeface="Arial" panose="020B0604020202020204" pitchFamily="34" charset="0"/>
              </a:rPr>
              <a:t>Senior Transportation Engineer</a:t>
            </a:r>
          </a:p>
          <a:p>
            <a:r>
              <a:rPr lang="en-US" b="0" cap="none" dirty="0">
                <a:latin typeface="Arial" panose="020B0604020202020204" pitchFamily="34" charset="0"/>
              </a:rPr>
              <a:t>josh@dksassociates.com</a:t>
            </a:r>
          </a:p>
          <a:p>
            <a:r>
              <a:rPr lang="en-US" b="0" cap="none" dirty="0">
                <a:latin typeface="Arial" panose="020B0604020202020204" pitchFamily="34" charset="0"/>
              </a:rPr>
              <a:t>510.295.9741</a:t>
            </a:r>
          </a:p>
        </p:txBody>
      </p:sp>
    </p:spTree>
    <p:extLst>
      <p:ext uri="{BB962C8B-B14F-4D97-AF65-F5344CB8AC3E}">
        <p14:creationId xmlns:p14="http://schemas.microsoft.com/office/powerpoint/2010/main" val="31634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9B3FD-5EFE-2D48-A504-54A7E7DF1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Clr>
                <a:srgbClr val="E7B13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Project Background</a:t>
            </a:r>
          </a:p>
          <a:p>
            <a:pPr marL="457200" indent="-457200">
              <a:buClr>
                <a:srgbClr val="E7B13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Existing Conditions</a:t>
            </a:r>
          </a:p>
          <a:p>
            <a:pPr marL="457200" indent="-457200">
              <a:buClr>
                <a:srgbClr val="E7B13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Modal Review</a:t>
            </a:r>
          </a:p>
          <a:p>
            <a:pPr marL="457200" indent="-457200">
              <a:buClr>
                <a:srgbClr val="E7B13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77DFC9-F3E4-F846-8CF5-E2F6854E86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66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90FF9-CAEF-034F-BF83-4F82497BBF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Project Background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3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156" y="1237536"/>
            <a:ext cx="11299834" cy="4589331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North Watt Avenue Corridor Plan (2012)</a:t>
            </a:r>
          </a:p>
          <a:p>
            <a:pPr lvl="1"/>
            <a:r>
              <a:rPr lang="en-US" sz="1600" dirty="0"/>
              <a:t>Guide infill growth and public improvements</a:t>
            </a:r>
          </a:p>
          <a:p>
            <a:pPr lvl="1"/>
            <a:r>
              <a:rPr lang="en-US" sz="1600" dirty="0"/>
              <a:t>20-year planning horizon</a:t>
            </a:r>
          </a:p>
          <a:p>
            <a:pPr lvl="1"/>
            <a:r>
              <a:rPr lang="en-US" sz="1600" dirty="0"/>
              <a:t>Expansion of transit with mixed use development</a:t>
            </a:r>
          </a:p>
          <a:p>
            <a:r>
              <a:rPr lang="en-US" sz="2000" dirty="0"/>
              <a:t>Designation of the Corridor as a Smart Growth Street</a:t>
            </a:r>
          </a:p>
          <a:p>
            <a:pPr lvl="1"/>
            <a:r>
              <a:rPr lang="en-US" sz="1600" dirty="0"/>
              <a:t>Requirements for vehicle travel</a:t>
            </a:r>
          </a:p>
          <a:p>
            <a:pPr lvl="1"/>
            <a:r>
              <a:rPr lang="en-US" sz="1600" dirty="0"/>
              <a:t>Need for continuous bike and pedestrian facilities </a:t>
            </a:r>
            <a:br>
              <a:rPr lang="en-US" sz="1600" dirty="0"/>
            </a:br>
            <a:r>
              <a:rPr lang="en-US" sz="1600" dirty="0"/>
              <a:t>that meet design standards</a:t>
            </a:r>
          </a:p>
          <a:p>
            <a:r>
              <a:rPr lang="en-US" sz="2000" dirty="0"/>
              <a:t>Location of the Corridor within an Environmental Justice community (2019)</a:t>
            </a:r>
          </a:p>
          <a:p>
            <a:r>
              <a:rPr lang="en-US" sz="2000" dirty="0"/>
              <a:t>Updated Corridor Plan funded by Caltrans </a:t>
            </a:r>
            <a:br>
              <a:rPr lang="en-US" sz="2000" dirty="0"/>
            </a:br>
            <a:r>
              <a:rPr lang="en-US" sz="2000" dirty="0"/>
              <a:t>Sustainable Communities Grant (2022)</a:t>
            </a:r>
          </a:p>
          <a:p>
            <a:pPr lvl="2"/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Project Background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B3303-52C1-8302-7520-FE94BE22EE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916" y="740139"/>
            <a:ext cx="2462600" cy="3342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FEC433-1CC4-3759-2866-2235C589F2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812" y="2652230"/>
            <a:ext cx="2459840" cy="3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CC3151-1AB8-5B28-A83B-099EF98A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251" y="458465"/>
            <a:ext cx="5700322" cy="33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156" y="1063458"/>
            <a:ext cx="11299834" cy="477313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Re-Imagine North Watt Avenue as…</a:t>
            </a:r>
          </a:p>
          <a:p>
            <a:pPr lvl="1"/>
            <a:r>
              <a:rPr lang="en-US" sz="2000" dirty="0"/>
              <a:t>Multimodal, Sustainable, and Safe</a:t>
            </a:r>
          </a:p>
          <a:p>
            <a:pPr lvl="1"/>
            <a:r>
              <a:rPr lang="en-US" sz="2000" dirty="0"/>
              <a:t>Equitable and Connected</a:t>
            </a:r>
          </a:p>
          <a:p>
            <a:r>
              <a:rPr lang="en-US" sz="2400" dirty="0"/>
              <a:t>Work within existing constraints</a:t>
            </a:r>
          </a:p>
          <a:p>
            <a:pPr lvl="1"/>
            <a:r>
              <a:rPr lang="en-US" sz="2000" dirty="0"/>
              <a:t>Inconsistent existing right-of-way and frontage</a:t>
            </a:r>
          </a:p>
          <a:p>
            <a:pPr lvl="1"/>
            <a:r>
              <a:rPr lang="en-US" sz="2000" dirty="0"/>
              <a:t>High vehicle volumes and speeds</a:t>
            </a:r>
          </a:p>
          <a:p>
            <a:r>
              <a:rPr lang="en-US" sz="2400" dirty="0"/>
              <a:t>Comprehensive engagement</a:t>
            </a:r>
          </a:p>
          <a:p>
            <a:pPr lvl="1"/>
            <a:r>
              <a:rPr lang="en-US" sz="2000" dirty="0"/>
              <a:t>Local jurisdictions and regional planning agencies</a:t>
            </a:r>
          </a:p>
          <a:p>
            <a:pPr lvl="1"/>
            <a:r>
              <a:rPr lang="en-US" sz="2000" dirty="0"/>
              <a:t>Residents, business owners, and community-based organizations</a:t>
            </a:r>
          </a:p>
          <a:p>
            <a:pPr lvl="1"/>
            <a:r>
              <a:rPr lang="en-US" sz="2000" dirty="0"/>
              <a:t>Disadvantaged communities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Purpose and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A41F3-2D08-861F-D63B-51DE020F39B3}"/>
              </a:ext>
            </a:extLst>
          </p:cNvPr>
          <p:cNvSpPr txBox="1"/>
          <p:nvPr/>
        </p:nvSpPr>
        <p:spPr>
          <a:xfrm>
            <a:off x="7148412" y="3740843"/>
            <a:ext cx="4116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>
                <a:solidFill>
                  <a:srgbClr val="5D5B5A"/>
                </a:solidFill>
                <a:effectLst/>
                <a:latin typeface="Droid Sans"/>
              </a:rPr>
              <a:t>Rendering of Bascom Avenue in the South Bay. </a:t>
            </a:r>
            <a:br>
              <a:rPr lang="en-US" sz="1400" b="0" i="1" dirty="0">
                <a:solidFill>
                  <a:srgbClr val="5D5B5A"/>
                </a:solidFill>
                <a:effectLst/>
                <a:latin typeface="Droid Sans"/>
              </a:rPr>
            </a:br>
            <a:r>
              <a:rPr lang="en-US" sz="1400" b="0" i="1" dirty="0">
                <a:solidFill>
                  <a:srgbClr val="5D5B5A"/>
                </a:solidFill>
                <a:effectLst/>
                <a:latin typeface="Droid Sans"/>
              </a:rPr>
              <a:t>(Santa Clara Valley Transportation Authority) 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8122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445E00-98B6-EE49-9D6C-0B06A8F242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Schedule and Status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2E441F5-AEAD-D929-DA56-9030FDA63566}"/>
              </a:ext>
            </a:extLst>
          </p:cNvPr>
          <p:cNvSpPr/>
          <p:nvPr/>
        </p:nvSpPr>
        <p:spPr>
          <a:xfrm>
            <a:off x="657451" y="1079248"/>
            <a:ext cx="1380693" cy="3340289"/>
          </a:xfrm>
          <a:prstGeom prst="down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7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9F83-0956-1C7C-7906-D5722A620B2B}"/>
              </a:ext>
            </a:extLst>
          </p:cNvPr>
          <p:cNvSpPr txBox="1"/>
          <p:nvPr/>
        </p:nvSpPr>
        <p:spPr>
          <a:xfrm>
            <a:off x="1851770" y="1165368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Existing Conditions and Site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1BC6E-04AE-E27A-829F-814F3F99E49A}"/>
              </a:ext>
            </a:extLst>
          </p:cNvPr>
          <p:cNvSpPr txBox="1"/>
          <p:nvPr/>
        </p:nvSpPr>
        <p:spPr>
          <a:xfrm>
            <a:off x="1851770" y="1974932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Alternatives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BDEA1-FF27-3BA6-B94D-E6DDF9544A25}"/>
              </a:ext>
            </a:extLst>
          </p:cNvPr>
          <p:cNvSpPr txBox="1"/>
          <p:nvPr/>
        </p:nvSpPr>
        <p:spPr>
          <a:xfrm>
            <a:off x="2853533" y="1603945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Existing Conditions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00AEF-67B0-3906-7569-385EB84094AA}"/>
              </a:ext>
            </a:extLst>
          </p:cNvPr>
          <p:cNvSpPr txBox="1"/>
          <p:nvPr/>
        </p:nvSpPr>
        <p:spPr>
          <a:xfrm>
            <a:off x="2853533" y="2355267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Recommended Final Alternative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05CE7-623D-3DD0-5359-D1884CCD5C23}"/>
              </a:ext>
            </a:extLst>
          </p:cNvPr>
          <p:cNvSpPr txBox="1"/>
          <p:nvPr/>
        </p:nvSpPr>
        <p:spPr>
          <a:xfrm>
            <a:off x="1851770" y="2831090"/>
            <a:ext cx="19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Summary 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BD763-8EBB-53D2-439F-C90C5C75C389}"/>
              </a:ext>
            </a:extLst>
          </p:cNvPr>
          <p:cNvSpPr txBox="1"/>
          <p:nvPr/>
        </p:nvSpPr>
        <p:spPr>
          <a:xfrm>
            <a:off x="2853533" y="3210780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Implementation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5B1B5-9BC0-CC14-81C1-A63CD695BCCE}"/>
              </a:ext>
            </a:extLst>
          </p:cNvPr>
          <p:cNvSpPr txBox="1"/>
          <p:nvPr/>
        </p:nvSpPr>
        <p:spPr>
          <a:xfrm>
            <a:off x="2853533" y="3595822"/>
            <a:ext cx="36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Draft Report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60457D-547A-AFD3-53E5-9EE9E7B2FE26}"/>
              </a:ext>
            </a:extLst>
          </p:cNvPr>
          <p:cNvGrpSpPr/>
          <p:nvPr/>
        </p:nvGrpSpPr>
        <p:grpSpPr>
          <a:xfrm>
            <a:off x="518026" y="4578333"/>
            <a:ext cx="1694843" cy="1137191"/>
            <a:chOff x="879455" y="4781671"/>
            <a:chExt cx="1694843" cy="113719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5CDA0F-0871-FF20-8BE5-F8D587DBEF88}"/>
                </a:ext>
              </a:extLst>
            </p:cNvPr>
            <p:cNvSpPr/>
            <p:nvPr/>
          </p:nvSpPr>
          <p:spPr>
            <a:xfrm>
              <a:off x="879455" y="4781671"/>
              <a:ext cx="1694843" cy="1137191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28FAC9-811A-9CCF-A074-410628881599}"/>
                </a:ext>
              </a:extLst>
            </p:cNvPr>
            <p:cNvSpPr txBox="1"/>
            <p:nvPr/>
          </p:nvSpPr>
          <p:spPr>
            <a:xfrm>
              <a:off x="1025060" y="4903151"/>
              <a:ext cx="13628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Final Report</a:t>
              </a:r>
            </a:p>
          </p:txBody>
        </p:sp>
      </p:grpSp>
      <p:pic>
        <p:nvPicPr>
          <p:cNvPr id="16" name="Picture 1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3D87E234-4DF8-FA32-3B23-D247745EE2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3764" y="1054033"/>
            <a:ext cx="496975" cy="496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333671-E209-2F62-E9E0-0016ED0B0363}"/>
              </a:ext>
            </a:extLst>
          </p:cNvPr>
          <p:cNvSpPr txBox="1"/>
          <p:nvPr/>
        </p:nvSpPr>
        <p:spPr>
          <a:xfrm>
            <a:off x="7631323" y="588616"/>
            <a:ext cx="136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Outreach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E28F7E3-74A6-3633-08ED-016B1F68E173}"/>
              </a:ext>
            </a:extLst>
          </p:cNvPr>
          <p:cNvSpPr/>
          <p:nvPr/>
        </p:nvSpPr>
        <p:spPr>
          <a:xfrm>
            <a:off x="2323528" y="4928520"/>
            <a:ext cx="774620" cy="436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E98CE0-608D-F0AF-E6E2-CE2F042BCB67}"/>
              </a:ext>
            </a:extLst>
          </p:cNvPr>
          <p:cNvGrpSpPr/>
          <p:nvPr/>
        </p:nvGrpSpPr>
        <p:grpSpPr>
          <a:xfrm>
            <a:off x="3181921" y="4578333"/>
            <a:ext cx="2335506" cy="1321809"/>
            <a:chOff x="879455" y="4781671"/>
            <a:chExt cx="1694843" cy="132180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0867EF-CBA4-BF51-B165-2ADFE812AD03}"/>
                </a:ext>
              </a:extLst>
            </p:cNvPr>
            <p:cNvSpPr/>
            <p:nvPr/>
          </p:nvSpPr>
          <p:spPr>
            <a:xfrm>
              <a:off x="879455" y="4781671"/>
              <a:ext cx="1694843" cy="1137191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0B44DD-C9C0-ACAC-72D5-258033134F37}"/>
                </a:ext>
              </a:extLst>
            </p:cNvPr>
            <p:cNvSpPr txBox="1"/>
            <p:nvPr/>
          </p:nvSpPr>
          <p:spPr>
            <a:xfrm>
              <a:off x="1025060" y="4903151"/>
              <a:ext cx="1362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Board Presentation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750D61-D0B4-6C1A-DCBD-3E72B2875E46}"/>
              </a:ext>
            </a:extLst>
          </p:cNvPr>
          <p:cNvGrpSpPr/>
          <p:nvPr/>
        </p:nvGrpSpPr>
        <p:grpSpPr>
          <a:xfrm>
            <a:off x="6557723" y="4578333"/>
            <a:ext cx="2335506" cy="1137191"/>
            <a:chOff x="879455" y="4781671"/>
            <a:chExt cx="1694843" cy="113719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8A3402E-127C-C07B-297B-8E90B4C24677}"/>
                </a:ext>
              </a:extLst>
            </p:cNvPr>
            <p:cNvSpPr/>
            <p:nvPr/>
          </p:nvSpPr>
          <p:spPr>
            <a:xfrm>
              <a:off x="879455" y="4781671"/>
              <a:ext cx="1694843" cy="1137191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7E888-C2A7-609E-BD98-32E13FC3919C}"/>
                </a:ext>
              </a:extLst>
            </p:cNvPr>
            <p:cNvSpPr txBox="1"/>
            <p:nvPr/>
          </p:nvSpPr>
          <p:spPr>
            <a:xfrm>
              <a:off x="1000862" y="4903151"/>
              <a:ext cx="1452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Committee</a:t>
              </a:r>
            </a:p>
            <a:p>
              <a:pPr algn="ctr"/>
              <a:r>
                <a:rPr lang="en-US" sz="2400" b="1" i="1" dirty="0"/>
                <a:t>Presentations</a:t>
              </a: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7A867A5-6033-F785-5D09-5A51BD4AEE1D}"/>
              </a:ext>
            </a:extLst>
          </p:cNvPr>
          <p:cNvSpPr/>
          <p:nvPr/>
        </p:nvSpPr>
        <p:spPr>
          <a:xfrm>
            <a:off x="5637500" y="4928520"/>
            <a:ext cx="774620" cy="436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FF10E8B-4CC5-04AF-1D83-11A8F83AE58D}"/>
              </a:ext>
            </a:extLst>
          </p:cNvPr>
          <p:cNvSpPr/>
          <p:nvPr/>
        </p:nvSpPr>
        <p:spPr>
          <a:xfrm>
            <a:off x="8992241" y="4928520"/>
            <a:ext cx="774620" cy="436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E8AFD3-884D-378F-E38B-66427C679F49}"/>
              </a:ext>
            </a:extLst>
          </p:cNvPr>
          <p:cNvGrpSpPr/>
          <p:nvPr/>
        </p:nvGrpSpPr>
        <p:grpSpPr>
          <a:xfrm>
            <a:off x="9933525" y="4578333"/>
            <a:ext cx="1694843" cy="1137191"/>
            <a:chOff x="879455" y="4781671"/>
            <a:chExt cx="1694843" cy="113719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BE660A-7DAD-B41F-99FA-64399D70A2CD}"/>
                </a:ext>
              </a:extLst>
            </p:cNvPr>
            <p:cNvSpPr/>
            <p:nvPr/>
          </p:nvSpPr>
          <p:spPr>
            <a:xfrm>
              <a:off x="879455" y="4781671"/>
              <a:ext cx="1694843" cy="1137191"/>
            </a:xfrm>
            <a:prstGeom prst="ellipse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BFBA16-1D05-BB44-F425-49667B4FB163}"/>
                </a:ext>
              </a:extLst>
            </p:cNvPr>
            <p:cNvSpPr txBox="1"/>
            <p:nvPr/>
          </p:nvSpPr>
          <p:spPr>
            <a:xfrm>
              <a:off x="1025060" y="5087816"/>
              <a:ext cx="136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Adoption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C61FE0-FCAC-4F8D-4A90-D168336C0B91}"/>
              </a:ext>
            </a:extLst>
          </p:cNvPr>
          <p:cNvGrpSpPr/>
          <p:nvPr/>
        </p:nvGrpSpPr>
        <p:grpSpPr>
          <a:xfrm>
            <a:off x="10006719" y="1458167"/>
            <a:ext cx="1470792" cy="826994"/>
            <a:chOff x="879455" y="4781671"/>
            <a:chExt cx="1694843" cy="8973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205026-B60B-6A5F-BDC7-5FCD55FB902D}"/>
                </a:ext>
              </a:extLst>
            </p:cNvPr>
            <p:cNvSpPr/>
            <p:nvPr/>
          </p:nvSpPr>
          <p:spPr>
            <a:xfrm>
              <a:off x="879455" y="4781671"/>
              <a:ext cx="1694843" cy="8973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4E7243-A1EE-CCCB-BB56-739F37E20A71}"/>
                </a:ext>
              </a:extLst>
            </p:cNvPr>
            <p:cNvSpPr txBox="1"/>
            <p:nvPr/>
          </p:nvSpPr>
          <p:spPr>
            <a:xfrm>
              <a:off x="1025060" y="4901727"/>
              <a:ext cx="136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Community Workshop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506555-BF26-B3A7-C32F-3AFCD755414F}"/>
              </a:ext>
            </a:extLst>
          </p:cNvPr>
          <p:cNvGrpSpPr/>
          <p:nvPr/>
        </p:nvGrpSpPr>
        <p:grpSpPr>
          <a:xfrm>
            <a:off x="10006719" y="2395864"/>
            <a:ext cx="1470792" cy="826994"/>
            <a:chOff x="879455" y="4781671"/>
            <a:chExt cx="1694843" cy="8973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ACE8836-AE92-C3EB-17AA-91195081BC25}"/>
                </a:ext>
              </a:extLst>
            </p:cNvPr>
            <p:cNvSpPr/>
            <p:nvPr/>
          </p:nvSpPr>
          <p:spPr>
            <a:xfrm>
              <a:off x="879455" y="4781671"/>
              <a:ext cx="1694843" cy="8973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AA100E-CFBD-247D-5906-1C89E1A8F1A3}"/>
                </a:ext>
              </a:extLst>
            </p:cNvPr>
            <p:cNvSpPr txBox="1"/>
            <p:nvPr/>
          </p:nvSpPr>
          <p:spPr>
            <a:xfrm>
              <a:off x="1025060" y="4901727"/>
              <a:ext cx="136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Community Charette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E54E65-DE8B-CF17-4F23-E1DEE3495FD2}"/>
              </a:ext>
            </a:extLst>
          </p:cNvPr>
          <p:cNvGrpSpPr/>
          <p:nvPr/>
        </p:nvGrpSpPr>
        <p:grpSpPr>
          <a:xfrm>
            <a:off x="10006719" y="3351034"/>
            <a:ext cx="1470792" cy="826994"/>
            <a:chOff x="879455" y="4781671"/>
            <a:chExt cx="1694843" cy="89730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A0177F-5131-8CDF-BE07-B30D7E9B771A}"/>
                </a:ext>
              </a:extLst>
            </p:cNvPr>
            <p:cNvSpPr/>
            <p:nvPr/>
          </p:nvSpPr>
          <p:spPr>
            <a:xfrm>
              <a:off x="879455" y="4781671"/>
              <a:ext cx="1694843" cy="89730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3D8467-BA50-D422-DD17-86CC1F31BD84}"/>
                </a:ext>
              </a:extLst>
            </p:cNvPr>
            <p:cNvSpPr txBox="1"/>
            <p:nvPr/>
          </p:nvSpPr>
          <p:spPr>
            <a:xfrm>
              <a:off x="1025060" y="4901727"/>
              <a:ext cx="136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Community Workshop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F26AD4-ECBE-F5AF-E29F-5E369DA560D3}"/>
              </a:ext>
            </a:extLst>
          </p:cNvPr>
          <p:cNvGrpSpPr/>
          <p:nvPr/>
        </p:nvGrpSpPr>
        <p:grpSpPr>
          <a:xfrm>
            <a:off x="8402736" y="1086817"/>
            <a:ext cx="1441462" cy="1461862"/>
            <a:chOff x="8452107" y="1253949"/>
            <a:chExt cx="1441462" cy="14618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E0C59B-E0B6-C86C-3AD0-3D22319A46CF}"/>
                </a:ext>
              </a:extLst>
            </p:cNvPr>
            <p:cNvSpPr/>
            <p:nvPr/>
          </p:nvSpPr>
          <p:spPr>
            <a:xfrm>
              <a:off x="8977015" y="1253949"/>
              <a:ext cx="413516" cy="413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C8BEA9A-7ABA-EE63-A367-C56C4933070F}"/>
                </a:ext>
              </a:extLst>
            </p:cNvPr>
            <p:cNvSpPr/>
            <p:nvPr/>
          </p:nvSpPr>
          <p:spPr>
            <a:xfrm>
              <a:off x="8452107" y="1687580"/>
              <a:ext cx="413516" cy="413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262952-2DE1-C8FD-A08F-D5699E615FA8}"/>
                </a:ext>
              </a:extLst>
            </p:cNvPr>
            <p:cNvSpPr/>
            <p:nvPr/>
          </p:nvSpPr>
          <p:spPr>
            <a:xfrm>
              <a:off x="8661754" y="2302295"/>
              <a:ext cx="413516" cy="413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81E24D4-3E48-A1E8-0B9D-F993A2600848}"/>
                </a:ext>
              </a:extLst>
            </p:cNvPr>
            <p:cNvSpPr/>
            <p:nvPr/>
          </p:nvSpPr>
          <p:spPr>
            <a:xfrm>
              <a:off x="9273295" y="2302295"/>
              <a:ext cx="413516" cy="413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D4247DB-1A0C-F48B-27A1-DD63ACA84713}"/>
                </a:ext>
              </a:extLst>
            </p:cNvPr>
            <p:cNvSpPr/>
            <p:nvPr/>
          </p:nvSpPr>
          <p:spPr>
            <a:xfrm>
              <a:off x="9480053" y="1679257"/>
              <a:ext cx="413516" cy="413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BBE12E-A9EA-D4A6-079E-542F697DD1ED}"/>
                </a:ext>
              </a:extLst>
            </p:cNvPr>
            <p:cNvSpPr txBox="1"/>
            <p:nvPr/>
          </p:nvSpPr>
          <p:spPr>
            <a:xfrm>
              <a:off x="8580609" y="1716740"/>
              <a:ext cx="118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Focus Groups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6C115C0-28BE-33C4-1998-5513051BEA39}"/>
              </a:ext>
            </a:extLst>
          </p:cNvPr>
          <p:cNvSpPr/>
          <p:nvPr/>
        </p:nvSpPr>
        <p:spPr>
          <a:xfrm>
            <a:off x="8245543" y="3015756"/>
            <a:ext cx="1415281" cy="892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5AC1FA-E1A2-3C73-8198-CD2A28FC1635}"/>
              </a:ext>
            </a:extLst>
          </p:cNvPr>
          <p:cNvSpPr txBox="1"/>
          <p:nvPr/>
        </p:nvSpPr>
        <p:spPr>
          <a:xfrm>
            <a:off x="8313893" y="3049130"/>
            <a:ext cx="1261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Stakeholder Interviews and Surveys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D13DA7-68A5-1C0F-0826-895F0ABD8235}"/>
              </a:ext>
            </a:extLst>
          </p:cNvPr>
          <p:cNvGrpSpPr/>
          <p:nvPr/>
        </p:nvGrpSpPr>
        <p:grpSpPr>
          <a:xfrm>
            <a:off x="6405472" y="1293577"/>
            <a:ext cx="1470792" cy="2731339"/>
            <a:chOff x="879455" y="4781671"/>
            <a:chExt cx="1694843" cy="296354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7CF10BE-673C-B54C-443A-E1D23EBA2BB3}"/>
                </a:ext>
              </a:extLst>
            </p:cNvPr>
            <p:cNvSpPr/>
            <p:nvPr/>
          </p:nvSpPr>
          <p:spPr>
            <a:xfrm>
              <a:off x="879455" y="4781671"/>
              <a:ext cx="1694843" cy="89730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D41C54-63DA-E95E-79D4-C43FB6343C6B}"/>
                </a:ext>
              </a:extLst>
            </p:cNvPr>
            <p:cNvSpPr txBox="1"/>
            <p:nvPr/>
          </p:nvSpPr>
          <p:spPr>
            <a:xfrm>
              <a:off x="1025060" y="4786776"/>
              <a:ext cx="1362864" cy="90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Corridor Advisory Team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9E36713-1C5D-EF73-C359-60310C61AEC5}"/>
                </a:ext>
              </a:extLst>
            </p:cNvPr>
            <p:cNvSpPr/>
            <p:nvPr/>
          </p:nvSpPr>
          <p:spPr>
            <a:xfrm>
              <a:off x="879455" y="5799084"/>
              <a:ext cx="1694843" cy="89730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A7B1FB-1193-2A21-87EA-DBF7A4F825EB}"/>
                </a:ext>
              </a:extLst>
            </p:cNvPr>
            <p:cNvSpPr txBox="1"/>
            <p:nvPr/>
          </p:nvSpPr>
          <p:spPr>
            <a:xfrm>
              <a:off x="1025060" y="5804189"/>
              <a:ext cx="1362864" cy="90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Corridor Advisory Team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B1DBA64-B460-148D-C2C6-1AD980782488}"/>
                </a:ext>
              </a:extLst>
            </p:cNvPr>
            <p:cNvSpPr/>
            <p:nvPr/>
          </p:nvSpPr>
          <p:spPr>
            <a:xfrm>
              <a:off x="879455" y="6838465"/>
              <a:ext cx="1694843" cy="89730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03F77A-4539-6B36-26E7-1922F1F4E381}"/>
                </a:ext>
              </a:extLst>
            </p:cNvPr>
            <p:cNvSpPr txBox="1"/>
            <p:nvPr/>
          </p:nvSpPr>
          <p:spPr>
            <a:xfrm>
              <a:off x="1025060" y="6843570"/>
              <a:ext cx="1362864" cy="90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/>
                <a:t>Corridor Advisory Team</a:t>
              </a:r>
            </a:p>
          </p:txBody>
        </p:sp>
      </p:grpSp>
      <p:pic>
        <p:nvPicPr>
          <p:cNvPr id="55" name="Picture 5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8760C0C-80D4-6B5D-7430-F81AA94CE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7191" y="1264593"/>
            <a:ext cx="496975" cy="496975"/>
          </a:xfrm>
          <a:prstGeom prst="rect">
            <a:avLst/>
          </a:prstGeom>
        </p:spPr>
      </p:pic>
      <p:pic>
        <p:nvPicPr>
          <p:cNvPr id="5" name="Picture 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62479088-3E95-D9BC-F405-7B6185D05A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73643" y="906599"/>
            <a:ext cx="496975" cy="496975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8C0BBC4D-0213-0F0F-41C6-2A4EC8DE2D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81707" y="1502752"/>
            <a:ext cx="496975" cy="496975"/>
          </a:xfrm>
          <a:prstGeom prst="rect">
            <a:avLst/>
          </a:prstGeom>
        </p:spPr>
      </p:pic>
      <p:pic>
        <p:nvPicPr>
          <p:cNvPr id="56" name="Picture 5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2AD7FAF-6FF9-D95B-8229-35D2A3A4F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8939" y="1632304"/>
            <a:ext cx="496975" cy="496975"/>
          </a:xfrm>
          <a:prstGeom prst="rect">
            <a:avLst/>
          </a:prstGeom>
        </p:spPr>
      </p:pic>
      <p:pic>
        <p:nvPicPr>
          <p:cNvPr id="57" name="Picture 5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F1524BC1-9F7B-E39A-D207-D0BE0CF13C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55612" y="2681618"/>
            <a:ext cx="496975" cy="4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olorful people&#10;&#10;Description automatically generated">
            <a:extLst>
              <a:ext uri="{FF2B5EF4-FFF2-40B4-BE49-F238E27FC236}">
                <a16:creationId xmlns:a16="http://schemas.microsoft.com/office/drawing/2014/main" id="{39CE08CC-69F7-A413-F409-82BA071F1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2033" y="3097428"/>
            <a:ext cx="4195233" cy="23106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156" y="1063458"/>
            <a:ext cx="11299834" cy="4773137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Corridor Advisory Team</a:t>
            </a:r>
          </a:p>
          <a:p>
            <a:pPr lvl="1"/>
            <a:r>
              <a:rPr lang="en-US" sz="2000" dirty="0"/>
              <a:t>Three meetings to provide feedback on key deliverables</a:t>
            </a:r>
          </a:p>
          <a:p>
            <a:r>
              <a:rPr lang="en-US" sz="2400" dirty="0"/>
              <a:t>Stakeholder Interviews and Surveys</a:t>
            </a:r>
          </a:p>
          <a:p>
            <a:pPr lvl="1"/>
            <a:r>
              <a:rPr lang="en-US" sz="2000" dirty="0"/>
              <a:t>Discussions with local and regional agencies, community-based organizations, </a:t>
            </a:r>
            <a:br>
              <a:rPr lang="en-US" sz="2000" dirty="0"/>
            </a:br>
            <a:r>
              <a:rPr lang="en-US" sz="2000" dirty="0"/>
              <a:t>and disadvantaged community members</a:t>
            </a:r>
          </a:p>
          <a:p>
            <a:pPr lvl="1"/>
            <a:r>
              <a:rPr lang="en-US" sz="2000" dirty="0"/>
              <a:t>Lessons learned, challenges, goals and objectives</a:t>
            </a:r>
          </a:p>
          <a:p>
            <a:r>
              <a:rPr lang="en-US" sz="2400" dirty="0"/>
              <a:t>Focus Groups</a:t>
            </a:r>
          </a:p>
          <a:p>
            <a:pPr lvl="1"/>
            <a:r>
              <a:rPr lang="en-US" sz="2000" dirty="0"/>
              <a:t>Small group discussions with disadvantaged communities</a:t>
            </a:r>
          </a:p>
          <a:p>
            <a:r>
              <a:rPr lang="en-US" sz="2400" dirty="0"/>
              <a:t>Community Workshops</a:t>
            </a:r>
          </a:p>
          <a:p>
            <a:pPr lvl="1"/>
            <a:r>
              <a:rPr lang="en-US" sz="2000" dirty="0"/>
              <a:t>Open houses and on-site charettes to discuss key project elements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Planned Outreach</a:t>
            </a:r>
          </a:p>
        </p:txBody>
      </p:sp>
    </p:spTree>
    <p:extLst>
      <p:ext uri="{BB962C8B-B14F-4D97-AF65-F5344CB8AC3E}">
        <p14:creationId xmlns:p14="http://schemas.microsoft.com/office/powerpoint/2010/main" val="42256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90FF9-CAEF-034F-BF83-4F82497BBF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Existing Conditions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0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4B4CE-4277-A641-8C8B-B6F4885C8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04266" y="1063458"/>
            <a:ext cx="7253723" cy="4773137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North Watt Avenue</a:t>
            </a:r>
          </a:p>
          <a:p>
            <a:pPr lvl="1"/>
            <a:r>
              <a:rPr lang="en-US" dirty="0"/>
              <a:t>Antelope Road to Peacekeeper Way</a:t>
            </a:r>
          </a:p>
          <a:p>
            <a:pPr lvl="1"/>
            <a:r>
              <a:rPr lang="en-US" dirty="0"/>
              <a:t>3.0 Mile Corridor</a:t>
            </a:r>
          </a:p>
          <a:p>
            <a:pPr lvl="1"/>
            <a:r>
              <a:rPr lang="en-US" dirty="0"/>
              <a:t>4-6 Lanes; 35 mph-45 mph speed limit</a:t>
            </a:r>
          </a:p>
          <a:p>
            <a:r>
              <a:rPr lang="en-US" dirty="0"/>
              <a:t>Adjacent Land Use</a:t>
            </a:r>
          </a:p>
          <a:p>
            <a:pPr lvl="1"/>
            <a:r>
              <a:rPr lang="en-US" dirty="0"/>
              <a:t>Variety of commercial use either directly adjacent or part of larger combined facilities</a:t>
            </a:r>
          </a:p>
          <a:p>
            <a:pPr lvl="1"/>
            <a:r>
              <a:rPr lang="en-US" dirty="0"/>
              <a:t>Churches, schools, and community centers</a:t>
            </a:r>
          </a:p>
          <a:p>
            <a:pPr lvl="1"/>
            <a:r>
              <a:rPr lang="en-US" dirty="0"/>
              <a:t>Residential uses either directly accessible or on adjacent frontage roads elements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787433-820B-89AA-B221-ED10A9FA8E0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A93"/>
                </a:solidFill>
                <a:latin typeface="Arial" panose="020B0604020202020204" pitchFamily="34" charset="0"/>
              </a:rPr>
              <a:t>Study Area Extent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4B1DA-0033-78D9-E55A-6D450E7651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9" y="1032114"/>
            <a:ext cx="2878888" cy="48044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E34B1-EA27-08AA-787D-ABBB9E2D41F2}"/>
              </a:ext>
            </a:extLst>
          </p:cNvPr>
          <p:cNvCxnSpPr>
            <a:cxnSpLocks/>
          </p:cNvCxnSpPr>
          <p:nvPr/>
        </p:nvCxnSpPr>
        <p:spPr>
          <a:xfrm>
            <a:off x="2623642" y="1140671"/>
            <a:ext cx="1" cy="42381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418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Thank You Slides">
  <a:themeElements>
    <a:clrScheme name="NorthWatt">
      <a:dk1>
        <a:srgbClr val="035991"/>
      </a:dk1>
      <a:lt1>
        <a:srgbClr val="FFFFFF"/>
      </a:lt1>
      <a:dk2>
        <a:srgbClr val="000000"/>
      </a:dk2>
      <a:lt2>
        <a:srgbClr val="E7B131"/>
      </a:lt2>
      <a:accent1>
        <a:srgbClr val="51C5D7"/>
      </a:accent1>
      <a:accent2>
        <a:srgbClr val="4EA346"/>
      </a:accent2>
      <a:accent3>
        <a:srgbClr val="6D6E71"/>
      </a:accent3>
      <a:accent4>
        <a:srgbClr val="1A7574"/>
      </a:accent4>
      <a:accent5>
        <a:srgbClr val="FAAC41"/>
      </a:accent5>
      <a:accent6>
        <a:srgbClr val="774779"/>
      </a:accent6>
      <a:hlink>
        <a:srgbClr val="4EA346"/>
      </a:hlink>
      <a:folHlink>
        <a:srgbClr val="6D6E71"/>
      </a:folHlink>
    </a:clrScheme>
    <a:fontScheme name="DK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att-PresentationTemplate" id="{D5323AB0-8365-E548-8D2A-47D4F21AA709}" vid="{9967178A-05F5-3641-A88F-D31F1106270F}"/>
    </a:ext>
  </a:extLst>
</a:theme>
</file>

<file path=ppt/theme/theme2.xml><?xml version="1.0" encoding="utf-8"?>
<a:theme xmlns:a="http://schemas.openxmlformats.org/drawingml/2006/main" name="Agenda/Key Takeaway Slides">
  <a:themeElements>
    <a:clrScheme name="Custom 2">
      <a:dk1>
        <a:srgbClr val="005A93"/>
      </a:dk1>
      <a:lt1>
        <a:srgbClr val="FFFFFF"/>
      </a:lt1>
      <a:dk2>
        <a:srgbClr val="000000"/>
      </a:dk2>
      <a:lt2>
        <a:srgbClr val="E7B033"/>
      </a:lt2>
      <a:accent1>
        <a:srgbClr val="51C5D7"/>
      </a:accent1>
      <a:accent2>
        <a:srgbClr val="4EA346"/>
      </a:accent2>
      <a:accent3>
        <a:srgbClr val="6D6E71"/>
      </a:accent3>
      <a:accent4>
        <a:srgbClr val="1A7574"/>
      </a:accent4>
      <a:accent5>
        <a:srgbClr val="FAAC41"/>
      </a:accent5>
      <a:accent6>
        <a:srgbClr val="774779"/>
      </a:accent6>
      <a:hlink>
        <a:srgbClr val="4EA346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att-PresentationTemplate" id="{D5323AB0-8365-E548-8D2A-47D4F21AA709}" vid="{F3127768-8E6A-874F-8864-185EEC2EB387}"/>
    </a:ext>
  </a:extLst>
</a:theme>
</file>

<file path=ppt/theme/theme3.xml><?xml version="1.0" encoding="utf-8"?>
<a:theme xmlns:a="http://schemas.openxmlformats.org/drawingml/2006/main" name="Callout Slide">
  <a:themeElements>
    <a:clrScheme name="Custom 3">
      <a:dk1>
        <a:srgbClr val="005A93"/>
      </a:dk1>
      <a:lt1>
        <a:srgbClr val="FFFFFF"/>
      </a:lt1>
      <a:dk2>
        <a:srgbClr val="000000"/>
      </a:dk2>
      <a:lt2>
        <a:srgbClr val="E5AE30"/>
      </a:lt2>
      <a:accent1>
        <a:srgbClr val="51C5D7"/>
      </a:accent1>
      <a:accent2>
        <a:srgbClr val="4EA346"/>
      </a:accent2>
      <a:accent3>
        <a:srgbClr val="6D6E71"/>
      </a:accent3>
      <a:accent4>
        <a:srgbClr val="1A7574"/>
      </a:accent4>
      <a:accent5>
        <a:srgbClr val="FAAC41"/>
      </a:accent5>
      <a:accent6>
        <a:srgbClr val="774779"/>
      </a:accent6>
      <a:hlink>
        <a:srgbClr val="4EA346"/>
      </a:hlink>
      <a:folHlink>
        <a:srgbClr val="6D6E71"/>
      </a:folHlink>
    </a:clrScheme>
    <a:fontScheme name="DK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att-PresentationTemplate" id="{D5323AB0-8365-E548-8D2A-47D4F21AA709}" vid="{482D8170-0512-624E-93A6-A4C1413A1426}"/>
    </a:ext>
  </a:extLst>
</a:theme>
</file>

<file path=ppt/theme/theme4.xml><?xml version="1.0" encoding="utf-8"?>
<a:theme xmlns:a="http://schemas.openxmlformats.org/drawingml/2006/main" name="Text Slides">
  <a:themeElements>
    <a:clrScheme name="Custom 4">
      <a:dk1>
        <a:srgbClr val="005A93"/>
      </a:dk1>
      <a:lt1>
        <a:srgbClr val="FFFFFF"/>
      </a:lt1>
      <a:dk2>
        <a:srgbClr val="000000"/>
      </a:dk2>
      <a:lt2>
        <a:srgbClr val="E7B031"/>
      </a:lt2>
      <a:accent1>
        <a:srgbClr val="51C5D7"/>
      </a:accent1>
      <a:accent2>
        <a:srgbClr val="4EA346"/>
      </a:accent2>
      <a:accent3>
        <a:srgbClr val="6D6E71"/>
      </a:accent3>
      <a:accent4>
        <a:srgbClr val="1A7574"/>
      </a:accent4>
      <a:accent5>
        <a:srgbClr val="FAAC41"/>
      </a:accent5>
      <a:accent6>
        <a:srgbClr val="774779"/>
      </a:accent6>
      <a:hlink>
        <a:srgbClr val="4EA346"/>
      </a:hlink>
      <a:folHlink>
        <a:srgbClr val="6D6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Watt-PresentationTemplate" id="{D5323AB0-8365-E548-8D2A-47D4F21AA709}" vid="{55062764-B59B-4342-A1A5-75A170A68EA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B5ACB96C7F2C4580B06E8AC9FC6C7F" ma:contentTypeVersion="2" ma:contentTypeDescription="Create a new document." ma:contentTypeScope="" ma:versionID="9446c26df18eaada1a288506e1debda2">
  <xsd:schema xmlns:xsd="http://www.w3.org/2001/XMLSchema" xmlns:xs="http://www.w3.org/2001/XMLSchema" xmlns:p="http://schemas.microsoft.com/office/2006/metadata/properties" xmlns:ns1="http://schemas.microsoft.com/sharepoint/v3" xmlns:ns2="364717b0-ce7f-4dd4-9458-d204feae88ec" targetNamespace="http://schemas.microsoft.com/office/2006/metadata/properties" ma:root="true" ma:fieldsID="611f1855e6cf9ba30e2c011669a1ecd7" ns1:_="" ns2:_="">
    <xsd:import namespace="http://schemas.microsoft.com/sharepoint/v3"/>
    <xsd:import namespace="364717b0-ce7f-4dd4-9458-d204feae88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717b0-ce7f-4dd4-9458-d204feae88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52D829-9EF4-40FD-BC95-0C7F63DBF70E}"/>
</file>

<file path=customXml/itemProps2.xml><?xml version="1.0" encoding="utf-8"?>
<ds:datastoreItem xmlns:ds="http://schemas.openxmlformats.org/officeDocument/2006/customXml" ds:itemID="{DD60DABC-7FD9-41A2-BD62-F6CA858993CE}"/>
</file>

<file path=customXml/itemProps3.xml><?xml version="1.0" encoding="utf-8"?>
<ds:datastoreItem xmlns:ds="http://schemas.openxmlformats.org/officeDocument/2006/customXml" ds:itemID="{801A67A9-9137-4D5D-A9E8-7E2F5AFB76CE}"/>
</file>

<file path=docProps/app.xml><?xml version="1.0" encoding="utf-8"?>
<Properties xmlns="http://schemas.openxmlformats.org/officeDocument/2006/extended-properties" xmlns:vt="http://schemas.openxmlformats.org/officeDocument/2006/docPropsVTypes">
  <Template>NorthWattCorridorPlan-PresentationTemplate</Template>
  <TotalTime>48</TotalTime>
  <Words>660</Words>
  <Application>Microsoft Office PowerPoint</Application>
  <PresentationFormat>Widescreen</PresentationFormat>
  <Paragraphs>134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Droid Sans</vt:lpstr>
      <vt:lpstr>System Font Regular</vt:lpstr>
      <vt:lpstr>Verdana</vt:lpstr>
      <vt:lpstr>Title/Thank You Slides</vt:lpstr>
      <vt:lpstr>Agenda/Key Takeaway Slides</vt:lpstr>
      <vt:lpstr>Callout Slide</vt:lpstr>
      <vt:lpstr>Text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Pilachowski</dc:creator>
  <cp:lastModifiedBy>Josh Pilachowski</cp:lastModifiedBy>
  <cp:revision>3</cp:revision>
  <cp:lastPrinted>2019-09-30T21:04:24Z</cp:lastPrinted>
  <dcterms:created xsi:type="dcterms:W3CDTF">2023-10-04T21:00:05Z</dcterms:created>
  <dcterms:modified xsi:type="dcterms:W3CDTF">2024-02-15T20:00:30Z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0x01010067B5ACB96C7F2C4580B06E8AC9FC6C7F</vt:lpwstr>
  </property>
</Properties>
</file>