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9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1" r:id="rId1"/>
    <p:sldMasterId id="2147483672" r:id="rId2"/>
    <p:sldMasterId id="2147483673" r:id="rId3"/>
    <p:sldMasterId id="2147483674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embeddedFontLst>
    <p:embeddedFont>
      <p:font typeface="Roboto" panose="02000000000000000000" pitchFamily="2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5F08D3-60D2-4031-80DE-1155E0D80239}">
  <a:tblStyle styleId="{2C5F08D3-60D2-4031-80DE-1155E0D802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customXml" Target="../customXml/item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6abf840c0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6abf840c0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6abf840c0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6abf840c0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6abf840c0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6abf840c0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6af511abd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6af511abd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6abf840c0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6abf840c06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64f65bb66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64f65bb666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65670950a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265670950a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655c3be588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2655c3be588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655c3be588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2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43C66"/>
              </a:buClr>
              <a:buSzPts val="900"/>
              <a:buChar char="●"/>
            </a:pPr>
            <a:r>
              <a:rPr lang="en-US" sz="900">
                <a:solidFill>
                  <a:srgbClr val="171616"/>
                </a:solidFill>
              </a:rPr>
              <a:t>Four-lane roadway</a:t>
            </a:r>
            <a:endParaRPr sz="900">
              <a:solidFill>
                <a:srgbClr val="171616"/>
              </a:solidFill>
            </a:endParaRPr>
          </a:p>
          <a:p>
            <a:pPr marL="457200" lvl="0" indent="-4127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43C66"/>
              </a:buClr>
              <a:buSzPts val="900"/>
              <a:buChar char="●"/>
            </a:pPr>
            <a:r>
              <a:rPr lang="en-US" sz="900">
                <a:solidFill>
                  <a:srgbClr val="171616"/>
                </a:solidFill>
              </a:rPr>
              <a:t>Class II (striped) bike lanes</a:t>
            </a:r>
            <a:endParaRPr sz="900">
              <a:solidFill>
                <a:srgbClr val="171616"/>
              </a:solidFill>
            </a:endParaRPr>
          </a:p>
          <a:p>
            <a:pPr marL="457200" lvl="0" indent="-4127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43C66"/>
              </a:buClr>
              <a:buSzPts val="900"/>
              <a:buChar char="●"/>
            </a:pPr>
            <a:r>
              <a:rPr lang="en-US" sz="900">
                <a:solidFill>
                  <a:srgbClr val="171616"/>
                </a:solidFill>
              </a:rPr>
              <a:t>Fragmented sidewalk network</a:t>
            </a:r>
            <a:endParaRPr sz="900">
              <a:solidFill>
                <a:srgbClr val="171616"/>
              </a:solidFill>
            </a:endParaRPr>
          </a:p>
          <a:p>
            <a:pPr marL="457200" lvl="0" indent="-4127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43C66"/>
              </a:buClr>
              <a:buSzPts val="900"/>
              <a:buChar char="●"/>
            </a:pPr>
            <a:r>
              <a:rPr lang="en-US" sz="900">
                <a:solidFill>
                  <a:srgbClr val="374151"/>
                </a:solidFill>
              </a:rPr>
              <a:t>Bus route (Line 68)</a:t>
            </a:r>
            <a:endParaRPr sz="900">
              <a:solidFill>
                <a:srgbClr val="171616"/>
              </a:solidFill>
            </a:endParaRPr>
          </a:p>
          <a:p>
            <a:pPr marL="457200" lvl="0" indent="-4127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43C66"/>
              </a:buClr>
              <a:buSzPts val="900"/>
              <a:buChar char="●"/>
            </a:pPr>
            <a:r>
              <a:rPr lang="en-US" sz="900">
                <a:solidFill>
                  <a:srgbClr val="374151"/>
                </a:solidFill>
              </a:rPr>
              <a:t>Connects residential neighborhoods to the City of Sacramento to the north</a:t>
            </a:r>
            <a:endParaRPr sz="900">
              <a:solidFill>
                <a:srgbClr val="374151"/>
              </a:solidFill>
            </a:endParaRPr>
          </a:p>
          <a:p>
            <a:pPr marL="457200" lvl="0" indent="-412750" algn="l" rtl="0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Clr>
                <a:srgbClr val="143C66"/>
              </a:buClr>
              <a:buSzPts val="900"/>
              <a:buChar char="●"/>
            </a:pPr>
            <a:r>
              <a:rPr lang="en-US" sz="900">
                <a:solidFill>
                  <a:srgbClr val="374151"/>
                </a:solidFill>
              </a:rPr>
              <a:t>Many community destinations (parks, schools)</a:t>
            </a:r>
            <a:endParaRPr sz="900"/>
          </a:p>
        </p:txBody>
      </p:sp>
      <p:sp>
        <p:nvSpPr>
          <p:cNvPr id="204" name="Google Shape;204;g2655c3be588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5670950a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214" name="Google Shape;214;g265670950a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655c3be588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rPr>
              <a:t>Sacramento County is currently conducting a </a:t>
            </a:r>
            <a:r>
              <a:rPr lang="en-US" sz="1500" b="1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rPr>
              <a:t>Feasibility Study</a:t>
            </a:r>
            <a:r>
              <a:rPr lang="en-US" sz="1500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rPr>
              <a:t> to evaluate options for improving pedestrian and cycling conditions on Stockton Boulevard.</a:t>
            </a:r>
            <a:endParaRPr sz="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4" name="Google Shape;224;g2655c3be588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655c3be58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655c3be58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048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171616"/>
              </a:buClr>
              <a:buSzPts val="1200"/>
              <a:buChar char="●"/>
            </a:pPr>
            <a:r>
              <a:rPr lang="en-US" sz="1200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rPr>
              <a:t>Provide lower-stress, safer facilities along Stockton Boulevard from Florin Road to Mack Road/Elsie Avenue.</a:t>
            </a:r>
            <a:endParaRPr sz="1200">
              <a:solidFill>
                <a:srgbClr val="17161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0" indent="-304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200"/>
              <a:buChar char="●"/>
            </a:pPr>
            <a:r>
              <a:rPr lang="en-US" sz="1200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rPr>
              <a:t>Close existing gaps in cycling network.</a:t>
            </a:r>
            <a:endParaRPr sz="1200">
              <a:solidFill>
                <a:srgbClr val="17161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200"/>
              <a:buChar char="●"/>
            </a:pPr>
            <a:r>
              <a:rPr lang="en-US" sz="1200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rPr>
              <a:t>Fill sidewalk gaps; add ADA curb ramps; signal for pedestrian crossings.</a:t>
            </a:r>
            <a:endParaRPr sz="1200">
              <a:solidFill>
                <a:srgbClr val="171616"/>
              </a:solidFill>
              <a:highlight>
                <a:srgbClr val="FFC324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9144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200"/>
              <a:buChar char="●"/>
            </a:pPr>
            <a:r>
              <a:rPr lang="en-US" sz="1200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rPr>
              <a:t>Improve accessibility to transit facilities.</a:t>
            </a:r>
            <a:endParaRPr sz="1200">
              <a:solidFill>
                <a:srgbClr val="17161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200"/>
              <a:buFont typeface="Verdana"/>
              <a:buChar char="●"/>
            </a:pPr>
            <a:endParaRPr sz="1200">
              <a:solidFill>
                <a:srgbClr val="17161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0" indent="-3048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171616"/>
              </a:buClr>
              <a:buSzPts val="1200"/>
              <a:buChar char="●"/>
            </a:pPr>
            <a:r>
              <a:rPr lang="en-US" sz="1200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rPr>
              <a:t>Stockton Blvd connects residential neighborhoods to employment and services in the City of Sacramento.</a:t>
            </a:r>
            <a:endParaRPr sz="1200">
              <a:solidFill>
                <a:srgbClr val="17161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0" indent="-3048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200"/>
              <a:buChar char="●"/>
            </a:pPr>
            <a:r>
              <a:rPr lang="en-US" sz="1200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rPr>
              <a:t>Woody Hampton Park, Jack N. Sheldon Park, Rutter Park, Peoples Supermarket, and local schools are key destinations along the corridor.</a:t>
            </a:r>
            <a:endParaRPr sz="1200">
              <a:solidFill>
                <a:srgbClr val="17161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200"/>
              <a:buChar char="●"/>
            </a:pPr>
            <a:r>
              <a:rPr lang="en-US" sz="1200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rPr>
              <a:t>Reduce multimodal conflicts through separated facilities</a:t>
            </a:r>
            <a:endParaRPr sz="1200">
              <a:solidFill>
                <a:srgbClr val="17161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71600" lvl="1" indent="-304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07978"/>
              </a:buClr>
              <a:buSzPts val="1200"/>
              <a:buFont typeface="Calibri"/>
              <a:buChar char="○"/>
            </a:pPr>
            <a:r>
              <a:rPr lang="en-US" sz="1200" b="1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rPr>
              <a:t>21 </a:t>
            </a:r>
            <a:r>
              <a:rPr lang="en-US" sz="1200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rPr>
              <a:t>cyclist-involved crashes on the corridor (2015-2019)</a:t>
            </a:r>
            <a:endParaRPr sz="1200">
              <a:solidFill>
                <a:srgbClr val="17161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71600" lvl="1" indent="-3048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07978"/>
              </a:buClr>
              <a:buSzPts val="1200"/>
              <a:buFont typeface="Calibri"/>
              <a:buChar char="○"/>
            </a:pPr>
            <a:r>
              <a:rPr lang="en-US" sz="1200" b="1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rPr>
              <a:t>27 </a:t>
            </a:r>
            <a:r>
              <a:rPr lang="en-US" sz="1200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rPr>
              <a:t>pedestrian involved crashes on the corridor (2015-2019)</a:t>
            </a:r>
            <a:endParaRPr sz="1200">
              <a:solidFill>
                <a:srgbClr val="17161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200"/>
              <a:buChar char="●"/>
            </a:pPr>
            <a:r>
              <a:rPr lang="en-US" sz="1200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rPr>
              <a:t>Focus on addressing common causes, such as pedestrian violations and wrong-way riding.</a:t>
            </a:r>
            <a:endParaRPr sz="1200">
              <a:solidFill>
                <a:srgbClr val="17161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200"/>
              <a:buChar char="●"/>
            </a:pPr>
            <a:r>
              <a:rPr lang="en-US" sz="1200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rPr>
              <a:t>Align with Caltrans all ages and abilities guidelines for a safe and connected facility.</a:t>
            </a:r>
            <a:endParaRPr sz="1200">
              <a:solidFill>
                <a:srgbClr val="17161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solidFill>
                <a:srgbClr val="17161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6abf840c0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6abf840c0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500"/>
              <a:buFont typeface="Verdana"/>
              <a:buChar char="●"/>
            </a:pPr>
            <a:r>
              <a:rPr lang="en-US" sz="1500">
                <a:solidFill>
                  <a:srgbClr val="0D0D0D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6 to 10 feet wide one-way Class IV protected bike lanes on both sides of the roadway.</a:t>
            </a:r>
            <a:endParaRPr sz="1500">
              <a:solidFill>
                <a:srgbClr val="0D0D0D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D0D0D"/>
              </a:buClr>
              <a:buSzPts val="1500"/>
              <a:buFont typeface="Verdana"/>
              <a:buChar char="●"/>
            </a:pPr>
            <a:r>
              <a:rPr lang="en-US" sz="1500">
                <a:solidFill>
                  <a:srgbClr val="0D0D0D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Two 11-foot travel lanes in each direction.</a:t>
            </a:r>
            <a:endParaRPr sz="1500">
              <a:solidFill>
                <a:srgbClr val="0D0D0D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D0D0D"/>
              </a:buClr>
              <a:buSzPts val="1500"/>
              <a:buFont typeface="Verdana"/>
              <a:buChar char="●"/>
            </a:pPr>
            <a:r>
              <a:rPr lang="en-US" sz="1500">
                <a:solidFill>
                  <a:srgbClr val="0D0D0D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10 to 11-foot center two-way-left-turn lane.</a:t>
            </a:r>
            <a:endParaRPr sz="1500">
              <a:solidFill>
                <a:srgbClr val="0D0D0D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D0D0D"/>
              </a:buClr>
              <a:buSzPts val="1500"/>
              <a:buFont typeface="Verdana"/>
              <a:buChar char="●"/>
            </a:pPr>
            <a:r>
              <a:rPr lang="en-US" sz="1500">
                <a:solidFill>
                  <a:srgbClr val="0D0D0D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Sidewalk infill to close gaps in the pedestrian network.</a:t>
            </a:r>
            <a:endParaRPr sz="1500">
              <a:solidFill>
                <a:srgbClr val="0D0D0D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D0D0D"/>
              </a:buClr>
              <a:buSzPts val="1500"/>
              <a:buFont typeface="Verdana"/>
              <a:buChar char="●"/>
            </a:pPr>
            <a:r>
              <a:rPr lang="en-US" sz="1500">
                <a:solidFill>
                  <a:srgbClr val="0D0D0D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Improvements to ADA curb ramps at intersections.</a:t>
            </a:r>
            <a:endParaRPr sz="1500">
              <a:solidFill>
                <a:srgbClr val="0D0D0D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D0D0D"/>
              </a:buClr>
              <a:buSzPts val="1500"/>
              <a:buFont typeface="Verdana"/>
              <a:buChar char="●"/>
            </a:pPr>
            <a:r>
              <a:rPr lang="en-US" sz="1500">
                <a:solidFill>
                  <a:srgbClr val="0D0D0D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Physical separation of bike lanes from adjacent travel lanes using a raised median</a:t>
            </a:r>
            <a:endParaRPr sz="1500">
              <a:solidFill>
                <a:srgbClr val="0D0D0D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D0D0D"/>
              </a:buClr>
              <a:buSzPts val="1500"/>
              <a:buFont typeface="Verdana"/>
              <a:buChar char="●"/>
            </a:pPr>
            <a:r>
              <a:rPr lang="en-US" sz="1500">
                <a:solidFill>
                  <a:srgbClr val="0D0D0D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Bicycle boxes at intersections to facilitate safer two-stage left turns</a:t>
            </a:r>
            <a:endParaRPr sz="1500">
              <a:solidFill>
                <a:srgbClr val="0D0D0D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D0D0D"/>
              </a:buClr>
              <a:buSzPts val="1500"/>
              <a:buFont typeface="Verdana"/>
              <a:buChar char="●"/>
            </a:pPr>
            <a:r>
              <a:rPr lang="en-US" sz="1500">
                <a:solidFill>
                  <a:srgbClr val="0D0D0D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Bicycle detection systems and ADA curb ramp enhancements at intersections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One Presenter">
  <p:cSld name="Title Slide – One Presenter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44000" cy="56091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345704" y="3146915"/>
            <a:ext cx="8339328" cy="148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2"/>
          </p:nvPr>
        </p:nvSpPr>
        <p:spPr>
          <a:xfrm>
            <a:off x="345704" y="488510"/>
            <a:ext cx="8339328" cy="2440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3"/>
          </p:nvPr>
        </p:nvSpPr>
        <p:spPr>
          <a:xfrm>
            <a:off x="359152" y="5801767"/>
            <a:ext cx="5303520" cy="19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4"/>
          </p:nvPr>
        </p:nvSpPr>
        <p:spPr>
          <a:xfrm>
            <a:off x="359152" y="6002452"/>
            <a:ext cx="5303520" cy="19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17161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5"/>
          </p:nvPr>
        </p:nvSpPr>
        <p:spPr>
          <a:xfrm>
            <a:off x="359152" y="6198801"/>
            <a:ext cx="5303520" cy="19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17161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6"/>
          </p:nvPr>
        </p:nvSpPr>
        <p:spPr>
          <a:xfrm>
            <a:off x="359152" y="6409269"/>
            <a:ext cx="5303520" cy="21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17161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/ Section Divider">
  <p:cSld name="2 / Section Divi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47" y="1109"/>
            <a:ext cx="9135105" cy="685578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3051049" y="1915999"/>
            <a:ext cx="53055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D3C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/ Section Divider">
  <p:cSld name="3 / Section Divi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47" y="1110"/>
            <a:ext cx="9135105" cy="685578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3051049" y="1915999"/>
            <a:ext cx="53055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D3C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/ Section Divider">
  <p:cSld name="4 / Section Divi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47" y="1109"/>
            <a:ext cx="9135105" cy="685578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3051049" y="1915999"/>
            <a:ext cx="53055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D3C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/ Section Divider">
  <p:cSld name="5 / Section Divi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10"/>
            <a:ext cx="9135105" cy="685578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3051049" y="1915999"/>
            <a:ext cx="53055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D3C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/ Section Divider">
  <p:cSld name="6 / Section Divi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47" y="1109"/>
            <a:ext cx="9135105" cy="685578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3051049" y="1915999"/>
            <a:ext cx="53055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D3C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/ Section Divider">
  <p:cSld name="7 / Section Divider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47" y="1109"/>
            <a:ext cx="9135105" cy="685578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3051049" y="1915999"/>
            <a:ext cx="53055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D3C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/ Section Divider">
  <p:cSld name="8 / Section Divid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47" y="1109"/>
            <a:ext cx="9135105" cy="685578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3051049" y="1915999"/>
            <a:ext cx="53055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D3C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– Numbered List">
  <p:cSld name="Text Slide – Numbered Lis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body" idx="1"/>
          </p:nvPr>
        </p:nvSpPr>
        <p:spPr>
          <a:xfrm>
            <a:off x="352665" y="356082"/>
            <a:ext cx="8438672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2"/>
          </p:nvPr>
        </p:nvSpPr>
        <p:spPr>
          <a:xfrm>
            <a:off x="361902" y="1209035"/>
            <a:ext cx="8438672" cy="464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171616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libri"/>
              <a:buAutoNum type="arabicPeriod"/>
              <a:defRPr sz="1600" b="1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3"/>
          </p:nvPr>
        </p:nvSpPr>
        <p:spPr>
          <a:xfrm>
            <a:off x="361903" y="6010701"/>
            <a:ext cx="8439912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4"/>
          </p:nvPr>
        </p:nvSpPr>
        <p:spPr>
          <a:xfrm>
            <a:off x="8197363" y="6496729"/>
            <a:ext cx="567944" cy="33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5"/>
          </p:nvPr>
        </p:nvSpPr>
        <p:spPr>
          <a:xfrm>
            <a:off x="1190307" y="6496729"/>
            <a:ext cx="6751426" cy="33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– Bullet List">
  <p:cSld name="Text Slide – Bullet Lis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361902" y="1209036"/>
            <a:ext cx="8439912" cy="465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7161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71616"/>
              </a:buClr>
              <a:buSzPts val="1800"/>
              <a:buFont typeface="NTR"/>
              <a:buChar char="&gt;"/>
              <a:defRPr sz="18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7161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2"/>
          </p:nvPr>
        </p:nvSpPr>
        <p:spPr>
          <a:xfrm>
            <a:off x="352665" y="356082"/>
            <a:ext cx="8438672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3"/>
          </p:nvPr>
        </p:nvSpPr>
        <p:spPr>
          <a:xfrm>
            <a:off x="361903" y="6010701"/>
            <a:ext cx="8439912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4"/>
          </p:nvPr>
        </p:nvSpPr>
        <p:spPr>
          <a:xfrm>
            <a:off x="1190307" y="6496729"/>
            <a:ext cx="6751426" cy="33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5"/>
          </p:nvPr>
        </p:nvSpPr>
        <p:spPr>
          <a:xfrm>
            <a:off x="8197363" y="6496729"/>
            <a:ext cx="567944" cy="33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buNone/>
              <a:defRPr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>
              <a:buNone/>
              <a:defRPr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>
              <a:buNone/>
              <a:defRPr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>
              <a:buNone/>
              <a:defRPr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>
              <a:buNone/>
              <a:defRPr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>
              <a:buNone/>
              <a:defRPr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>
              <a:buNone/>
              <a:defRPr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>
              <a:buNone/>
              <a:defRPr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/Figure">
  <p:cSld name="Large Image/Figure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body" idx="1"/>
          </p:nvPr>
        </p:nvSpPr>
        <p:spPr>
          <a:xfrm>
            <a:off x="361950" y="6154614"/>
            <a:ext cx="8403357" cy="242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2"/>
          </p:nvPr>
        </p:nvSpPr>
        <p:spPr>
          <a:xfrm>
            <a:off x="352665" y="356082"/>
            <a:ext cx="8438672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3"/>
          </p:nvPr>
        </p:nvSpPr>
        <p:spPr>
          <a:xfrm>
            <a:off x="1190307" y="6496729"/>
            <a:ext cx="6751426" cy="33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4"/>
          </p:nvPr>
        </p:nvSpPr>
        <p:spPr>
          <a:xfrm>
            <a:off x="8197363" y="6496729"/>
            <a:ext cx="567944" cy="33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buNone/>
              <a:defRPr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>
              <a:buNone/>
              <a:defRPr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>
              <a:buNone/>
              <a:defRPr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>
              <a:buNone/>
              <a:defRPr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>
              <a:buNone/>
              <a:defRPr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>
              <a:buNone/>
              <a:defRPr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>
              <a:buNone/>
              <a:defRPr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>
              <a:buNone/>
              <a:defRPr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Two Presenters">
  <p:cSld name="Title Slide – Two Presenter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0"/>
            <a:ext cx="9144000" cy="56091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9" name="Google Shape;19;p3"/>
          <p:cNvCxnSpPr/>
          <p:nvPr/>
        </p:nvCxnSpPr>
        <p:spPr>
          <a:xfrm>
            <a:off x="3064141" y="5824704"/>
            <a:ext cx="0" cy="822960"/>
          </a:xfrm>
          <a:prstGeom prst="straightConnector1">
            <a:avLst/>
          </a:prstGeom>
          <a:noFill/>
          <a:ln w="19050" cap="flat" cmpd="sng">
            <a:solidFill>
              <a:srgbClr val="41AFA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359152" y="5801767"/>
            <a:ext cx="2468880" cy="19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2"/>
          </p:nvPr>
        </p:nvSpPr>
        <p:spPr>
          <a:xfrm>
            <a:off x="359152" y="6002452"/>
            <a:ext cx="2468880" cy="19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17161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3"/>
          </p:nvPr>
        </p:nvSpPr>
        <p:spPr>
          <a:xfrm>
            <a:off x="359152" y="6198801"/>
            <a:ext cx="2468880" cy="19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17161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4"/>
          </p:nvPr>
        </p:nvSpPr>
        <p:spPr>
          <a:xfrm>
            <a:off x="359152" y="6409269"/>
            <a:ext cx="2468880" cy="21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17161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5"/>
          </p:nvPr>
        </p:nvSpPr>
        <p:spPr>
          <a:xfrm>
            <a:off x="3257800" y="5801767"/>
            <a:ext cx="2468880" cy="19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6"/>
          </p:nvPr>
        </p:nvSpPr>
        <p:spPr>
          <a:xfrm>
            <a:off x="3257800" y="6002452"/>
            <a:ext cx="2468880" cy="19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17161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7"/>
          </p:nvPr>
        </p:nvSpPr>
        <p:spPr>
          <a:xfrm>
            <a:off x="3257800" y="6198801"/>
            <a:ext cx="2468880" cy="19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17161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8"/>
          </p:nvPr>
        </p:nvSpPr>
        <p:spPr>
          <a:xfrm>
            <a:off x="3257800" y="6409269"/>
            <a:ext cx="2468880" cy="21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17161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9"/>
          </p:nvPr>
        </p:nvSpPr>
        <p:spPr>
          <a:xfrm>
            <a:off x="345704" y="3146915"/>
            <a:ext cx="8339328" cy="148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3"/>
          </p:nvPr>
        </p:nvSpPr>
        <p:spPr>
          <a:xfrm>
            <a:off x="345704" y="488510"/>
            <a:ext cx="8339328" cy="2440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Image/Figure">
  <p:cSld name="Small Image/Figur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body" idx="1"/>
          </p:nvPr>
        </p:nvSpPr>
        <p:spPr>
          <a:xfrm>
            <a:off x="352665" y="356082"/>
            <a:ext cx="8438672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body" idx="2"/>
          </p:nvPr>
        </p:nvSpPr>
        <p:spPr>
          <a:xfrm>
            <a:off x="6301229" y="1331594"/>
            <a:ext cx="2500586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body" idx="3"/>
          </p:nvPr>
        </p:nvSpPr>
        <p:spPr>
          <a:xfrm>
            <a:off x="1190307" y="6496729"/>
            <a:ext cx="6751426" cy="33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4"/>
          </p:nvPr>
        </p:nvSpPr>
        <p:spPr>
          <a:xfrm>
            <a:off x="8197363" y="6496729"/>
            <a:ext cx="567944" cy="33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5"/>
          </p:nvPr>
        </p:nvSpPr>
        <p:spPr>
          <a:xfrm>
            <a:off x="361950" y="6154614"/>
            <a:ext cx="8403357" cy="242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Callout">
  <p:cSld name="Text Callou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/>
          <p:nvPr/>
        </p:nvSpPr>
        <p:spPr>
          <a:xfrm>
            <a:off x="5489431" y="1"/>
            <a:ext cx="3654569" cy="6479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5"/>
          <p:cNvSpPr/>
          <p:nvPr/>
        </p:nvSpPr>
        <p:spPr>
          <a:xfrm rot="10800000">
            <a:off x="5055322" y="2423090"/>
            <a:ext cx="2774228" cy="877455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5"/>
          <p:cNvSpPr txBox="1">
            <a:spLocks noGrp="1"/>
          </p:cNvSpPr>
          <p:nvPr>
            <p:ph type="body" idx="1"/>
          </p:nvPr>
        </p:nvSpPr>
        <p:spPr>
          <a:xfrm>
            <a:off x="1190307" y="6496729"/>
            <a:ext cx="6751426" cy="33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2"/>
          </p:nvPr>
        </p:nvSpPr>
        <p:spPr>
          <a:xfrm>
            <a:off x="8197363" y="6496729"/>
            <a:ext cx="567944" cy="33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3"/>
          </p:nvPr>
        </p:nvSpPr>
        <p:spPr>
          <a:xfrm>
            <a:off x="352665" y="356082"/>
            <a:ext cx="457200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4"/>
          </p:nvPr>
        </p:nvSpPr>
        <p:spPr>
          <a:xfrm>
            <a:off x="361902" y="1574800"/>
            <a:ext cx="4078224" cy="4055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171616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libri"/>
              <a:buAutoNum type="arabicPeriod"/>
              <a:defRPr sz="16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body" idx="5"/>
          </p:nvPr>
        </p:nvSpPr>
        <p:spPr>
          <a:xfrm>
            <a:off x="361903" y="5858933"/>
            <a:ext cx="4572000" cy="477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6"/>
          </p:nvPr>
        </p:nvSpPr>
        <p:spPr>
          <a:xfrm>
            <a:off x="5753004" y="1331594"/>
            <a:ext cx="3048811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E1DE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B0E1D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+ Callout">
  <p:cSld name="Chart + Callou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body" idx="1"/>
          </p:nvPr>
        </p:nvSpPr>
        <p:spPr>
          <a:xfrm>
            <a:off x="1190307" y="6496729"/>
            <a:ext cx="6751426" cy="33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2"/>
          </p:nvPr>
        </p:nvSpPr>
        <p:spPr>
          <a:xfrm>
            <a:off x="8197363" y="6496729"/>
            <a:ext cx="567944" cy="33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3"/>
          </p:nvPr>
        </p:nvSpPr>
        <p:spPr>
          <a:xfrm>
            <a:off x="352665" y="356082"/>
            <a:ext cx="8438672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4"/>
          </p:nvPr>
        </p:nvSpPr>
        <p:spPr>
          <a:xfrm>
            <a:off x="361903" y="6010701"/>
            <a:ext cx="8439912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5"/>
          </p:nvPr>
        </p:nvSpPr>
        <p:spPr>
          <a:xfrm>
            <a:off x="5753004" y="2337205"/>
            <a:ext cx="3048811" cy="1856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1190307" y="6496729"/>
            <a:ext cx="6751426" cy="33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2"/>
          </p:nvPr>
        </p:nvSpPr>
        <p:spPr>
          <a:xfrm>
            <a:off x="8197363" y="6496729"/>
            <a:ext cx="567944" cy="33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3"/>
          </p:nvPr>
        </p:nvSpPr>
        <p:spPr>
          <a:xfrm>
            <a:off x="361902" y="1209037"/>
            <a:ext cx="8439912" cy="109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171616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AutoNum type="arabicPeriod"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body" idx="4"/>
          </p:nvPr>
        </p:nvSpPr>
        <p:spPr>
          <a:xfrm>
            <a:off x="378693" y="2336176"/>
            <a:ext cx="8439912" cy="242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body" idx="5"/>
          </p:nvPr>
        </p:nvSpPr>
        <p:spPr>
          <a:xfrm>
            <a:off x="352665" y="356082"/>
            <a:ext cx="8438672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6"/>
          </p:nvPr>
        </p:nvSpPr>
        <p:spPr>
          <a:xfrm>
            <a:off x="361903" y="6010701"/>
            <a:ext cx="8439912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– One Presenter">
  <p:cSld name="Thank You – One Present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0"/>
            <a:ext cx="9144000" cy="56091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359152" y="5801767"/>
            <a:ext cx="5303520" cy="19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359152" y="6002452"/>
            <a:ext cx="5303520" cy="19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17161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3"/>
          </p:nvPr>
        </p:nvSpPr>
        <p:spPr>
          <a:xfrm>
            <a:off x="359152" y="6198801"/>
            <a:ext cx="5303520" cy="19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17161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4"/>
          </p:nvPr>
        </p:nvSpPr>
        <p:spPr>
          <a:xfrm>
            <a:off x="359152" y="6409269"/>
            <a:ext cx="5303520" cy="21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17161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5"/>
          </p:nvPr>
        </p:nvSpPr>
        <p:spPr>
          <a:xfrm>
            <a:off x="345704" y="2022230"/>
            <a:ext cx="8324164" cy="1406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– Two Presenters">
  <p:cSld name="Thank You – Two Presenter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0" y="0"/>
            <a:ext cx="9144000" cy="56091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1" name="Google Shape;41;p5"/>
          <p:cNvCxnSpPr/>
          <p:nvPr/>
        </p:nvCxnSpPr>
        <p:spPr>
          <a:xfrm>
            <a:off x="3064141" y="5824704"/>
            <a:ext cx="0" cy="822960"/>
          </a:xfrm>
          <a:prstGeom prst="straightConnector1">
            <a:avLst/>
          </a:prstGeom>
          <a:noFill/>
          <a:ln w="19050" cap="flat" cmpd="sng">
            <a:solidFill>
              <a:srgbClr val="41AFA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359152" y="5801767"/>
            <a:ext cx="2468880" cy="19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359152" y="6002452"/>
            <a:ext cx="2468880" cy="19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17161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3"/>
          </p:nvPr>
        </p:nvSpPr>
        <p:spPr>
          <a:xfrm>
            <a:off x="359152" y="6198801"/>
            <a:ext cx="2468880" cy="19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17161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4"/>
          </p:nvPr>
        </p:nvSpPr>
        <p:spPr>
          <a:xfrm>
            <a:off x="359152" y="6409269"/>
            <a:ext cx="2468880" cy="21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17161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5"/>
          </p:nvPr>
        </p:nvSpPr>
        <p:spPr>
          <a:xfrm>
            <a:off x="3257800" y="5801767"/>
            <a:ext cx="2468880" cy="19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6"/>
          </p:nvPr>
        </p:nvSpPr>
        <p:spPr>
          <a:xfrm>
            <a:off x="3257800" y="6002452"/>
            <a:ext cx="2468880" cy="19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17161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7"/>
          </p:nvPr>
        </p:nvSpPr>
        <p:spPr>
          <a:xfrm>
            <a:off x="3257800" y="6198801"/>
            <a:ext cx="2468880" cy="19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17161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8"/>
          </p:nvPr>
        </p:nvSpPr>
        <p:spPr>
          <a:xfrm>
            <a:off x="3257800" y="6409269"/>
            <a:ext cx="2468880" cy="21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17161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9"/>
          </p:nvPr>
        </p:nvSpPr>
        <p:spPr>
          <a:xfrm>
            <a:off x="345704" y="2022230"/>
            <a:ext cx="8324164" cy="1406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+ Core Values – One Presenter">
  <p:cSld name="Thank You + Core Values – One Present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/>
          <p:nvPr/>
        </p:nvSpPr>
        <p:spPr>
          <a:xfrm>
            <a:off x="0" y="8406"/>
            <a:ext cx="9144000" cy="5609106"/>
          </a:xfrm>
          <a:prstGeom prst="rect">
            <a:avLst/>
          </a:prstGeom>
          <a:solidFill>
            <a:srgbClr val="3079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4" name="Google Shape;5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406"/>
            <a:ext cx="9144000" cy="560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6"/>
          <p:cNvSpPr txBox="1">
            <a:spLocks noGrp="1"/>
          </p:cNvSpPr>
          <p:nvPr>
            <p:ph type="body" idx="1"/>
          </p:nvPr>
        </p:nvSpPr>
        <p:spPr>
          <a:xfrm>
            <a:off x="359152" y="5801767"/>
            <a:ext cx="5303520" cy="19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2"/>
          </p:nvPr>
        </p:nvSpPr>
        <p:spPr>
          <a:xfrm>
            <a:off x="359152" y="6002452"/>
            <a:ext cx="5303520" cy="19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17161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3"/>
          </p:nvPr>
        </p:nvSpPr>
        <p:spPr>
          <a:xfrm>
            <a:off x="359152" y="6198801"/>
            <a:ext cx="5303520" cy="19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17161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4"/>
          </p:nvPr>
        </p:nvSpPr>
        <p:spPr>
          <a:xfrm>
            <a:off x="359152" y="6409269"/>
            <a:ext cx="5303520" cy="21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17161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5"/>
          </p:nvPr>
        </p:nvSpPr>
        <p:spPr>
          <a:xfrm>
            <a:off x="345704" y="2022230"/>
            <a:ext cx="5030629" cy="1406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+ Core Values – Two Presenters">
  <p:cSld name="Thank You + Core Values – Two Presenter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/>
          <p:nvPr/>
        </p:nvSpPr>
        <p:spPr>
          <a:xfrm>
            <a:off x="0" y="0"/>
            <a:ext cx="9144000" cy="5609106"/>
          </a:xfrm>
          <a:prstGeom prst="rect">
            <a:avLst/>
          </a:prstGeom>
          <a:solidFill>
            <a:srgbClr val="3079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3" name="Google Shape;6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406"/>
            <a:ext cx="9144000" cy="5600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7"/>
          <p:cNvCxnSpPr/>
          <p:nvPr/>
        </p:nvCxnSpPr>
        <p:spPr>
          <a:xfrm>
            <a:off x="3064141" y="5824704"/>
            <a:ext cx="0" cy="822960"/>
          </a:xfrm>
          <a:prstGeom prst="straightConnector1">
            <a:avLst/>
          </a:prstGeom>
          <a:noFill/>
          <a:ln w="19050" cap="flat" cmpd="sng">
            <a:solidFill>
              <a:srgbClr val="41AFA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359152" y="5801767"/>
            <a:ext cx="2468880" cy="19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2"/>
          </p:nvPr>
        </p:nvSpPr>
        <p:spPr>
          <a:xfrm>
            <a:off x="359152" y="6002452"/>
            <a:ext cx="2468880" cy="19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17161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3"/>
          </p:nvPr>
        </p:nvSpPr>
        <p:spPr>
          <a:xfrm>
            <a:off x="359152" y="6198801"/>
            <a:ext cx="2468880" cy="19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17161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body" idx="4"/>
          </p:nvPr>
        </p:nvSpPr>
        <p:spPr>
          <a:xfrm>
            <a:off x="359152" y="6409269"/>
            <a:ext cx="2468880" cy="21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17161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body" idx="5"/>
          </p:nvPr>
        </p:nvSpPr>
        <p:spPr>
          <a:xfrm>
            <a:off x="3257800" y="5801767"/>
            <a:ext cx="2468880" cy="19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6"/>
          </p:nvPr>
        </p:nvSpPr>
        <p:spPr>
          <a:xfrm>
            <a:off x="3257800" y="6002452"/>
            <a:ext cx="2468880" cy="19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17161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7"/>
          </p:nvPr>
        </p:nvSpPr>
        <p:spPr>
          <a:xfrm>
            <a:off x="3257800" y="6198801"/>
            <a:ext cx="2468880" cy="19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17161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8"/>
          </p:nvPr>
        </p:nvSpPr>
        <p:spPr>
          <a:xfrm>
            <a:off x="3257800" y="6409269"/>
            <a:ext cx="2468880" cy="21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17161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body" idx="9"/>
          </p:nvPr>
        </p:nvSpPr>
        <p:spPr>
          <a:xfrm>
            <a:off x="345704" y="2022230"/>
            <a:ext cx="5030629" cy="1406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>
              <a:buNone/>
              <a:defRPr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>
            <a:spLocks noGrp="1"/>
          </p:cNvSpPr>
          <p:nvPr>
            <p:ph type="body" idx="1"/>
          </p:nvPr>
        </p:nvSpPr>
        <p:spPr>
          <a:xfrm>
            <a:off x="352663" y="346164"/>
            <a:ext cx="836676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2"/>
          </p:nvPr>
        </p:nvSpPr>
        <p:spPr>
          <a:xfrm>
            <a:off x="352663" y="1588650"/>
            <a:ext cx="836676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AutoNum type="arabicPlain"/>
              <a:defRPr sz="1800" b="1" i="0" u="none" strike="noStrike" cap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Takeaways">
  <p:cSld name="Key Takeaway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body" idx="1"/>
          </p:nvPr>
        </p:nvSpPr>
        <p:spPr>
          <a:xfrm>
            <a:off x="352663" y="346164"/>
            <a:ext cx="836676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2"/>
          </p:nvPr>
        </p:nvSpPr>
        <p:spPr>
          <a:xfrm>
            <a:off x="352663" y="1588650"/>
            <a:ext cx="836676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AutoNum type="arabicPlain"/>
              <a:defRPr sz="1800" b="1" i="0" u="none" strike="noStrike" cap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/ Section Divider">
  <p:cSld name="1 / Section Divi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47" y="1110"/>
            <a:ext cx="9135105" cy="685578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>
            <a:off x="3051049" y="1915999"/>
            <a:ext cx="53055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D3C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>
              <a:buNone/>
              <a:defRPr>
                <a:solidFill>
                  <a:srgbClr val="88D3CD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38606" y="5938566"/>
            <a:ext cx="2751130" cy="7062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262" y="6479352"/>
            <a:ext cx="565062" cy="37864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8"/>
          <p:cNvSpPr/>
          <p:nvPr/>
        </p:nvSpPr>
        <p:spPr>
          <a:xfrm rot="10800000" flipH="1">
            <a:off x="0" y="0"/>
            <a:ext cx="9144000" cy="6479352"/>
          </a:xfrm>
          <a:prstGeom prst="rect">
            <a:avLst/>
          </a:prstGeom>
          <a:solidFill>
            <a:schemeClr val="dk2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8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/>
          <p:nvPr/>
        </p:nvSpPr>
        <p:spPr>
          <a:xfrm rot="10800000" flipH="1">
            <a:off x="0" y="0"/>
            <a:ext cx="9144000" cy="6858000"/>
          </a:xfrm>
          <a:prstGeom prst="rect">
            <a:avLst/>
          </a:prstGeom>
          <a:solidFill>
            <a:schemeClr val="accent2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/>
          <p:nvPr/>
        </p:nvSpPr>
        <p:spPr>
          <a:xfrm>
            <a:off x="0" y="6479351"/>
            <a:ext cx="9144000" cy="378649"/>
          </a:xfrm>
          <a:prstGeom prst="rect">
            <a:avLst/>
          </a:prstGeom>
          <a:solidFill>
            <a:srgbClr val="30837E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4262" y="6479351"/>
            <a:ext cx="565062" cy="37864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body" idx="1"/>
          </p:nvPr>
        </p:nvSpPr>
        <p:spPr>
          <a:xfrm>
            <a:off x="345704" y="3146915"/>
            <a:ext cx="8339328" cy="148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Project Status Presentation for Sacramento County Bicycle Advisory Committee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March 20th, 2024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body" idx="2"/>
          </p:nvPr>
        </p:nvSpPr>
        <p:spPr>
          <a:xfrm>
            <a:off x="345704" y="488510"/>
            <a:ext cx="8339328" cy="2440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</a:pPr>
            <a:r>
              <a:rPr lang="en-US"/>
              <a:t>STOCKTON BOULEVARD COMPLETE STREETS PROJECT</a:t>
            </a:r>
            <a:endParaRPr/>
          </a:p>
        </p:txBody>
      </p:sp>
      <p:sp>
        <p:nvSpPr>
          <p:cNvPr id="184" name="Google Shape;184;p28"/>
          <p:cNvSpPr txBox="1">
            <a:spLocks noGrp="1"/>
          </p:cNvSpPr>
          <p:nvPr>
            <p:ph type="body" idx="3"/>
          </p:nvPr>
        </p:nvSpPr>
        <p:spPr>
          <a:xfrm>
            <a:off x="359152" y="5801767"/>
            <a:ext cx="5303520" cy="19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</a:pPr>
            <a:r>
              <a:rPr lang="en-US" dirty="0"/>
              <a:t>CAMERON SHEW, P.E., T.E.</a:t>
            </a:r>
            <a:endParaRPr dirty="0"/>
          </a:p>
        </p:txBody>
      </p:sp>
      <p:sp>
        <p:nvSpPr>
          <p:cNvPr id="185" name="Google Shape;185;p28"/>
          <p:cNvSpPr txBox="1">
            <a:spLocks noGrp="1"/>
          </p:cNvSpPr>
          <p:nvPr>
            <p:ph type="body" idx="4"/>
          </p:nvPr>
        </p:nvSpPr>
        <p:spPr>
          <a:xfrm>
            <a:off x="359152" y="6002452"/>
            <a:ext cx="5303520" cy="19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100"/>
              <a:buNone/>
            </a:pPr>
            <a:r>
              <a:rPr lang="en-US" dirty="0"/>
              <a:t>PRINCIPAL CIVIL ENGINEER</a:t>
            </a:r>
            <a:endParaRPr dirty="0"/>
          </a:p>
        </p:txBody>
      </p:sp>
      <p:sp>
        <p:nvSpPr>
          <p:cNvPr id="186" name="Google Shape;186;p28"/>
          <p:cNvSpPr txBox="1">
            <a:spLocks noGrp="1"/>
          </p:cNvSpPr>
          <p:nvPr>
            <p:ph type="body" idx="5"/>
          </p:nvPr>
        </p:nvSpPr>
        <p:spPr>
          <a:xfrm>
            <a:off x="359152" y="6198801"/>
            <a:ext cx="5303520" cy="19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100"/>
              <a:buNone/>
            </a:pPr>
            <a:r>
              <a:rPr lang="en-US" dirty="0"/>
              <a:t>shewc@saccounty.gov</a:t>
            </a:r>
            <a:endParaRPr dirty="0"/>
          </a:p>
        </p:txBody>
      </p:sp>
      <p:sp>
        <p:nvSpPr>
          <p:cNvPr id="187" name="Google Shape;187;p28"/>
          <p:cNvSpPr txBox="1">
            <a:spLocks noGrp="1"/>
          </p:cNvSpPr>
          <p:nvPr>
            <p:ph type="body" idx="6"/>
          </p:nvPr>
        </p:nvSpPr>
        <p:spPr>
          <a:xfrm>
            <a:off x="359152" y="6409269"/>
            <a:ext cx="5303520" cy="21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100"/>
              <a:buNone/>
            </a:pPr>
            <a:r>
              <a:rPr lang="en-US" sz="950" dirty="0">
                <a:highlight>
                  <a:srgbClr val="FFFFFF"/>
                </a:highlight>
              </a:rPr>
              <a:t>916.875.5940</a:t>
            </a:r>
            <a:endParaRPr dirty="0"/>
          </a:p>
        </p:txBody>
      </p:sp>
      <p:pic>
        <p:nvPicPr>
          <p:cNvPr id="188" name="Google Shape;18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6092" y="4653925"/>
            <a:ext cx="3337901" cy="10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8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>
            <a:spLocks noGrp="1"/>
          </p:cNvSpPr>
          <p:nvPr>
            <p:ph type="body" idx="1"/>
          </p:nvPr>
        </p:nvSpPr>
        <p:spPr>
          <a:xfrm>
            <a:off x="352665" y="356082"/>
            <a:ext cx="8438700" cy="77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DESIGN ALTERNATIVES</a:t>
            </a:r>
            <a:endParaRPr/>
          </a:p>
        </p:txBody>
      </p:sp>
      <p:sp>
        <p:nvSpPr>
          <p:cNvPr id="262" name="Google Shape;262;p37"/>
          <p:cNvSpPr txBox="1">
            <a:spLocks noGrp="1"/>
          </p:cNvSpPr>
          <p:nvPr>
            <p:ph type="body" idx="2"/>
          </p:nvPr>
        </p:nvSpPr>
        <p:spPr>
          <a:xfrm>
            <a:off x="221925" y="5312275"/>
            <a:ext cx="8618700" cy="55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900" b="1"/>
              <a:t>ALTERNATIVE 1: ONE-WAY CLASS IV CYCLE TRACKS</a:t>
            </a:r>
            <a:endParaRPr sz="1900" b="1">
              <a:highlight>
                <a:schemeClr val="accent1"/>
              </a:highlight>
            </a:endParaRPr>
          </a:p>
        </p:txBody>
      </p:sp>
      <p:sp>
        <p:nvSpPr>
          <p:cNvPr id="263" name="Google Shape;263;p37"/>
          <p:cNvSpPr txBox="1">
            <a:spLocks noGrp="1"/>
          </p:cNvSpPr>
          <p:nvPr>
            <p:ph type="body" idx="4"/>
          </p:nvPr>
        </p:nvSpPr>
        <p:spPr>
          <a:xfrm>
            <a:off x="8197363" y="6496729"/>
            <a:ext cx="567900" cy="330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10</a:t>
            </a:r>
            <a:endParaRPr/>
          </a:p>
        </p:txBody>
      </p:sp>
      <p:pic>
        <p:nvPicPr>
          <p:cNvPr id="265" name="Google Shape;26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00" y="912824"/>
            <a:ext cx="8882550" cy="42669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EDBCD-6BB1-E0D5-1839-71D14C7F8119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210;p31">
            <a:extLst>
              <a:ext uri="{FF2B5EF4-FFF2-40B4-BE49-F238E27FC236}">
                <a16:creationId xmlns:a16="http://schemas.microsoft.com/office/drawing/2014/main" id="{74C7A599-3D9F-0D86-424D-78F5E469BDF0}"/>
              </a:ext>
            </a:extLst>
          </p:cNvPr>
          <p:cNvSpPr txBox="1">
            <a:spLocks/>
          </p:cNvSpPr>
          <p:nvPr/>
        </p:nvSpPr>
        <p:spPr>
          <a:xfrm>
            <a:off x="2325330" y="6532700"/>
            <a:ext cx="573206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3400"/>
            </a:pPr>
            <a:r>
              <a:rPr lang="en-US"/>
              <a:t>STOCKTON BOULEVARD COMPLETE STREETS PROJECT - MARCH 20, 2024</a:t>
            </a:r>
          </a:p>
        </p:txBody>
      </p:sp>
      <p:pic>
        <p:nvPicPr>
          <p:cNvPr id="5" name="Google Shape;188;p28">
            <a:extLst>
              <a:ext uri="{FF2B5EF4-FFF2-40B4-BE49-F238E27FC236}">
                <a16:creationId xmlns:a16="http://schemas.microsoft.com/office/drawing/2014/main" id="{A9A86278-7307-9E95-9276-2C56A5BFDD4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6610" y="6479599"/>
            <a:ext cx="1238720" cy="379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8"/>
          <p:cNvSpPr txBox="1">
            <a:spLocks noGrp="1"/>
          </p:cNvSpPr>
          <p:nvPr>
            <p:ph type="body" idx="1"/>
          </p:nvPr>
        </p:nvSpPr>
        <p:spPr>
          <a:xfrm>
            <a:off x="352665" y="356082"/>
            <a:ext cx="8438700" cy="77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DESIGN ALTERNATIVES</a:t>
            </a:r>
            <a:endParaRPr/>
          </a:p>
        </p:txBody>
      </p:sp>
      <p:sp>
        <p:nvSpPr>
          <p:cNvPr id="271" name="Google Shape;271;p38"/>
          <p:cNvSpPr txBox="1">
            <a:spLocks noGrp="1"/>
          </p:cNvSpPr>
          <p:nvPr>
            <p:ph type="body" idx="2"/>
          </p:nvPr>
        </p:nvSpPr>
        <p:spPr>
          <a:xfrm>
            <a:off x="352675" y="950050"/>
            <a:ext cx="8670600" cy="842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ALTERNATIVE 2: TWO-WAY CLASS IV CYCLE TRACK</a:t>
            </a:r>
            <a:endParaRPr sz="1500">
              <a:solidFill>
                <a:srgbClr val="0D0D0D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500" b="1">
                <a:solidFill>
                  <a:srgbClr val="0D0D0D"/>
                </a:solidFill>
                <a:highlight>
                  <a:srgbClr val="FFFFFF"/>
                </a:highlight>
              </a:rPr>
              <a:t>Preliminary cost estimate: $15.4 million</a:t>
            </a:r>
            <a:endParaRPr sz="1500" b="1">
              <a:solidFill>
                <a:srgbClr val="0D0D0D"/>
              </a:solidFill>
              <a:highlight>
                <a:srgbClr val="FFFFFF"/>
              </a:highlight>
            </a:endParaRPr>
          </a:p>
        </p:txBody>
      </p:sp>
      <p:sp>
        <p:nvSpPr>
          <p:cNvPr id="272" name="Google Shape;272;p38"/>
          <p:cNvSpPr txBox="1">
            <a:spLocks noGrp="1"/>
          </p:cNvSpPr>
          <p:nvPr>
            <p:ph type="body" idx="4"/>
          </p:nvPr>
        </p:nvSpPr>
        <p:spPr>
          <a:xfrm>
            <a:off x="8197363" y="6496729"/>
            <a:ext cx="567900" cy="330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11</a:t>
            </a:r>
            <a:endParaRPr/>
          </a:p>
        </p:txBody>
      </p:sp>
      <p:pic>
        <p:nvPicPr>
          <p:cNvPr id="274" name="Google Shape;27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813" y="1903100"/>
            <a:ext cx="7266423" cy="43997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EE1E0-51B0-8E6D-8489-B857FA8D9050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210;p31">
            <a:extLst>
              <a:ext uri="{FF2B5EF4-FFF2-40B4-BE49-F238E27FC236}">
                <a16:creationId xmlns:a16="http://schemas.microsoft.com/office/drawing/2014/main" id="{546534C4-63ED-0D91-0061-4F3E37A86811}"/>
              </a:ext>
            </a:extLst>
          </p:cNvPr>
          <p:cNvSpPr txBox="1">
            <a:spLocks/>
          </p:cNvSpPr>
          <p:nvPr/>
        </p:nvSpPr>
        <p:spPr>
          <a:xfrm>
            <a:off x="2325330" y="6532700"/>
            <a:ext cx="573206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3400"/>
            </a:pPr>
            <a:r>
              <a:rPr lang="en-US"/>
              <a:t>STOCKTON BOULEVARD COMPLETE STREETS PROJECT - MARCH 20, 2024</a:t>
            </a:r>
          </a:p>
        </p:txBody>
      </p:sp>
      <p:pic>
        <p:nvPicPr>
          <p:cNvPr id="5" name="Google Shape;188;p28">
            <a:extLst>
              <a:ext uri="{FF2B5EF4-FFF2-40B4-BE49-F238E27FC236}">
                <a16:creationId xmlns:a16="http://schemas.microsoft.com/office/drawing/2014/main" id="{11110EBF-8092-8847-907E-8A816229AF3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6610" y="6479599"/>
            <a:ext cx="1238720" cy="379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9"/>
          <p:cNvSpPr txBox="1">
            <a:spLocks noGrp="1"/>
          </p:cNvSpPr>
          <p:nvPr>
            <p:ph type="body" idx="1"/>
          </p:nvPr>
        </p:nvSpPr>
        <p:spPr>
          <a:xfrm>
            <a:off x="352665" y="356082"/>
            <a:ext cx="8438700" cy="77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DESIGN ALTERNATIVES</a:t>
            </a:r>
            <a:endParaRPr/>
          </a:p>
        </p:txBody>
      </p:sp>
      <p:sp>
        <p:nvSpPr>
          <p:cNvPr id="280" name="Google Shape;280;p39"/>
          <p:cNvSpPr txBox="1">
            <a:spLocks noGrp="1"/>
          </p:cNvSpPr>
          <p:nvPr>
            <p:ph type="body" idx="2"/>
          </p:nvPr>
        </p:nvSpPr>
        <p:spPr>
          <a:xfrm>
            <a:off x="146575" y="5343050"/>
            <a:ext cx="8618700" cy="55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900" b="1"/>
              <a:t>ALTERNATIVE 2: TWO-WAY CLASS IV CYCLE TRACK</a:t>
            </a:r>
            <a:endParaRPr sz="1900" b="1">
              <a:highlight>
                <a:schemeClr val="accent1"/>
              </a:highlight>
            </a:endParaRPr>
          </a:p>
        </p:txBody>
      </p:sp>
      <p:sp>
        <p:nvSpPr>
          <p:cNvPr id="281" name="Google Shape;281;p39"/>
          <p:cNvSpPr txBox="1">
            <a:spLocks noGrp="1"/>
          </p:cNvSpPr>
          <p:nvPr>
            <p:ph type="body" idx="4"/>
          </p:nvPr>
        </p:nvSpPr>
        <p:spPr>
          <a:xfrm>
            <a:off x="8197363" y="6496729"/>
            <a:ext cx="567900" cy="330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12</a:t>
            </a:r>
            <a:endParaRPr/>
          </a:p>
        </p:txBody>
      </p:sp>
      <p:pic>
        <p:nvPicPr>
          <p:cNvPr id="283" name="Google Shape;28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50" y="978974"/>
            <a:ext cx="8900151" cy="4262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1ADEF-F99D-7FD0-D3DD-6CAC788352AE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210;p31">
            <a:extLst>
              <a:ext uri="{FF2B5EF4-FFF2-40B4-BE49-F238E27FC236}">
                <a16:creationId xmlns:a16="http://schemas.microsoft.com/office/drawing/2014/main" id="{3AA6BDDB-D20F-38AE-7809-892B220F7784}"/>
              </a:ext>
            </a:extLst>
          </p:cNvPr>
          <p:cNvSpPr txBox="1">
            <a:spLocks/>
          </p:cNvSpPr>
          <p:nvPr/>
        </p:nvSpPr>
        <p:spPr>
          <a:xfrm>
            <a:off x="2325330" y="6532700"/>
            <a:ext cx="573206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3400"/>
            </a:pPr>
            <a:r>
              <a:rPr lang="en-US"/>
              <a:t>STOCKTON BOULEVARD COMPLETE STREETS PROJECT - MARCH 20, 2024</a:t>
            </a:r>
          </a:p>
        </p:txBody>
      </p:sp>
      <p:pic>
        <p:nvPicPr>
          <p:cNvPr id="5" name="Google Shape;188;p28">
            <a:extLst>
              <a:ext uri="{FF2B5EF4-FFF2-40B4-BE49-F238E27FC236}">
                <a16:creationId xmlns:a16="http://schemas.microsoft.com/office/drawing/2014/main" id="{E218BE45-7923-9F35-6ADF-61B8DCFF62E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6610" y="6479599"/>
            <a:ext cx="1238720" cy="379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>
            <a:spLocks noGrp="1"/>
          </p:cNvSpPr>
          <p:nvPr>
            <p:ph type="body" idx="1"/>
          </p:nvPr>
        </p:nvSpPr>
        <p:spPr>
          <a:xfrm>
            <a:off x="352665" y="356082"/>
            <a:ext cx="8438700" cy="77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DESIGN ALTERNATIVES</a:t>
            </a:r>
            <a:endParaRPr/>
          </a:p>
        </p:txBody>
      </p:sp>
      <p:sp>
        <p:nvSpPr>
          <p:cNvPr id="289" name="Google Shape;289;p40"/>
          <p:cNvSpPr txBox="1">
            <a:spLocks noGrp="1"/>
          </p:cNvSpPr>
          <p:nvPr>
            <p:ph type="body" idx="2"/>
          </p:nvPr>
        </p:nvSpPr>
        <p:spPr>
          <a:xfrm>
            <a:off x="146575" y="5343050"/>
            <a:ext cx="8618700" cy="55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900" b="1"/>
              <a:t>ALTERNATIVE 2: TRANSITION AT PROJECT EXTENTS</a:t>
            </a:r>
            <a:endParaRPr sz="1900" b="1">
              <a:highlight>
                <a:schemeClr val="accent1"/>
              </a:highlight>
            </a:endParaRPr>
          </a:p>
        </p:txBody>
      </p:sp>
      <p:sp>
        <p:nvSpPr>
          <p:cNvPr id="290" name="Google Shape;290;p40"/>
          <p:cNvSpPr txBox="1">
            <a:spLocks noGrp="1"/>
          </p:cNvSpPr>
          <p:nvPr>
            <p:ph type="body" idx="4"/>
          </p:nvPr>
        </p:nvSpPr>
        <p:spPr>
          <a:xfrm>
            <a:off x="8197363" y="6496729"/>
            <a:ext cx="567900" cy="330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13</a:t>
            </a:r>
            <a:endParaRPr/>
          </a:p>
        </p:txBody>
      </p:sp>
      <p:pic>
        <p:nvPicPr>
          <p:cNvPr id="292" name="Google Shape;29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200" y="1133382"/>
            <a:ext cx="3471838" cy="390486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0"/>
          <p:cNvSpPr txBox="1"/>
          <p:nvPr/>
        </p:nvSpPr>
        <p:spPr>
          <a:xfrm>
            <a:off x="401050" y="4965713"/>
            <a:ext cx="41415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/>
              <a:t>Source: Minneapolis DOT</a:t>
            </a:r>
            <a:endParaRPr sz="700" i="1"/>
          </a:p>
        </p:txBody>
      </p:sp>
      <p:sp>
        <p:nvSpPr>
          <p:cNvPr id="294" name="Google Shape;294;p40"/>
          <p:cNvSpPr txBox="1"/>
          <p:nvPr/>
        </p:nvSpPr>
        <p:spPr>
          <a:xfrm>
            <a:off x="4092000" y="1149900"/>
            <a:ext cx="4516800" cy="3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Alternative 2 needs to consider how to transition between one-way and two-way facilities at end of project area.</a:t>
            </a:r>
            <a:endParaRPr sz="18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Cyclists travelling against traffic (contra-flow) need to cross the road, challenging traffic norms</a:t>
            </a:r>
            <a:endParaRPr sz="18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Design needs to make it easy for cyclists to know where to go, and communicate clear right of way priority for all users</a:t>
            </a:r>
            <a:endParaRPr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A8A2C-A095-028F-0BF2-9548B5E28515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210;p31">
            <a:extLst>
              <a:ext uri="{FF2B5EF4-FFF2-40B4-BE49-F238E27FC236}">
                <a16:creationId xmlns:a16="http://schemas.microsoft.com/office/drawing/2014/main" id="{EB07EE00-0DF1-D13E-4511-199209AB60BD}"/>
              </a:ext>
            </a:extLst>
          </p:cNvPr>
          <p:cNvSpPr txBox="1">
            <a:spLocks/>
          </p:cNvSpPr>
          <p:nvPr/>
        </p:nvSpPr>
        <p:spPr>
          <a:xfrm>
            <a:off x="2325330" y="6532700"/>
            <a:ext cx="573206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3400"/>
            </a:pPr>
            <a:r>
              <a:rPr lang="en-US"/>
              <a:t>STOCKTON BOULEVARD COMPLETE STREETS PROJECT - MARCH 20, 2024</a:t>
            </a:r>
          </a:p>
        </p:txBody>
      </p:sp>
      <p:pic>
        <p:nvPicPr>
          <p:cNvPr id="5" name="Google Shape;188;p28">
            <a:extLst>
              <a:ext uri="{FF2B5EF4-FFF2-40B4-BE49-F238E27FC236}">
                <a16:creationId xmlns:a16="http://schemas.microsoft.com/office/drawing/2014/main" id="{A646F258-AC6D-4EBF-FE57-2012D99DAB0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6610" y="6479599"/>
            <a:ext cx="1238720" cy="379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1"/>
          <p:cNvSpPr txBox="1">
            <a:spLocks noGrp="1"/>
          </p:cNvSpPr>
          <p:nvPr>
            <p:ph type="body" idx="1"/>
          </p:nvPr>
        </p:nvSpPr>
        <p:spPr>
          <a:xfrm>
            <a:off x="352665" y="356082"/>
            <a:ext cx="8438700" cy="77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COMPARISON OF ALTERNATIVES</a:t>
            </a:r>
            <a:endParaRPr/>
          </a:p>
        </p:txBody>
      </p:sp>
      <p:sp>
        <p:nvSpPr>
          <p:cNvPr id="300" name="Google Shape;300;p41"/>
          <p:cNvSpPr txBox="1">
            <a:spLocks noGrp="1"/>
          </p:cNvSpPr>
          <p:nvPr>
            <p:ph type="body" idx="4"/>
          </p:nvPr>
        </p:nvSpPr>
        <p:spPr>
          <a:xfrm>
            <a:off x="8197363" y="6496729"/>
            <a:ext cx="567900" cy="330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14</a:t>
            </a:r>
            <a:endParaRPr/>
          </a:p>
        </p:txBody>
      </p:sp>
      <p:graphicFrame>
        <p:nvGraphicFramePr>
          <p:cNvPr id="302" name="Google Shape;302;p41"/>
          <p:cNvGraphicFramePr/>
          <p:nvPr/>
        </p:nvGraphicFramePr>
        <p:xfrm>
          <a:off x="517975" y="904088"/>
          <a:ext cx="7239000" cy="4846080"/>
        </p:xfrm>
        <a:graphic>
          <a:graphicData uri="http://schemas.openxmlformats.org/drawingml/2006/table">
            <a:tbl>
              <a:tblPr>
                <a:noFill/>
                <a:tableStyleId>{2C5F08D3-60D2-4031-80DE-1155E0D80239}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Alternative 1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Alternative 2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Visibility and Predictability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D0D0D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Greater predictability with one-way cyclist traffic, reducing crashes from contra-flow movements.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D0D0D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Less predictability with two-way cyclist traffic, raising crash risks due to contra-flow bicycle movements.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Intersection Design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D0D0D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Simpler designs with potential for cyclist-specific signal phases.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D0D0D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More complex designs for managing multi-directional conflicts, including protected intersections.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Crossing Movements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D0D0D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Lower risk of head-on cyclist collisions due to one-way flow.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D0D0D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Higher risk of head-on collisions with two-way cyclist traffic.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Cyclist Conflicts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D0D0D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Lower risk of head-on cyclist collisions due to one-way flow.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D0D0D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Higher risk of head-on collisions with two-way cyclist traffic.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Pedestrian Conflicts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D0D0D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Fewer conflicts expected with predictable cyclist direction.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D0D0D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Increased conflicts likely with cyclists moving in both directions.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ROW Requirements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D0D0D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22,200 sq. ft</a:t>
                      </a:r>
                      <a:endParaRPr sz="1200">
                        <a:solidFill>
                          <a:srgbClr val="0D0D0D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D0D0D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18,350 sq. ft</a:t>
                      </a:r>
                      <a:endParaRPr sz="1200">
                        <a:solidFill>
                          <a:srgbClr val="0D0D0D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Cost Estimate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1200">
                          <a:solidFill>
                            <a:srgbClr val="0D0D0D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$15.9 million</a:t>
                      </a:r>
                      <a:endParaRPr sz="1200">
                        <a:solidFill>
                          <a:srgbClr val="0D0D0D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D0D0D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$15.4 million</a:t>
                      </a:r>
                      <a:endParaRPr sz="1200">
                        <a:solidFill>
                          <a:srgbClr val="0D0D0D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03" name="Google Shape;303;p41"/>
          <p:cNvSpPr txBox="1"/>
          <p:nvPr/>
        </p:nvSpPr>
        <p:spPr>
          <a:xfrm>
            <a:off x="517975" y="5790975"/>
            <a:ext cx="72930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/>
              <a:t>AASHTO Guide for the Development of Bike Facilities, Fourth Edition; The FHWA Bikeway Selection Guide, 2019; Department for Transport Cycle Infrastructure Design, 2020; NACTO Urban Bikeway Design Guide, Second Edition</a:t>
            </a:r>
            <a:endParaRPr sz="1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D5A9D-776F-989A-1B0D-8D5DCC5C7A14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210;p31">
            <a:extLst>
              <a:ext uri="{FF2B5EF4-FFF2-40B4-BE49-F238E27FC236}">
                <a16:creationId xmlns:a16="http://schemas.microsoft.com/office/drawing/2014/main" id="{CEB97C5D-B9E1-5FA0-03ED-DD6D43321E47}"/>
              </a:ext>
            </a:extLst>
          </p:cNvPr>
          <p:cNvSpPr txBox="1">
            <a:spLocks/>
          </p:cNvSpPr>
          <p:nvPr/>
        </p:nvSpPr>
        <p:spPr>
          <a:xfrm>
            <a:off x="2325330" y="6532700"/>
            <a:ext cx="573206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3400"/>
            </a:pPr>
            <a:r>
              <a:rPr lang="en-US"/>
              <a:t>STOCKTON BOULEVARD COMPLETE STREETS PROJECT - MARCH 20, 2024</a:t>
            </a:r>
          </a:p>
        </p:txBody>
      </p:sp>
      <p:pic>
        <p:nvPicPr>
          <p:cNvPr id="5" name="Google Shape;188;p28">
            <a:extLst>
              <a:ext uri="{FF2B5EF4-FFF2-40B4-BE49-F238E27FC236}">
                <a16:creationId xmlns:a16="http://schemas.microsoft.com/office/drawing/2014/main" id="{FCA961CA-C584-12FA-9690-EA99A84C78C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610" y="6479599"/>
            <a:ext cx="1238720" cy="379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2"/>
          <p:cNvSpPr txBox="1">
            <a:spLocks noGrp="1"/>
          </p:cNvSpPr>
          <p:nvPr>
            <p:ph type="body" idx="1"/>
          </p:nvPr>
        </p:nvSpPr>
        <p:spPr>
          <a:xfrm>
            <a:off x="3051049" y="1915999"/>
            <a:ext cx="53055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D3CD"/>
              </a:buClr>
              <a:buSzPts val="2800"/>
              <a:buNone/>
            </a:pPr>
            <a:r>
              <a:rPr lang="en-US"/>
              <a:t>PROJECT STATUS</a:t>
            </a:r>
            <a:endParaRPr/>
          </a:p>
        </p:txBody>
      </p:sp>
      <p:sp>
        <p:nvSpPr>
          <p:cNvPr id="309" name="Google Shape;309;p4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>
            <a:spLocks noGrp="1"/>
          </p:cNvSpPr>
          <p:nvPr>
            <p:ph type="body" idx="1"/>
          </p:nvPr>
        </p:nvSpPr>
        <p:spPr>
          <a:xfrm>
            <a:off x="352665" y="356082"/>
            <a:ext cx="8438700" cy="77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PROJECT STATUS</a:t>
            </a:r>
            <a:endParaRPr/>
          </a:p>
        </p:txBody>
      </p:sp>
      <p:sp>
        <p:nvSpPr>
          <p:cNvPr id="315" name="Google Shape;315;p43"/>
          <p:cNvSpPr txBox="1">
            <a:spLocks noGrp="1"/>
          </p:cNvSpPr>
          <p:nvPr>
            <p:ph type="body" idx="2"/>
          </p:nvPr>
        </p:nvSpPr>
        <p:spPr>
          <a:xfrm>
            <a:off x="352673" y="895100"/>
            <a:ext cx="6603600" cy="465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dirty="0"/>
              <a:t>DECEMBER 2023:</a:t>
            </a:r>
            <a:endParaRPr sz="2000" dirty="0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Existing conditions assessment (complete)</a:t>
            </a:r>
            <a:endParaRPr sz="16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dirty="0"/>
              <a:t>JANUARY - FEBRUARY 2024:</a:t>
            </a:r>
            <a:endParaRPr sz="2000" dirty="0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Develop Conceptual Alternatives</a:t>
            </a:r>
            <a:endParaRPr sz="1600" dirty="0"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00"/>
              <a:buChar char="○"/>
            </a:pPr>
            <a:r>
              <a:rPr lang="en-US" sz="1400" b="0" dirty="0"/>
              <a:t>Alternative 1: Directional Class IV (separated) bikeways on both sides of the roadway</a:t>
            </a:r>
            <a:endParaRPr sz="1400" b="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400"/>
              <a:buChar char="○"/>
            </a:pPr>
            <a:r>
              <a:rPr lang="en-US" sz="1400" b="0" dirty="0"/>
              <a:t>Alternative 2: Two-way Class IV bikeway on one side of the roadway</a:t>
            </a:r>
            <a:endParaRPr sz="1400" b="0" dirty="0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Evaluate Conceptual Alternatives</a:t>
            </a:r>
            <a:endParaRPr sz="16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900" b="1" dirty="0"/>
              <a:t>MARCH 2024:</a:t>
            </a:r>
            <a:endParaRPr sz="1900" b="1" dirty="0"/>
          </a:p>
          <a:p>
            <a:pPr marL="457200" lvl="0" indent="-330200" algn="l" rtl="0">
              <a:spcBef>
                <a:spcPts val="180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 dirty="0" err="1">
                <a:solidFill>
                  <a:schemeClr val="accent3"/>
                </a:solidFill>
              </a:rPr>
              <a:t>SacBAC</a:t>
            </a:r>
            <a:r>
              <a:rPr lang="en-US" sz="1600" b="1" dirty="0">
                <a:solidFill>
                  <a:schemeClr val="accent3"/>
                </a:solidFill>
              </a:rPr>
              <a:t> and DAC presentations</a:t>
            </a:r>
            <a:endParaRPr sz="1600" dirty="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rgbClr val="0D0D0D"/>
                </a:solidFill>
              </a:rPr>
              <a:t>April 2024:</a:t>
            </a:r>
            <a:endParaRPr sz="1900" b="1" dirty="0">
              <a:solidFill>
                <a:srgbClr val="0D0D0D"/>
              </a:solidFill>
            </a:endParaRPr>
          </a:p>
          <a:p>
            <a:pPr marL="457200" lvl="0" indent="-330200" algn="l" rtl="0">
              <a:spcBef>
                <a:spcPts val="1800"/>
              </a:spcBef>
              <a:spcAft>
                <a:spcPts val="0"/>
              </a:spcAft>
              <a:buClr>
                <a:srgbClr val="0D0D0D"/>
              </a:buClr>
              <a:buSzPts val="1600"/>
              <a:buChar char="●"/>
            </a:pPr>
            <a:r>
              <a:rPr lang="en-US" sz="1600" dirty="0">
                <a:solidFill>
                  <a:srgbClr val="0D0D0D"/>
                </a:solidFill>
              </a:rPr>
              <a:t>Final Feasibility Report</a:t>
            </a:r>
            <a:endParaRPr sz="1600" dirty="0">
              <a:solidFill>
                <a:srgbClr val="0D0D0D"/>
              </a:solidFill>
            </a:endParaRPr>
          </a:p>
        </p:txBody>
      </p:sp>
      <p:sp>
        <p:nvSpPr>
          <p:cNvPr id="316" name="Google Shape;316;p43"/>
          <p:cNvSpPr txBox="1">
            <a:spLocks noGrp="1"/>
          </p:cNvSpPr>
          <p:nvPr>
            <p:ph type="body" idx="4"/>
          </p:nvPr>
        </p:nvSpPr>
        <p:spPr>
          <a:xfrm>
            <a:off x="8197363" y="6496729"/>
            <a:ext cx="567900" cy="330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16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AB390-A488-1AD9-738D-E16438A8F566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210;p31">
            <a:extLst>
              <a:ext uri="{FF2B5EF4-FFF2-40B4-BE49-F238E27FC236}">
                <a16:creationId xmlns:a16="http://schemas.microsoft.com/office/drawing/2014/main" id="{832566DF-6FEB-6F11-3A79-EC65FC10D789}"/>
              </a:ext>
            </a:extLst>
          </p:cNvPr>
          <p:cNvSpPr txBox="1">
            <a:spLocks/>
          </p:cNvSpPr>
          <p:nvPr/>
        </p:nvSpPr>
        <p:spPr>
          <a:xfrm>
            <a:off x="2325330" y="6532700"/>
            <a:ext cx="573206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3400"/>
            </a:pPr>
            <a:r>
              <a:rPr lang="en-US"/>
              <a:t>STOCKTON BOULEVARD COMPLETE STREETS PROJECT - MARCH 20, 2024</a:t>
            </a:r>
          </a:p>
        </p:txBody>
      </p:sp>
      <p:pic>
        <p:nvPicPr>
          <p:cNvPr id="5" name="Google Shape;188;p28">
            <a:extLst>
              <a:ext uri="{FF2B5EF4-FFF2-40B4-BE49-F238E27FC236}">
                <a16:creationId xmlns:a16="http://schemas.microsoft.com/office/drawing/2014/main" id="{7B34A7CF-3133-ADEE-BAE9-3F49A6833C8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610" y="6479599"/>
            <a:ext cx="1238720" cy="379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4"/>
          <p:cNvSpPr txBox="1">
            <a:spLocks noGrp="1"/>
          </p:cNvSpPr>
          <p:nvPr>
            <p:ph type="body" idx="5"/>
          </p:nvPr>
        </p:nvSpPr>
        <p:spPr>
          <a:xfrm>
            <a:off x="345704" y="2022230"/>
            <a:ext cx="8324164" cy="1406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THANK YOU</a:t>
            </a:r>
            <a:endParaRPr/>
          </a:p>
        </p:txBody>
      </p:sp>
      <p:pic>
        <p:nvPicPr>
          <p:cNvPr id="323" name="Google Shape;32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6092" y="4653925"/>
            <a:ext cx="3337901" cy="10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4"/>
          <p:cNvSpPr txBox="1">
            <a:spLocks noGrp="1"/>
          </p:cNvSpPr>
          <p:nvPr>
            <p:ph type="body" idx="3"/>
          </p:nvPr>
        </p:nvSpPr>
        <p:spPr>
          <a:xfrm>
            <a:off x="359152" y="5801767"/>
            <a:ext cx="53034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</a:pPr>
            <a:r>
              <a:rPr lang="en-US" b="1" dirty="0"/>
              <a:t>CAMERON SHEW, P.E., T.E.</a:t>
            </a:r>
            <a:endParaRPr b="1" dirty="0"/>
          </a:p>
        </p:txBody>
      </p:sp>
      <p:sp>
        <p:nvSpPr>
          <p:cNvPr id="325" name="Google Shape;325;p44"/>
          <p:cNvSpPr txBox="1">
            <a:spLocks noGrp="1"/>
          </p:cNvSpPr>
          <p:nvPr>
            <p:ph type="body" idx="4"/>
          </p:nvPr>
        </p:nvSpPr>
        <p:spPr>
          <a:xfrm>
            <a:off x="359152" y="6002452"/>
            <a:ext cx="53034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100"/>
              <a:buNone/>
            </a:pPr>
            <a:r>
              <a:rPr lang="en-US" dirty="0"/>
              <a:t>PRINCIPAL CIVIL ENGINEER</a:t>
            </a:r>
            <a:endParaRPr dirty="0"/>
          </a:p>
        </p:txBody>
      </p:sp>
      <p:sp>
        <p:nvSpPr>
          <p:cNvPr id="326" name="Google Shape;326;p44"/>
          <p:cNvSpPr txBox="1">
            <a:spLocks noGrp="1"/>
          </p:cNvSpPr>
          <p:nvPr>
            <p:ph type="body" idx="5"/>
          </p:nvPr>
        </p:nvSpPr>
        <p:spPr>
          <a:xfrm>
            <a:off x="359152" y="6198801"/>
            <a:ext cx="53034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100"/>
              <a:buNone/>
            </a:pPr>
            <a:r>
              <a:rPr lang="en-US" sz="1000" dirty="0">
                <a:solidFill>
                  <a:schemeClr val="dk1"/>
                </a:solidFill>
              </a:rPr>
              <a:t>shewc@saccounty.gov</a:t>
            </a:r>
            <a:endParaRPr sz="1000" dirty="0">
              <a:solidFill>
                <a:schemeClr val="dk1"/>
              </a:solidFill>
            </a:endParaRPr>
          </a:p>
        </p:txBody>
      </p:sp>
      <p:sp>
        <p:nvSpPr>
          <p:cNvPr id="327" name="Google Shape;327;p44"/>
          <p:cNvSpPr txBox="1">
            <a:spLocks noGrp="1"/>
          </p:cNvSpPr>
          <p:nvPr>
            <p:ph type="body" idx="1"/>
          </p:nvPr>
        </p:nvSpPr>
        <p:spPr>
          <a:xfrm>
            <a:off x="359152" y="6409269"/>
            <a:ext cx="530340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100"/>
              <a:buNone/>
            </a:pPr>
            <a:r>
              <a:rPr lang="en-US" sz="950" dirty="0">
                <a:highlight>
                  <a:srgbClr val="FFFFFF"/>
                </a:highlight>
              </a:rPr>
              <a:t>916.875.5940</a:t>
            </a:r>
            <a:endParaRPr dirty="0"/>
          </a:p>
        </p:txBody>
      </p:sp>
      <p:sp>
        <p:nvSpPr>
          <p:cNvPr id="328" name="Google Shape;328;p4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5"/>
          <p:cNvSpPr txBox="1">
            <a:spLocks noGrp="1"/>
          </p:cNvSpPr>
          <p:nvPr>
            <p:ph type="body" idx="1"/>
          </p:nvPr>
        </p:nvSpPr>
        <p:spPr>
          <a:xfrm>
            <a:off x="352665" y="356082"/>
            <a:ext cx="84387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</a:pPr>
            <a:r>
              <a:rPr lang="en-US" sz="2600"/>
              <a:t>APPENDIX: EXISTING TRAFFIC OPERATIONS</a:t>
            </a:r>
            <a:endParaRPr sz="2600"/>
          </a:p>
        </p:txBody>
      </p:sp>
      <p:pic>
        <p:nvPicPr>
          <p:cNvPr id="335" name="Google Shape;33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375" y="1509173"/>
            <a:ext cx="7095300" cy="383967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A05ED-B7BC-AEBC-EAEB-3F17E55DF176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210;p31">
            <a:extLst>
              <a:ext uri="{FF2B5EF4-FFF2-40B4-BE49-F238E27FC236}">
                <a16:creationId xmlns:a16="http://schemas.microsoft.com/office/drawing/2014/main" id="{27CCFD5C-2A82-077C-3300-7D60712A9D18}"/>
              </a:ext>
            </a:extLst>
          </p:cNvPr>
          <p:cNvSpPr txBox="1">
            <a:spLocks/>
          </p:cNvSpPr>
          <p:nvPr/>
        </p:nvSpPr>
        <p:spPr>
          <a:xfrm>
            <a:off x="2325330" y="6532700"/>
            <a:ext cx="573206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lt1"/>
              </a:buClr>
              <a:buSzPts val="3400"/>
            </a:pPr>
            <a:r>
              <a:rPr lang="en-US"/>
              <a:t>STOCKTON BOULEVARD COMPLETE STREETS PROJECT - MARCH 20, 2024</a:t>
            </a:r>
          </a:p>
        </p:txBody>
      </p:sp>
      <p:pic>
        <p:nvPicPr>
          <p:cNvPr id="5" name="Google Shape;188;p28">
            <a:extLst>
              <a:ext uri="{FF2B5EF4-FFF2-40B4-BE49-F238E27FC236}">
                <a16:creationId xmlns:a16="http://schemas.microsoft.com/office/drawing/2014/main" id="{864E2DDC-F7B1-FA8B-9442-93BC83119B6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6610" y="6479599"/>
            <a:ext cx="1238720" cy="379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6"/>
          <p:cNvSpPr txBox="1">
            <a:spLocks noGrp="1"/>
          </p:cNvSpPr>
          <p:nvPr>
            <p:ph type="body" idx="1"/>
          </p:nvPr>
        </p:nvSpPr>
        <p:spPr>
          <a:xfrm>
            <a:off x="352665" y="356082"/>
            <a:ext cx="84387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</a:pPr>
            <a:r>
              <a:rPr lang="en-US" sz="2600"/>
              <a:t>APPENDIX: CYCLIST INVOLVED CRASHES</a:t>
            </a:r>
            <a:endParaRPr sz="2600"/>
          </a:p>
        </p:txBody>
      </p:sp>
      <p:pic>
        <p:nvPicPr>
          <p:cNvPr id="342" name="Google Shape;34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85782"/>
            <a:ext cx="7774101" cy="5058547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7DCD7-152E-5556-C634-80581B445ED2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210;p31">
            <a:extLst>
              <a:ext uri="{FF2B5EF4-FFF2-40B4-BE49-F238E27FC236}">
                <a16:creationId xmlns:a16="http://schemas.microsoft.com/office/drawing/2014/main" id="{1D5B26D3-E30B-5298-307E-831A3119E355}"/>
              </a:ext>
            </a:extLst>
          </p:cNvPr>
          <p:cNvSpPr txBox="1">
            <a:spLocks/>
          </p:cNvSpPr>
          <p:nvPr/>
        </p:nvSpPr>
        <p:spPr>
          <a:xfrm>
            <a:off x="2325330" y="6532700"/>
            <a:ext cx="573206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lt1"/>
              </a:buClr>
              <a:buSzPts val="3400"/>
            </a:pPr>
            <a:r>
              <a:rPr lang="en-US"/>
              <a:t>STOCKTON BOULEVARD COMPLETE STREETS PROJECT - MARCH 20, 2024</a:t>
            </a:r>
          </a:p>
        </p:txBody>
      </p:sp>
      <p:pic>
        <p:nvPicPr>
          <p:cNvPr id="5" name="Google Shape;188;p28">
            <a:extLst>
              <a:ext uri="{FF2B5EF4-FFF2-40B4-BE49-F238E27FC236}">
                <a16:creationId xmlns:a16="http://schemas.microsoft.com/office/drawing/2014/main" id="{B3E22607-C94A-87B9-0F86-F1C07734E3C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6610" y="6479599"/>
            <a:ext cx="1238720" cy="379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>
            <a:spLocks noGrp="1"/>
          </p:cNvSpPr>
          <p:nvPr>
            <p:ph type="body" idx="1"/>
          </p:nvPr>
        </p:nvSpPr>
        <p:spPr>
          <a:xfrm>
            <a:off x="352663" y="346164"/>
            <a:ext cx="836676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95" name="Google Shape;195;p29"/>
          <p:cNvSpPr txBox="1"/>
          <p:nvPr/>
        </p:nvSpPr>
        <p:spPr>
          <a:xfrm>
            <a:off x="352677" y="1588650"/>
            <a:ext cx="53865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1  /  PROJECT OVERVIEW</a:t>
            </a:r>
            <a:endParaRPr sz="1800" b="1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1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044702" lvl="1" indent="-196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2  /  PROJECT ALTERNATIVES</a:t>
            </a:r>
            <a:endParaRPr sz="1800" b="1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 b="1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 b="1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3  /  PROJECT STATUS</a:t>
            </a:r>
            <a:endParaRPr sz="1800" b="1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044702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Google Shape;188;p28">
            <a:extLst>
              <a:ext uri="{FF2B5EF4-FFF2-40B4-BE49-F238E27FC236}">
                <a16:creationId xmlns:a16="http://schemas.microsoft.com/office/drawing/2014/main" id="{A7A254FA-35E0-0435-FFBB-FDAB005A3CA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610" y="6479599"/>
            <a:ext cx="1238720" cy="379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7"/>
          <p:cNvSpPr txBox="1">
            <a:spLocks noGrp="1"/>
          </p:cNvSpPr>
          <p:nvPr>
            <p:ph type="body" idx="1"/>
          </p:nvPr>
        </p:nvSpPr>
        <p:spPr>
          <a:xfrm>
            <a:off x="352674" y="356075"/>
            <a:ext cx="20397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</a:pPr>
            <a:r>
              <a:rPr lang="en-US" sz="2000"/>
              <a:t>APPENDIX: PEDESTRIAN INVOLVED CRASHES</a:t>
            </a:r>
            <a:endParaRPr sz="2000"/>
          </a:p>
        </p:txBody>
      </p:sp>
      <p:pic>
        <p:nvPicPr>
          <p:cNvPr id="350" name="Google Shape;35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1675" y="184625"/>
            <a:ext cx="6515550" cy="620455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7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31CAB-BBAF-6A49-FADC-DBC5C141C40A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210;p31">
            <a:extLst>
              <a:ext uri="{FF2B5EF4-FFF2-40B4-BE49-F238E27FC236}">
                <a16:creationId xmlns:a16="http://schemas.microsoft.com/office/drawing/2014/main" id="{A94702B1-AC81-4FA2-BE68-35993C93B588}"/>
              </a:ext>
            </a:extLst>
          </p:cNvPr>
          <p:cNvSpPr txBox="1">
            <a:spLocks/>
          </p:cNvSpPr>
          <p:nvPr/>
        </p:nvSpPr>
        <p:spPr>
          <a:xfrm>
            <a:off x="2325330" y="6532700"/>
            <a:ext cx="573206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17161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lt1"/>
              </a:buClr>
              <a:buSzPts val="3400"/>
            </a:pPr>
            <a:r>
              <a:rPr lang="en-US"/>
              <a:t>STOCKTON BOULEVARD COMPLETE STREETS PROJECT - MARCH 20, 2024</a:t>
            </a:r>
          </a:p>
        </p:txBody>
      </p:sp>
      <p:pic>
        <p:nvPicPr>
          <p:cNvPr id="5" name="Google Shape;188;p28">
            <a:extLst>
              <a:ext uri="{FF2B5EF4-FFF2-40B4-BE49-F238E27FC236}">
                <a16:creationId xmlns:a16="http://schemas.microsoft.com/office/drawing/2014/main" id="{98BEF02C-AF25-862B-9C54-C5EBA55A093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6610" y="6479599"/>
            <a:ext cx="1238720" cy="379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>
            <a:spLocks noGrp="1"/>
          </p:cNvSpPr>
          <p:nvPr>
            <p:ph type="body" idx="1"/>
          </p:nvPr>
        </p:nvSpPr>
        <p:spPr>
          <a:xfrm>
            <a:off x="3051049" y="1915999"/>
            <a:ext cx="53055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D3CD"/>
              </a:buClr>
              <a:buSzPts val="2800"/>
              <a:buNone/>
            </a:pPr>
            <a:r>
              <a:rPr lang="en-US"/>
              <a:t>PROJECT OVERVIEW</a:t>
            </a:r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>
            <a:spLocks noGrp="1"/>
          </p:cNvSpPr>
          <p:nvPr>
            <p:ph type="body" idx="1"/>
          </p:nvPr>
        </p:nvSpPr>
        <p:spPr>
          <a:xfrm>
            <a:off x="352665" y="356082"/>
            <a:ext cx="84387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</a:pPr>
            <a:r>
              <a:rPr lang="en-US"/>
              <a:t>STOCKTON BOULEVARD TODAY</a:t>
            </a:r>
            <a:endParaRPr/>
          </a:p>
        </p:txBody>
      </p:sp>
      <p:sp>
        <p:nvSpPr>
          <p:cNvPr id="207" name="Google Shape;207;p31"/>
          <p:cNvSpPr txBox="1">
            <a:spLocks noGrp="1"/>
          </p:cNvSpPr>
          <p:nvPr>
            <p:ph type="body" idx="4"/>
          </p:nvPr>
        </p:nvSpPr>
        <p:spPr>
          <a:xfrm>
            <a:off x="8197363" y="6496729"/>
            <a:ext cx="5679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208" name="Google Shape;20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675" y="851525"/>
            <a:ext cx="5772274" cy="310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1"/>
          <p:cNvSpPr txBox="1"/>
          <p:nvPr/>
        </p:nvSpPr>
        <p:spPr>
          <a:xfrm>
            <a:off x="352675" y="3960100"/>
            <a:ext cx="26172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/>
              <a:t>Stockton Blvd, North of Fleming Ave</a:t>
            </a:r>
            <a:endParaRPr sz="700" i="1"/>
          </a:p>
        </p:txBody>
      </p:sp>
      <p:sp>
        <p:nvSpPr>
          <p:cNvPr id="210" name="Google Shape;210;p31"/>
          <p:cNvSpPr txBox="1">
            <a:spLocks noGrp="1"/>
          </p:cNvSpPr>
          <p:nvPr>
            <p:ph type="body" idx="5"/>
          </p:nvPr>
        </p:nvSpPr>
        <p:spPr>
          <a:xfrm>
            <a:off x="2325330" y="6532700"/>
            <a:ext cx="67515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</a:pPr>
            <a:r>
              <a:rPr lang="en-US"/>
              <a:t>STOCKTON BOULEVARD COMPLETE STREETS PROJECT - MARCH 20, 2024</a:t>
            </a:r>
            <a:endParaRPr/>
          </a:p>
        </p:txBody>
      </p:sp>
      <p:pic>
        <p:nvPicPr>
          <p:cNvPr id="211" name="Google Shape;21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375" y="4307650"/>
            <a:ext cx="8019974" cy="204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88;p28">
            <a:extLst>
              <a:ext uri="{FF2B5EF4-FFF2-40B4-BE49-F238E27FC236}">
                <a16:creationId xmlns:a16="http://schemas.microsoft.com/office/drawing/2014/main" id="{30B01057-A6F0-E96F-4440-4C96C272CA0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6610" y="6479599"/>
            <a:ext cx="1238720" cy="379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>
            <a:spLocks noGrp="1"/>
          </p:cNvSpPr>
          <p:nvPr>
            <p:ph type="body" idx="1"/>
          </p:nvPr>
        </p:nvSpPr>
        <p:spPr>
          <a:xfrm>
            <a:off x="352675" y="356075"/>
            <a:ext cx="41508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</a:pPr>
            <a:r>
              <a:rPr lang="en-US" sz="2800"/>
              <a:t>STOCKTON BOULEVARD TODAY</a:t>
            </a:r>
            <a:endParaRPr sz="2800"/>
          </a:p>
        </p:txBody>
      </p:sp>
      <p:sp>
        <p:nvSpPr>
          <p:cNvPr id="217" name="Google Shape;217;p32"/>
          <p:cNvSpPr txBox="1">
            <a:spLocks noGrp="1"/>
          </p:cNvSpPr>
          <p:nvPr>
            <p:ph type="body" idx="2"/>
          </p:nvPr>
        </p:nvSpPr>
        <p:spPr>
          <a:xfrm>
            <a:off x="352675" y="1373700"/>
            <a:ext cx="39168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Verdana"/>
              <a:buChar char="●"/>
            </a:pPr>
            <a:r>
              <a:rPr lang="en-US" sz="1600" dirty="0"/>
              <a:t>Existing traffic operations are generally acceptable</a:t>
            </a:r>
            <a:r>
              <a:rPr lang="en-US" sz="1600" baseline="30000" dirty="0"/>
              <a:t>1</a:t>
            </a:r>
            <a:r>
              <a:rPr lang="en-US" sz="1600" dirty="0"/>
              <a:t> at signalized intersections along the corridor.</a:t>
            </a:r>
            <a:endParaRPr sz="1600" dirty="0"/>
          </a:p>
          <a:p>
            <a:pPr marL="457200" lvl="0" indent="-457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Verdana"/>
              <a:buChar char="●"/>
            </a:pPr>
            <a:r>
              <a:rPr lang="en-US" sz="1600" dirty="0"/>
              <a:t>The County's 2030 General Plan classifies Stockton Boulevard between 65th Street Expressway and Mack Road as a 6-lane thoroughfare. </a:t>
            </a:r>
            <a:endParaRPr sz="1600" dirty="0"/>
          </a:p>
          <a:p>
            <a:pPr marL="457200" lvl="0" indent="-457200" algn="l" rtl="0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1600"/>
              <a:buFont typeface="Verdana"/>
              <a:buChar char="●"/>
            </a:pPr>
            <a:r>
              <a:rPr lang="en-US" sz="1600" dirty="0"/>
              <a:t>This project may require an amendment to the General Plan to reduce the number of lanes along the corridor from six to four.</a:t>
            </a:r>
            <a:endParaRPr sz="1600" dirty="0"/>
          </a:p>
        </p:txBody>
      </p:sp>
      <p:sp>
        <p:nvSpPr>
          <p:cNvPr id="218" name="Google Shape;218;p32"/>
          <p:cNvSpPr txBox="1">
            <a:spLocks noGrp="1"/>
          </p:cNvSpPr>
          <p:nvPr>
            <p:ph type="body" idx="4"/>
          </p:nvPr>
        </p:nvSpPr>
        <p:spPr>
          <a:xfrm>
            <a:off x="8197363" y="6496729"/>
            <a:ext cx="5679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220" name="Google Shape;22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3481" y="1"/>
            <a:ext cx="4640518" cy="64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2"/>
          <p:cNvSpPr txBox="1"/>
          <p:nvPr/>
        </p:nvSpPr>
        <p:spPr>
          <a:xfrm>
            <a:off x="0" y="6053600"/>
            <a:ext cx="450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latin typeface="Verdana"/>
                <a:ea typeface="Verdana"/>
                <a:cs typeface="Verdana"/>
                <a:sym typeface="Verdana"/>
              </a:rPr>
              <a:t>1 All intersections operate within County thresholds for urban areas.</a:t>
            </a:r>
            <a:endParaRPr i="1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F55FE2-E83D-B713-C22C-A1E65987C4AB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Google Shape;210;p31">
            <a:extLst>
              <a:ext uri="{FF2B5EF4-FFF2-40B4-BE49-F238E27FC236}">
                <a16:creationId xmlns:a16="http://schemas.microsoft.com/office/drawing/2014/main" id="{B4541C4E-B88D-0927-1028-71B14BC3965B}"/>
              </a:ext>
            </a:extLst>
          </p:cNvPr>
          <p:cNvSpPr txBox="1">
            <a:spLocks/>
          </p:cNvSpPr>
          <p:nvPr/>
        </p:nvSpPr>
        <p:spPr>
          <a:xfrm>
            <a:off x="2325330" y="6532700"/>
            <a:ext cx="573206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3400"/>
            </a:pPr>
            <a:r>
              <a:rPr lang="en-US" dirty="0"/>
              <a:t>STOCKTON BOULEVARD COMPLETE STREETS PROJECT - MARCH 20, 2024</a:t>
            </a:r>
          </a:p>
        </p:txBody>
      </p:sp>
      <p:pic>
        <p:nvPicPr>
          <p:cNvPr id="11" name="Google Shape;188;p28">
            <a:extLst>
              <a:ext uri="{FF2B5EF4-FFF2-40B4-BE49-F238E27FC236}">
                <a16:creationId xmlns:a16="http://schemas.microsoft.com/office/drawing/2014/main" id="{9E4755A1-ABF9-5996-D4AF-01FA1283B84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6610" y="6479599"/>
            <a:ext cx="1238720" cy="379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>
            <a:spLocks noGrp="1"/>
          </p:cNvSpPr>
          <p:nvPr>
            <p:ph type="body" idx="1"/>
          </p:nvPr>
        </p:nvSpPr>
        <p:spPr>
          <a:xfrm>
            <a:off x="352670" y="356075"/>
            <a:ext cx="41415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</a:pPr>
            <a:r>
              <a:rPr lang="en-US"/>
              <a:t>PROJECT FOCUS</a:t>
            </a:r>
            <a:endParaRPr/>
          </a:p>
        </p:txBody>
      </p:sp>
      <p:sp>
        <p:nvSpPr>
          <p:cNvPr id="227" name="Google Shape;227;p33"/>
          <p:cNvSpPr txBox="1">
            <a:spLocks noGrp="1"/>
          </p:cNvSpPr>
          <p:nvPr>
            <p:ph type="body" idx="2"/>
          </p:nvPr>
        </p:nvSpPr>
        <p:spPr>
          <a:xfrm>
            <a:off x="254580" y="582768"/>
            <a:ext cx="4141500" cy="49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dirty="0"/>
              <a:t>Evaluating feasibility of:</a:t>
            </a:r>
            <a:endParaRPr dirty="0"/>
          </a:p>
          <a:p>
            <a:pPr marL="0" lvl="0" indent="-13335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74151"/>
              </a:buClr>
              <a:buSzPts val="2100"/>
              <a:buChar char="●"/>
            </a:pPr>
            <a:r>
              <a:rPr lang="en-US" b="0" dirty="0">
                <a:solidFill>
                  <a:srgbClr val="374151"/>
                </a:solidFill>
              </a:rPr>
              <a:t>Installing </a:t>
            </a:r>
            <a:r>
              <a:rPr lang="en-US" b="1" dirty="0">
                <a:solidFill>
                  <a:srgbClr val="374151"/>
                </a:solidFill>
              </a:rPr>
              <a:t>directional Class IV (separated) bikeways</a:t>
            </a:r>
            <a:r>
              <a:rPr lang="en-US" b="0" dirty="0">
                <a:solidFill>
                  <a:srgbClr val="374151"/>
                </a:solidFill>
              </a:rPr>
              <a:t> on both sides of the roadway</a:t>
            </a:r>
            <a:endParaRPr b="0" dirty="0">
              <a:solidFill>
                <a:srgbClr val="37415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74151"/>
                </a:solidFill>
              </a:rPr>
              <a:t>OR</a:t>
            </a:r>
            <a:endParaRPr dirty="0">
              <a:solidFill>
                <a:srgbClr val="374151"/>
              </a:solidFill>
            </a:endParaRPr>
          </a:p>
          <a:p>
            <a:pPr marL="0" lvl="0" indent="-13335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SzPts val="2100"/>
              <a:buChar char="●"/>
            </a:pPr>
            <a:r>
              <a:rPr lang="en-US" b="0" dirty="0">
                <a:solidFill>
                  <a:srgbClr val="374151"/>
                </a:solidFill>
              </a:rPr>
              <a:t>Installing a </a:t>
            </a:r>
            <a:r>
              <a:rPr lang="en-US" b="1" dirty="0">
                <a:solidFill>
                  <a:srgbClr val="374151"/>
                </a:solidFill>
              </a:rPr>
              <a:t>two-way Class IV bikeway </a:t>
            </a:r>
            <a:r>
              <a:rPr lang="en-US" b="0" dirty="0">
                <a:solidFill>
                  <a:srgbClr val="374151"/>
                </a:solidFill>
              </a:rPr>
              <a:t>on one side of the roadway.</a:t>
            </a:r>
            <a:endParaRPr b="0" dirty="0">
              <a:solidFill>
                <a:srgbClr val="37415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74151"/>
                </a:solidFill>
              </a:rPr>
              <a:t>Both options include sidewalk infill and signal for pedestrian crossings.</a:t>
            </a:r>
            <a:endParaRPr dirty="0">
              <a:solidFill>
                <a:srgbClr val="374151"/>
              </a:solidFill>
              <a:highlight>
                <a:schemeClr val="accent1"/>
              </a:highlight>
            </a:endParaRPr>
          </a:p>
        </p:txBody>
      </p:sp>
      <p:sp>
        <p:nvSpPr>
          <p:cNvPr id="228" name="Google Shape;228;p33"/>
          <p:cNvSpPr txBox="1">
            <a:spLocks noGrp="1"/>
          </p:cNvSpPr>
          <p:nvPr>
            <p:ph type="body" idx="4"/>
          </p:nvPr>
        </p:nvSpPr>
        <p:spPr>
          <a:xfrm>
            <a:off x="8197363" y="6496729"/>
            <a:ext cx="5679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229" name="Google Shape;229;p33"/>
          <p:cNvPicPr preferRelativeResize="0"/>
          <p:nvPr/>
        </p:nvPicPr>
        <p:blipFill rotWithShape="1">
          <a:blip r:embed="rId3">
            <a:alphaModFix/>
          </a:blip>
          <a:srcRect t="14702" b="4069"/>
          <a:stretch/>
        </p:blipFill>
        <p:spPr>
          <a:xfrm>
            <a:off x="4697700" y="3438825"/>
            <a:ext cx="4141500" cy="2536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3"/>
          <p:cNvPicPr preferRelativeResize="0"/>
          <p:nvPr/>
        </p:nvPicPr>
        <p:blipFill rotWithShape="1">
          <a:blip r:embed="rId4">
            <a:alphaModFix/>
          </a:blip>
          <a:srcRect t="17143"/>
          <a:stretch/>
        </p:blipFill>
        <p:spPr>
          <a:xfrm>
            <a:off x="4697700" y="253900"/>
            <a:ext cx="4141500" cy="266364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3"/>
          <p:cNvSpPr txBox="1"/>
          <p:nvPr/>
        </p:nvSpPr>
        <p:spPr>
          <a:xfrm>
            <a:off x="4697700" y="2917550"/>
            <a:ext cx="41415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/>
              <a:t>Separated Bikeway in San Francisco (Source: Design Information Bulleten 89-01, 2018)</a:t>
            </a:r>
            <a:endParaRPr sz="600" i="1"/>
          </a:p>
        </p:txBody>
      </p:sp>
      <p:sp>
        <p:nvSpPr>
          <p:cNvPr id="232" name="Google Shape;232;p33"/>
          <p:cNvSpPr txBox="1"/>
          <p:nvPr/>
        </p:nvSpPr>
        <p:spPr>
          <a:xfrm>
            <a:off x="4697700" y="5981088"/>
            <a:ext cx="41415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/>
              <a:t>Two-Way Separated Bikeway in Redondo Beach </a:t>
            </a:r>
            <a:r>
              <a:rPr lang="en-US" sz="1000" i="1"/>
              <a:t>(Source: Design Information Bulleten 89-01, 2018)</a:t>
            </a:r>
            <a:endParaRPr sz="700" i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93480-28FF-F791-BE1F-ED0DB6456690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210;p31">
            <a:extLst>
              <a:ext uri="{FF2B5EF4-FFF2-40B4-BE49-F238E27FC236}">
                <a16:creationId xmlns:a16="http://schemas.microsoft.com/office/drawing/2014/main" id="{27B3E523-3C33-2C32-B06D-3784B4295787}"/>
              </a:ext>
            </a:extLst>
          </p:cNvPr>
          <p:cNvSpPr txBox="1">
            <a:spLocks/>
          </p:cNvSpPr>
          <p:nvPr/>
        </p:nvSpPr>
        <p:spPr>
          <a:xfrm>
            <a:off x="2325330" y="6532700"/>
            <a:ext cx="573206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3400"/>
            </a:pPr>
            <a:r>
              <a:rPr lang="en-US"/>
              <a:t>STOCKTON BOULEVARD COMPLETE STREETS PROJECT - MARCH 20, 2024</a:t>
            </a:r>
          </a:p>
        </p:txBody>
      </p:sp>
      <p:pic>
        <p:nvPicPr>
          <p:cNvPr id="5" name="Google Shape;188;p28">
            <a:extLst>
              <a:ext uri="{FF2B5EF4-FFF2-40B4-BE49-F238E27FC236}">
                <a16:creationId xmlns:a16="http://schemas.microsoft.com/office/drawing/2014/main" id="{866B05D7-4EDE-AD8D-0341-610E8104544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6610" y="6479599"/>
            <a:ext cx="1238720" cy="379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>
            <a:spLocks noGrp="1"/>
          </p:cNvSpPr>
          <p:nvPr>
            <p:ph type="body" idx="1"/>
          </p:nvPr>
        </p:nvSpPr>
        <p:spPr>
          <a:xfrm>
            <a:off x="352665" y="356082"/>
            <a:ext cx="8438700" cy="77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GOALS AND OBJECTIVES</a:t>
            </a:r>
            <a:endParaRPr/>
          </a:p>
        </p:txBody>
      </p:sp>
      <p:sp>
        <p:nvSpPr>
          <p:cNvPr id="239" name="Google Shape;239;p34"/>
          <p:cNvSpPr txBox="1">
            <a:spLocks noGrp="1"/>
          </p:cNvSpPr>
          <p:nvPr>
            <p:ph type="body" idx="2"/>
          </p:nvPr>
        </p:nvSpPr>
        <p:spPr>
          <a:xfrm>
            <a:off x="361902" y="1209035"/>
            <a:ext cx="8438700" cy="465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/>
              <a:t>1. Promote a mode shift to active transportation.</a:t>
            </a:r>
            <a:endParaRPr sz="2400" b="1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/>
              <a:t>2. Improve access to community resources.</a:t>
            </a:r>
            <a:endParaRPr sz="2400" b="1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400" b="1" dirty="0"/>
              <a:t>3. Create safer conditions through connected facilities for pedestrians and cyclists along the entire corridor.</a:t>
            </a:r>
            <a:endParaRPr sz="2400" dirty="0"/>
          </a:p>
        </p:txBody>
      </p:sp>
      <p:sp>
        <p:nvSpPr>
          <p:cNvPr id="240" name="Google Shape;240;p34"/>
          <p:cNvSpPr txBox="1">
            <a:spLocks noGrp="1"/>
          </p:cNvSpPr>
          <p:nvPr>
            <p:ph type="body" idx="4"/>
          </p:nvPr>
        </p:nvSpPr>
        <p:spPr>
          <a:xfrm>
            <a:off x="8197363" y="6496729"/>
            <a:ext cx="567900" cy="330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7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72CF7-10FB-9185-4B38-8931FFA24B66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210;p31">
            <a:extLst>
              <a:ext uri="{FF2B5EF4-FFF2-40B4-BE49-F238E27FC236}">
                <a16:creationId xmlns:a16="http://schemas.microsoft.com/office/drawing/2014/main" id="{2773D1EC-1C8E-AA92-624A-D0BFD5004C37}"/>
              </a:ext>
            </a:extLst>
          </p:cNvPr>
          <p:cNvSpPr txBox="1">
            <a:spLocks/>
          </p:cNvSpPr>
          <p:nvPr/>
        </p:nvSpPr>
        <p:spPr>
          <a:xfrm>
            <a:off x="2325330" y="6532700"/>
            <a:ext cx="573206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3400"/>
            </a:pPr>
            <a:r>
              <a:rPr lang="en-US"/>
              <a:t>STOCKTON BOULEVARD COMPLETE STREETS PROJECT - MARCH 20, 2024</a:t>
            </a:r>
          </a:p>
        </p:txBody>
      </p:sp>
      <p:pic>
        <p:nvPicPr>
          <p:cNvPr id="5" name="Google Shape;188;p28">
            <a:extLst>
              <a:ext uri="{FF2B5EF4-FFF2-40B4-BE49-F238E27FC236}">
                <a16:creationId xmlns:a16="http://schemas.microsoft.com/office/drawing/2014/main" id="{A194FADA-E5B0-8652-C249-8E0DB16BD67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610" y="6479599"/>
            <a:ext cx="1238720" cy="379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>
            <a:spLocks noGrp="1"/>
          </p:cNvSpPr>
          <p:nvPr>
            <p:ph type="body" idx="1"/>
          </p:nvPr>
        </p:nvSpPr>
        <p:spPr>
          <a:xfrm>
            <a:off x="3051049" y="1915999"/>
            <a:ext cx="53055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D3CD"/>
              </a:buClr>
              <a:buSzPts val="2800"/>
              <a:buNone/>
            </a:pPr>
            <a:r>
              <a:rPr lang="en-US"/>
              <a:t>FUTURE PROJECT CONDITIONS</a:t>
            </a:r>
            <a:endParaRPr/>
          </a:p>
        </p:txBody>
      </p:sp>
      <p:sp>
        <p:nvSpPr>
          <p:cNvPr id="247" name="Google Shape;247;p3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>
            <a:spLocks noGrp="1"/>
          </p:cNvSpPr>
          <p:nvPr>
            <p:ph type="body" idx="1"/>
          </p:nvPr>
        </p:nvSpPr>
        <p:spPr>
          <a:xfrm>
            <a:off x="352665" y="356082"/>
            <a:ext cx="8438700" cy="77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DESIGN ALTERNATIVES</a:t>
            </a:r>
            <a:endParaRPr/>
          </a:p>
        </p:txBody>
      </p:sp>
      <p:sp>
        <p:nvSpPr>
          <p:cNvPr id="253" name="Google Shape;253;p36"/>
          <p:cNvSpPr txBox="1">
            <a:spLocks noGrp="1"/>
          </p:cNvSpPr>
          <p:nvPr>
            <p:ph type="body" idx="2"/>
          </p:nvPr>
        </p:nvSpPr>
        <p:spPr>
          <a:xfrm>
            <a:off x="352675" y="950050"/>
            <a:ext cx="8566800" cy="91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ALTERNATIVE 1: ONE-WAY CLASS IV CYCLE TRACKS</a:t>
            </a:r>
            <a:endParaRPr sz="1500">
              <a:solidFill>
                <a:srgbClr val="0D0D0D"/>
              </a:solidFill>
              <a:highlight>
                <a:srgbClr val="FFFFFF"/>
              </a:highlight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D0D0D"/>
              </a:buClr>
              <a:buSzPts val="1500"/>
              <a:buChar char="●"/>
            </a:pPr>
            <a:r>
              <a:rPr lang="en-US" sz="1500" b="1">
                <a:solidFill>
                  <a:srgbClr val="0D0D0D"/>
                </a:solidFill>
                <a:highlight>
                  <a:srgbClr val="FFFFFF"/>
                </a:highlight>
              </a:rPr>
              <a:t>Preliminary cost estimate: $15.9 million</a:t>
            </a:r>
            <a:endParaRPr sz="1500" b="1">
              <a:solidFill>
                <a:srgbClr val="0D0D0D"/>
              </a:solidFill>
              <a:highlight>
                <a:srgbClr val="FFFFFF"/>
              </a:highlight>
            </a:endParaRPr>
          </a:p>
        </p:txBody>
      </p:sp>
      <p:sp>
        <p:nvSpPr>
          <p:cNvPr id="254" name="Google Shape;254;p36"/>
          <p:cNvSpPr txBox="1">
            <a:spLocks noGrp="1"/>
          </p:cNvSpPr>
          <p:nvPr>
            <p:ph type="body" idx="4"/>
          </p:nvPr>
        </p:nvSpPr>
        <p:spPr>
          <a:xfrm>
            <a:off x="8197363" y="6496729"/>
            <a:ext cx="567900" cy="330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9</a:t>
            </a:r>
            <a:endParaRPr/>
          </a:p>
        </p:txBody>
      </p:sp>
      <p:pic>
        <p:nvPicPr>
          <p:cNvPr id="256" name="Google Shape;25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375" y="1807100"/>
            <a:ext cx="8463441" cy="43226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CC7D2-7ACE-8B6F-87D2-8DF082585F78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210;p31">
            <a:extLst>
              <a:ext uri="{FF2B5EF4-FFF2-40B4-BE49-F238E27FC236}">
                <a16:creationId xmlns:a16="http://schemas.microsoft.com/office/drawing/2014/main" id="{1E717D2E-2314-0AC6-F06C-FF96D72B6F66}"/>
              </a:ext>
            </a:extLst>
          </p:cNvPr>
          <p:cNvSpPr txBox="1">
            <a:spLocks/>
          </p:cNvSpPr>
          <p:nvPr/>
        </p:nvSpPr>
        <p:spPr>
          <a:xfrm>
            <a:off x="2325330" y="6532700"/>
            <a:ext cx="573206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3400"/>
            </a:pPr>
            <a:r>
              <a:rPr lang="en-US"/>
              <a:t>STOCKTON BOULEVARD COMPLETE STREETS PROJECT - MARCH 20, 2024</a:t>
            </a:r>
          </a:p>
        </p:txBody>
      </p:sp>
      <p:pic>
        <p:nvPicPr>
          <p:cNvPr id="5" name="Google Shape;188;p28">
            <a:extLst>
              <a:ext uri="{FF2B5EF4-FFF2-40B4-BE49-F238E27FC236}">
                <a16:creationId xmlns:a16="http://schemas.microsoft.com/office/drawing/2014/main" id="{562606DA-F0DF-8D8A-3DA9-5DF2669ACF4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6610" y="6479599"/>
            <a:ext cx="1238720" cy="379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/Thank You Slides">
  <a:themeElements>
    <a:clrScheme name="DKS Brand Color Palette">
      <a:dk1>
        <a:srgbClr val="6D6E71"/>
      </a:dk1>
      <a:lt1>
        <a:srgbClr val="FFFFFF"/>
      </a:lt1>
      <a:dk2>
        <a:srgbClr val="41AFA8"/>
      </a:dk2>
      <a:lt2>
        <a:srgbClr val="E7E6E6"/>
      </a:lt2>
      <a:accent1>
        <a:srgbClr val="FFC324"/>
      </a:accent1>
      <a:accent2>
        <a:srgbClr val="143C66"/>
      </a:accent2>
      <a:accent3>
        <a:srgbClr val="307978"/>
      </a:accent3>
      <a:accent4>
        <a:srgbClr val="A9C000"/>
      </a:accent4>
      <a:accent5>
        <a:srgbClr val="00B3DC"/>
      </a:accent5>
      <a:accent6>
        <a:srgbClr val="F7933C"/>
      </a:accent6>
      <a:hlink>
        <a:srgbClr val="41AFA8"/>
      </a:hlink>
      <a:folHlink>
        <a:srgbClr val="6D6E7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DKS Brand Color Palette">
      <a:dk1>
        <a:srgbClr val="6D6E71"/>
      </a:dk1>
      <a:lt1>
        <a:srgbClr val="FFFFFF"/>
      </a:lt1>
      <a:dk2>
        <a:srgbClr val="41AFA8"/>
      </a:dk2>
      <a:lt2>
        <a:srgbClr val="E7E6E6"/>
      </a:lt2>
      <a:accent1>
        <a:srgbClr val="FFC324"/>
      </a:accent1>
      <a:accent2>
        <a:srgbClr val="143C66"/>
      </a:accent2>
      <a:accent3>
        <a:srgbClr val="307978"/>
      </a:accent3>
      <a:accent4>
        <a:srgbClr val="A9C000"/>
      </a:accent4>
      <a:accent5>
        <a:srgbClr val="00B3DC"/>
      </a:accent5>
      <a:accent6>
        <a:srgbClr val="F7933C"/>
      </a:accent6>
      <a:hlink>
        <a:srgbClr val="41AFA8"/>
      </a:hlink>
      <a:folHlink>
        <a:srgbClr val="6D6E7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Divider Slides">
  <a:themeElements>
    <a:clrScheme name="DKS Brand Color Palette">
      <a:dk1>
        <a:srgbClr val="6D6E71"/>
      </a:dk1>
      <a:lt1>
        <a:srgbClr val="FFFFFF"/>
      </a:lt1>
      <a:dk2>
        <a:srgbClr val="41AFA8"/>
      </a:dk2>
      <a:lt2>
        <a:srgbClr val="E7E6E6"/>
      </a:lt2>
      <a:accent1>
        <a:srgbClr val="FFC324"/>
      </a:accent1>
      <a:accent2>
        <a:srgbClr val="143C66"/>
      </a:accent2>
      <a:accent3>
        <a:srgbClr val="307978"/>
      </a:accent3>
      <a:accent4>
        <a:srgbClr val="A9C000"/>
      </a:accent4>
      <a:accent5>
        <a:srgbClr val="00B3DC"/>
      </a:accent5>
      <a:accent6>
        <a:srgbClr val="F7933C"/>
      </a:accent6>
      <a:hlink>
        <a:srgbClr val="41AFA8"/>
      </a:hlink>
      <a:folHlink>
        <a:srgbClr val="6D6E7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DKS Brand Color Palette">
      <a:dk1>
        <a:srgbClr val="6D6E71"/>
      </a:dk1>
      <a:lt1>
        <a:srgbClr val="FFFFFF"/>
      </a:lt1>
      <a:dk2>
        <a:srgbClr val="41AFA8"/>
      </a:dk2>
      <a:lt2>
        <a:srgbClr val="E7E6E6"/>
      </a:lt2>
      <a:accent1>
        <a:srgbClr val="FFC324"/>
      </a:accent1>
      <a:accent2>
        <a:srgbClr val="143C66"/>
      </a:accent2>
      <a:accent3>
        <a:srgbClr val="307978"/>
      </a:accent3>
      <a:accent4>
        <a:srgbClr val="A9C000"/>
      </a:accent4>
      <a:accent5>
        <a:srgbClr val="00B3DC"/>
      </a:accent5>
      <a:accent6>
        <a:srgbClr val="F7933C"/>
      </a:accent6>
      <a:hlink>
        <a:srgbClr val="41AFA8"/>
      </a:hlink>
      <a:folHlink>
        <a:srgbClr val="6D6E7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B5ACB96C7F2C4580B06E8AC9FC6C7F" ma:contentTypeVersion="2" ma:contentTypeDescription="Create a new document." ma:contentTypeScope="" ma:versionID="9446c26df18eaada1a288506e1debda2">
  <xsd:schema xmlns:xsd="http://www.w3.org/2001/XMLSchema" xmlns:xs="http://www.w3.org/2001/XMLSchema" xmlns:p="http://schemas.microsoft.com/office/2006/metadata/properties" xmlns:ns1="http://schemas.microsoft.com/sharepoint/v3" xmlns:ns2="364717b0-ce7f-4dd4-9458-d204feae88ec" targetNamespace="http://schemas.microsoft.com/office/2006/metadata/properties" ma:root="true" ma:fieldsID="611f1855e6cf9ba30e2c011669a1ecd7" ns1:_="" ns2:_="">
    <xsd:import namespace="http://schemas.microsoft.com/sharepoint/v3"/>
    <xsd:import namespace="364717b0-ce7f-4dd4-9458-d204feae88e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717b0-ce7f-4dd4-9458-d204feae88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5B4E590-01FA-46DA-86F4-BD7884CFA977}"/>
</file>

<file path=customXml/itemProps2.xml><?xml version="1.0" encoding="utf-8"?>
<ds:datastoreItem xmlns:ds="http://schemas.openxmlformats.org/officeDocument/2006/customXml" ds:itemID="{12E6867D-72CA-4BC4-A560-7510BB6697F0}"/>
</file>

<file path=customXml/itemProps3.xml><?xml version="1.0" encoding="utf-8"?>
<ds:datastoreItem xmlns:ds="http://schemas.openxmlformats.org/officeDocument/2006/customXml" ds:itemID="{C3002556-C28C-4435-96AE-24A4FA691A24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1104</Words>
  <Application>Microsoft Office PowerPoint</Application>
  <PresentationFormat>On-screen Show (4:3)</PresentationFormat>
  <Paragraphs>161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Verdana</vt:lpstr>
      <vt:lpstr>NTR</vt:lpstr>
      <vt:lpstr>Arial</vt:lpstr>
      <vt:lpstr>Roboto</vt:lpstr>
      <vt:lpstr>Title/Thank You Slides</vt:lpstr>
      <vt:lpstr>Custom Design</vt:lpstr>
      <vt:lpstr>Section Divider Slides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Shew. Cameron</cp:lastModifiedBy>
  <cp:revision>2</cp:revision>
  <dcterms:modified xsi:type="dcterms:W3CDTF">2024-03-13T21:18:46Z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0x01010067B5ACB96C7F2C4580B06E8AC9FC6C7F</vt:lpwstr>
  </property>
</Properties>
</file>