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1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60" r:id="rId5"/>
    <p:sldId id="269" r:id="rId6"/>
    <p:sldId id="267" r:id="rId7"/>
    <p:sldId id="268" r:id="rId8"/>
    <p:sldId id="261" r:id="rId9"/>
    <p:sldId id="262" r:id="rId10"/>
    <p:sldId id="263" r:id="rId11"/>
    <p:sldId id="264" r:id="rId12"/>
    <p:sldId id="265" r:id="rId13"/>
    <p:sldId id="266" r:id="rId14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6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F72EBA6-53EE-47D7-80DA-DD6C445DD483}" type="datetimeFigureOut">
              <a:rPr lang="en-US" smtClean="0"/>
              <a:t>5/28/2025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8A8716A-71A5-49DB-B6F2-CB9CF4ECA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9267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Channel 14 is on Comcast, U-Verse (DirectTV), and our 24/7 programming </a:t>
            </a:r>
            <a:r>
              <a:rPr lang="en-US"/>
              <a:t>is livestreamed</a:t>
            </a:r>
            <a:r>
              <a:rPr lang="en-US" dirty="0"/>
              <a:t>. Closed captioning can be toggled on/off by the viewer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A8716A-71A5-49DB-B6F2-CB9CF4ECA02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0023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F35F6B-FAB3-0031-2531-E65092F058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C958759-2DDD-C5E5-9348-0CC7059FA75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27E4CC0-E4E4-013F-A5E8-36AA346AAA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81482E-DAE3-7B31-71F3-E6405A4FA2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A8716A-71A5-49DB-B6F2-CB9CF4ECA02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0208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5CEAF7-D20D-503C-679A-1DF5403946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488DBFC-D081-BA5E-C8C1-95CD5297E9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2F11CAD-AEA4-595A-CA14-14CD2948AC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CF2EF8-8B57-A84D-9E33-4162247708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A8716A-71A5-49DB-B6F2-CB9CF4ECA02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836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r>
              <a:rPr lang="en-US" sz="1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PSA videos on bulletin board are not captioned or open-captioned. Open-captioning is where the captioning is burned into the video image and cannot be turned off. N</a:t>
            </a:r>
            <a:r>
              <a:rPr lang="en-US" sz="1800" dirty="0"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ote that all the “AI” CC we have looked at have been ASR (Automatic Speech Recognition). Not the generative AI like Chat GPT.</a:t>
            </a:r>
          </a:p>
          <a:p>
            <a:pPr defTabSz="931774">
              <a:defRPr/>
            </a:pPr>
            <a:endParaRPr lang="en-US" sz="18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A8716A-71A5-49DB-B6F2-CB9CF4ECA02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5187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B87DE0-985A-3272-2AA4-667160AF5A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F4BF0A9-3814-B6C7-1C6E-D640D4A2E4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EC63658-9464-C816-6C71-D0A823A220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endParaRPr lang="en-US" sz="18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33FBE2-B7B8-F86D-FB2D-C4566A6F66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A8716A-71A5-49DB-B6F2-CB9CF4ECA02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3577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773262-3E2C-719A-A27E-BA7CEDCDE6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384F9BA-BC48-28C6-8215-74A24CFAEA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A10A738-0C8C-0D7A-67D4-43D954A04B5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endParaRPr lang="en-US" sz="18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024A2C-FFF6-E183-02E1-B1A283FF8E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A8716A-71A5-49DB-B6F2-CB9CF4ECA02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7268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9F5EDB-3D31-A02C-045F-3910EA7678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5FA7662-E95D-E4B4-97B1-00B5B2F492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714C4B2-C0D1-7B25-72CA-6F9CC93241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r>
              <a:rPr lang="en-US" sz="1800" dirty="0">
                <a:latin typeface="Arial" panose="020B06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(Possibly note that ASR is not the same as Large Language Model generative AI like Chat GPT)</a:t>
            </a:r>
            <a:endParaRPr lang="en-US" sz="1800" dirty="0"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defTabSz="931774">
              <a:defRPr/>
            </a:pPr>
            <a:endParaRPr lang="en-US" sz="18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2C6D86-EF4D-83EE-16FD-CA42E7B1834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A8716A-71A5-49DB-B6F2-CB9CF4ECA02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558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A8716A-71A5-49DB-B6F2-CB9CF4ECA02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0390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118642-8EA9-452E-97C9-90EE4FC355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F74C8F9-CDDE-9EFA-3954-BF3850954E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800E27D-30F2-8EA8-4F52-55E8FA7CA9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/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Amazon Web Services (AWS) powers the engine behind our AI captioning. There are other vendors/software that use </a:t>
            </a:r>
            <a:r>
              <a:rPr lang="en-US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Speechmatics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as their engine. Cost is similar, equipment varies.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75142C-02DD-DC39-6C31-0B7AED32B0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A8716A-71A5-49DB-B6F2-CB9CF4ECA02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5192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B8FC60-E9DD-907C-F92E-DB0D9A4526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C88AFAA-E010-A402-E111-3C0DA37AD9F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AC4C272-B33A-7886-B6A8-B08D689539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0A68AC-9300-EB54-7381-19F98FF68E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A8716A-71A5-49DB-B6F2-CB9CF4ECA02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1920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69F76B-1AE9-D3AA-253D-9DA1D69BD2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6F56F07-15DC-8A6F-6DA9-828B682846E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FEC44B8-3142-F996-83A6-C2A261ACE3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58D34F-15B0-9CC0-253C-B2605BB180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A8716A-71A5-49DB-B6F2-CB9CF4ECA02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2632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3FE69-7747-CE2E-76DF-D624455ADA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414AED-23C4-3267-8D28-02FEC194D2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A6EAB7-08F9-26D7-93F1-79165E9B6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53EEC-25AD-4761-A89B-9A18D83AD342}" type="datetime1">
              <a:rPr lang="en-US" smtClean="0"/>
              <a:t>5/28/2025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DD859D-948C-4583-02BC-9454DB1A7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A353EC-3374-E888-DE8C-6F665E9A6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A33D5-9B6E-4CB9-860A-F1E89B7AC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13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879032-E950-3C50-30EF-751C57B11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C39977-9ACA-B8ED-4E83-38D0EE9F39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108043-E15C-7BD7-C744-60C82756C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36D5B-DDAE-424B-97B2-11CAD96EC08B}" type="datetime1">
              <a:rPr lang="en-US" smtClean="0"/>
              <a:t>5/28/2025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29C343-4D8C-2DBC-F154-95A20B593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3CCE96-CA54-2293-6165-604E5936C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A33D5-9B6E-4CB9-860A-F1E89B7AC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278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662D1DA-AD5C-82E9-973C-CCD8685520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2EAFEC-5A13-B828-31E6-81D49C5FCD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307583-2DD0-0937-5221-09EAE2567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91950-C6E0-4D51-915E-44D6CBA8AF87}" type="datetime1">
              <a:rPr lang="en-US" smtClean="0"/>
              <a:t>5/28/2025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EC070C-3A43-A9C5-CF48-727A6F3C8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22188A-E5D7-BA7E-6BCF-5333EA8FC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A33D5-9B6E-4CB9-860A-F1E89B7AC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846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28E986-F476-CB1F-5BE1-48CD16F0D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91D6EA-E818-0416-E484-FACA85E8CE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086518-63EF-D5F4-1293-ECBBBDD16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3BE90-8FA1-4728-8435-759D066996E0}" type="datetime1">
              <a:rPr lang="en-US" smtClean="0"/>
              <a:t>5/28/2025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BDFFE8-25A8-E2F6-FBB4-257C4455C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E0837A-EFDE-3363-9220-F58FD024A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A33D5-9B6E-4CB9-860A-F1E89B7AC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9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A6863D-9F08-9061-6689-C965CCD03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60428F-3896-462B-0697-45213C22F1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6025B2-59C6-A5F7-D2E8-6656BE4155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B9259-B84C-4963-8C18-CB6B7EB2DCDE}" type="datetime1">
              <a:rPr lang="en-US" smtClean="0"/>
              <a:t>5/28/2025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AE4437-9B39-51D1-0C71-6CA9D59B5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4BD9A4-94D0-C39B-FF94-53887712B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A33D5-9B6E-4CB9-860A-F1E89B7AC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165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B8489-6F5A-950C-A6A0-5783948A9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83618E-87C5-1FFE-3794-D4E8482C8E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80265A-0154-EE4F-61DD-C77C430CC9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974295-D421-A18F-1341-03AA80C4B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C0F56-66E8-42AE-B17D-46709F5384D5}" type="datetime1">
              <a:rPr lang="en-US" smtClean="0"/>
              <a:t>5/28/2025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DFF5CC-8785-2557-AA16-C5CEFDB9B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DCE259-C428-DDE3-A5C6-BC5B1D063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A33D5-9B6E-4CB9-860A-F1E89B7AC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437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BF6B9-242D-0111-8199-9F358A36A5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34399F-7971-223D-0C44-A500D77243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7EB7E8-FB6F-B20E-764D-8D5C3DC5B1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2F43FD-3924-EB90-9210-BEB60106D8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CBEFC5-7B8A-AC54-78CF-AA72731DAE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D6AB24-B089-EF63-F036-9F6A598D9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3FE5B-2249-481F-A636-237EEEDA7314}" type="datetime1">
              <a:rPr lang="en-US" smtClean="0"/>
              <a:t>5/28/2025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6537D2-E4DD-8AD8-A24D-33DE0CC98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3B22F5-8D83-FB05-72A8-37CE31766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A33D5-9B6E-4CB9-860A-F1E89B7AC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024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C5F18-5E09-FF2C-B4EA-13DBCD764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FDF77D-48E3-D0A4-1C22-AB581B3F1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0A2D3-6EDD-4E46-8138-9438D7C79CE9}" type="datetime1">
              <a:rPr lang="en-US" smtClean="0"/>
              <a:t>5/28/2025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68402A-2B7E-50FD-5506-C4886E909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CCEC10-D26B-58E5-A051-6FC5AB114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A33D5-9B6E-4CB9-860A-F1E89B7AC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912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6FFD0D-19A2-5D7E-3877-53B0E1849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B5E70-8468-46FB-A72B-EA66FE1DBB0A}" type="datetime1">
              <a:rPr lang="en-US" smtClean="0"/>
              <a:t>5/28/2025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7A4474-4CE4-D5C3-0AF4-2D0DF5BCF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D4373A-BE73-2308-C7F6-B6C553C75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A33D5-9B6E-4CB9-860A-F1E89B7AC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809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F117A1-DDA2-7698-63A0-07693D8C8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D8FD65-2A82-78DB-918A-F78B6B3058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E5F4EE-F84C-C44D-985F-40913E0F25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399161-79E9-D4E5-4928-0DC153701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E4F37-2E71-4F98-957B-52E44A982C45}" type="datetime1">
              <a:rPr lang="en-US" smtClean="0"/>
              <a:t>5/28/2025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1BC852-ECB5-E01A-DEAA-67B61BE14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306F98-142F-73D6-CC6A-CD8C52D44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A33D5-9B6E-4CB9-860A-F1E89B7AC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385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6AE895-3B13-5C89-1736-0901CD585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43EC96-3B12-A4C4-86C6-193AE4CAC9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DFD0A-9B87-B26E-45FE-D9F2F8E826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8D35FD-E14F-679C-10A2-7BB7F997B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9F4D7-BC69-45A0-B687-3075F63E1DF2}" type="datetime1">
              <a:rPr lang="en-US" smtClean="0"/>
              <a:t>5/28/2025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BDF7E3-ADE3-EF2B-6768-54949BF4B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291A20-99E3-9D58-F025-7D8D784D5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A33D5-9B6E-4CB9-860A-F1E89B7AC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43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FA8E08-F11A-CDC2-E075-6187F8614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48A18B-B066-BEA0-3A57-44C58BB122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28A321-EF74-7135-8CE9-610764A05D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D125C0-FA67-439D-912E-D7ED52321B78}" type="datetime1">
              <a:rPr lang="en-US" smtClean="0"/>
              <a:t>5/28/2025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0DCA03-E1F7-5215-F6D0-F09D708BF0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512EA1-7D99-49E4-22C2-15A15FC8E8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EA33D5-9B6E-4CB9-860A-F1E89B7AC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811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riggsk@saccounty.gov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A214B-AE30-2682-6DD4-4129A4417E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1872" y="1030923"/>
            <a:ext cx="9506712" cy="2387600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Verdana" panose="020B0604030504040204" pitchFamily="34" charset="0"/>
                <a:ea typeface="Verdana" panose="020B0604030504040204" pitchFamily="34" charset="0"/>
              </a:rPr>
              <a:t>Metro Cable Channel 14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65C8FC-2731-F60D-9CA6-E7E9A9E27B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37816" y="4004374"/>
            <a:ext cx="7555992" cy="1655762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Request for Feedback on Closed Captioning and Accessibility of Metro Cable 14’s Broadcast</a:t>
            </a:r>
            <a:endParaRPr lang="en-US" sz="3600" strike="sngStrike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5650BB6-A6B5-AA3B-44CC-68E80A29B4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2776" y="593996"/>
            <a:ext cx="3981450" cy="1674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70047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08AF66-7CEA-8906-D930-825063A299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CBB52B1-B165-0D10-2456-4D65746182A9}"/>
              </a:ext>
            </a:extLst>
          </p:cNvPr>
          <p:cNvSpPr txBox="1"/>
          <p:nvPr/>
        </p:nvSpPr>
        <p:spPr>
          <a:xfrm>
            <a:off x="521208" y="1488686"/>
            <a:ext cx="11164824" cy="4131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en-US" sz="3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514350" marR="0" indent="-514350" algn="ctr">
              <a:lnSpc>
                <a:spcPct val="115000"/>
              </a:lnSpc>
              <a:spcAft>
                <a:spcPts val="800"/>
              </a:spcAft>
              <a:buAutoNum type="arabicPeriod"/>
            </a:pPr>
            <a:r>
              <a:rPr lang="en-US" sz="32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How do you view/listen to television broadcasts and live streams? </a:t>
            </a:r>
          </a:p>
          <a:p>
            <a:pPr marL="514350" marR="0" indent="-514350" algn="ctr">
              <a:lnSpc>
                <a:spcPct val="115000"/>
              </a:lnSpc>
              <a:spcAft>
                <a:spcPts val="800"/>
              </a:spcAft>
              <a:buAutoNum type="arabicPeriod"/>
            </a:pPr>
            <a:endParaRPr lang="en-US" sz="3200" kern="1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</a:pPr>
            <a:r>
              <a:rPr lang="en-US" sz="32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2. Do you currently tune-in to Metro Cable 14? Does it fit your needs</a:t>
            </a:r>
            <a:r>
              <a:rPr lang="en-US" sz="32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and is closed captioning understandable and easy to follow?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241F48D-7F9C-BB7E-DCF9-AAA7B51211B6}"/>
              </a:ext>
            </a:extLst>
          </p:cNvPr>
          <p:cNvSpPr txBox="1"/>
          <p:nvPr/>
        </p:nvSpPr>
        <p:spPr>
          <a:xfrm>
            <a:off x="2946654" y="679141"/>
            <a:ext cx="6094476" cy="665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</a:pPr>
            <a:r>
              <a:rPr lang="en-US" sz="36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Questions: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898909-A547-B712-A1A7-C85FF6701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A33D5-9B6E-4CB9-860A-F1E89B7ACF7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5394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8CD560-63E6-9791-3F2A-C606B1D351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1A05579-94C0-88DF-9380-4E8DE39D8F49}"/>
              </a:ext>
            </a:extLst>
          </p:cNvPr>
          <p:cNvSpPr txBox="1"/>
          <p:nvPr/>
        </p:nvSpPr>
        <p:spPr>
          <a:xfrm>
            <a:off x="521208" y="912614"/>
            <a:ext cx="11164824" cy="54691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en-US" sz="3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</a:pPr>
            <a:endParaRPr lang="en-US" sz="3200" kern="100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</a:pPr>
            <a:r>
              <a:rPr lang="en-US" sz="32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3</a:t>
            </a:r>
            <a:r>
              <a:rPr lang="en-US" sz="32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. What would improve your accessibility with meetings?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</a:pPr>
            <a:endParaRPr lang="en-US" sz="3200" kern="100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</a:pPr>
            <a:r>
              <a:rPr lang="en-US" sz="32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4</a:t>
            </a:r>
            <a:r>
              <a:rPr lang="en-US" sz="32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. Do you have any concerns about Metro Cable 14 moving to use ASR “AI” captioning, instead of human captioners?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</a:pPr>
            <a:endParaRPr lang="en-US" sz="3200" kern="1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5F32B68-6AE8-756A-70BB-8C5FAD0DE87A}"/>
              </a:ext>
            </a:extLst>
          </p:cNvPr>
          <p:cNvSpPr txBox="1"/>
          <p:nvPr/>
        </p:nvSpPr>
        <p:spPr>
          <a:xfrm>
            <a:off x="2946654" y="679141"/>
            <a:ext cx="6094476" cy="665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</a:pPr>
            <a:r>
              <a:rPr lang="en-US" sz="36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Questions: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45B363-8F0D-E47C-6AA0-C468EED60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A33D5-9B6E-4CB9-860A-F1E89B7ACF7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7764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309DCD-8801-BDFC-3B97-F918849AF6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C132AD9-A84B-DB04-F964-3BDCF555B7E2}"/>
              </a:ext>
            </a:extLst>
          </p:cNvPr>
          <p:cNvSpPr txBox="1"/>
          <p:nvPr/>
        </p:nvSpPr>
        <p:spPr>
          <a:xfrm>
            <a:off x="722376" y="2110478"/>
            <a:ext cx="10780776" cy="49766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marR="0" indent="-514350" algn="ctr">
              <a:lnSpc>
                <a:spcPct val="115000"/>
              </a:lnSpc>
              <a:spcAft>
                <a:spcPts val="800"/>
              </a:spcAft>
              <a:buAutoNum type="arabicPeriod" startAt="5"/>
            </a:pPr>
            <a:r>
              <a:rPr lang="en-US" sz="32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What additional platforms, services, or translations do you need to fully engage with the content? Specific devices and software would be helpful to know.</a:t>
            </a:r>
          </a:p>
          <a:p>
            <a:pPr marL="514350" marR="0" indent="-514350" algn="ctr">
              <a:lnSpc>
                <a:spcPct val="115000"/>
              </a:lnSpc>
              <a:spcAft>
                <a:spcPts val="800"/>
              </a:spcAft>
              <a:buAutoNum type="arabicPeriod" startAt="5"/>
            </a:pPr>
            <a:endParaRPr lang="en-US" sz="3200" kern="1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</a:pPr>
            <a:r>
              <a:rPr lang="en-US" sz="32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6. Any additional comments or requests? 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</a:pPr>
            <a:endParaRPr lang="en-US" sz="3200" kern="100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</a:pPr>
            <a:endParaRPr lang="en-US" sz="3200" kern="1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C9DDAD9-ED77-8A5E-27DD-1D2B79FE276D}"/>
              </a:ext>
            </a:extLst>
          </p:cNvPr>
          <p:cNvSpPr txBox="1"/>
          <p:nvPr/>
        </p:nvSpPr>
        <p:spPr>
          <a:xfrm>
            <a:off x="2946654" y="679141"/>
            <a:ext cx="6094476" cy="665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</a:pPr>
            <a:r>
              <a:rPr lang="en-US" sz="36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Questions: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6387B4-7332-3FFD-9FF0-F9C87FECA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A33D5-9B6E-4CB9-860A-F1E89B7ACF7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7836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CE3BF0-3DDB-663D-0A8A-DFDE8842E2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E077EC6-EEAA-BC06-33B0-A1845D7A212F}"/>
              </a:ext>
            </a:extLst>
          </p:cNvPr>
          <p:cNvSpPr txBox="1"/>
          <p:nvPr/>
        </p:nvSpPr>
        <p:spPr>
          <a:xfrm>
            <a:off x="722376" y="2083046"/>
            <a:ext cx="10780776" cy="44391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</a:rPr>
              <a:t>Thank you!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</a:pPr>
            <a:endParaRPr lang="en-US" sz="3200" kern="100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</a:pPr>
            <a:r>
              <a:rPr lang="en-US" sz="32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Kristin Riggs, Production Director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</a:pPr>
            <a:r>
              <a:rPr lang="en-US" sz="3200" kern="100" dirty="0">
                <a:solidFill>
                  <a:schemeClr val="tx2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riggsk@saccounty.gov</a:t>
            </a:r>
            <a:endParaRPr lang="en-US" sz="3200" kern="100" dirty="0">
              <a:solidFill>
                <a:schemeClr val="tx2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</a:pPr>
            <a:r>
              <a:rPr lang="en-US" sz="32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916-809-1216 (cell)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</a:pPr>
            <a:r>
              <a:rPr lang="en-US" sz="32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916-874-7685 (Metro Cable 14 office)</a:t>
            </a:r>
            <a:endParaRPr lang="en-US" sz="3200" kern="100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</a:pPr>
            <a:endParaRPr lang="en-US" sz="3200" kern="1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DB7DBBC-4E8D-37F3-64AD-AA217BB326F7}"/>
              </a:ext>
            </a:extLst>
          </p:cNvPr>
          <p:cNvSpPr txBox="1"/>
          <p:nvPr/>
        </p:nvSpPr>
        <p:spPr>
          <a:xfrm>
            <a:off x="2974086" y="501134"/>
            <a:ext cx="609447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Please contact me with feedback or suggestions.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FA034A-51D7-5B40-171E-D239629C7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A33D5-9B6E-4CB9-860A-F1E89B7ACF7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168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4FDCCEA-72B0-2DC8-4ED8-3119A538FB23}"/>
              </a:ext>
            </a:extLst>
          </p:cNvPr>
          <p:cNvSpPr txBox="1"/>
          <p:nvPr/>
        </p:nvSpPr>
        <p:spPr>
          <a:xfrm>
            <a:off x="859536" y="1607558"/>
            <a:ext cx="10707624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</a:rPr>
              <a:t>Presenter: Kristin Riggs, Production Director, Metro Cable Channel 14</a:t>
            </a:r>
          </a:p>
          <a:p>
            <a:pPr algn="ctr"/>
            <a:endParaRPr lang="en-US" sz="3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</a:rPr>
              <a:t>Channel 14 is overseen by the Sacramento Metropolitan Cable Television Commission</a:t>
            </a:r>
          </a:p>
          <a:p>
            <a:pPr algn="ctr"/>
            <a:endParaRPr lang="en-US" sz="3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3200" dirty="0">
                <a:latin typeface="Verdana" panose="020B0604030504040204" pitchFamily="34" charset="0"/>
                <a:ea typeface="Verdana" panose="020B0604030504040204" pitchFamily="34" charset="0"/>
              </a:rPr>
              <a:t>We broadcast gavel to gavel government meetings in  Sacramento County, including Board of Supervisors and six cities (member agencies) and 14 non-member agencies.</a:t>
            </a:r>
            <a:endParaRPr 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57F7F31-733D-849B-04D8-AEE37D9D1E7D}"/>
              </a:ext>
            </a:extLst>
          </p:cNvPr>
          <p:cNvSpPr txBox="1"/>
          <p:nvPr/>
        </p:nvSpPr>
        <p:spPr>
          <a:xfrm>
            <a:off x="3166110" y="491990"/>
            <a:ext cx="609447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Introduction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7E95BA9-8119-6AAA-F367-688241C9B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A33D5-9B6E-4CB9-860A-F1E89B7ACF7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86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E860DB-EF9F-F647-8F0B-00889667DF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4CC0BB4-9FFB-B32A-3BBF-E47C70E4F288}"/>
              </a:ext>
            </a:extLst>
          </p:cNvPr>
          <p:cNvSpPr txBox="1"/>
          <p:nvPr/>
        </p:nvSpPr>
        <p:spPr>
          <a:xfrm>
            <a:off x="859536" y="1516118"/>
            <a:ext cx="10707624" cy="47714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</a:pPr>
            <a:r>
              <a:rPr lang="en-US" sz="32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The Commission initiated closed captioning in 2007 using a live human captioning service. We learned that there was a need when deaf and hard of hearing individuals reached out to us. 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</a:pPr>
            <a:r>
              <a:rPr lang="en-US" sz="32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For over a decade, we closed captioned about 80% of our meetings. 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</a:pPr>
            <a:r>
              <a:rPr lang="en-US" sz="32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In the past year, we have reached 100% of government meetings closed captioned.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25A506-2B4E-F439-5300-CCD03DE24E3A}"/>
              </a:ext>
            </a:extLst>
          </p:cNvPr>
          <p:cNvSpPr txBox="1"/>
          <p:nvPr/>
        </p:nvSpPr>
        <p:spPr>
          <a:xfrm>
            <a:off x="3166110" y="491990"/>
            <a:ext cx="609447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Captioning History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7B60DC-C741-703C-677B-87488A481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A33D5-9B6E-4CB9-860A-F1E89B7ACF7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9840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62120D-FE0F-AF72-F104-B4C9C76C1F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F2F366E-B06B-75C8-D871-ABF710FAE4F4}"/>
              </a:ext>
            </a:extLst>
          </p:cNvPr>
          <p:cNvSpPr txBox="1"/>
          <p:nvPr/>
        </p:nvSpPr>
        <p:spPr>
          <a:xfrm>
            <a:off x="859536" y="1698998"/>
            <a:ext cx="10707624" cy="47714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</a:pPr>
            <a:r>
              <a:rPr lang="en-US" sz="32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Metro Cable 14 is considering alternate options for captioning. For cost-saving and consistency, we may move away from human captioners and migrate to increasing ASR (Automatic Speech Recognition) “AI” captioning. 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</a:pPr>
            <a:endParaRPr lang="en-US" sz="3200" kern="100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</a:pPr>
            <a:r>
              <a:rPr lang="en-US" sz="32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I am seeking your input on what we can do to make our meetings more accessible.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965DA0F-FC6E-1D2A-7DBC-92B81BA98247}"/>
              </a:ext>
            </a:extLst>
          </p:cNvPr>
          <p:cNvSpPr txBox="1"/>
          <p:nvPr/>
        </p:nvSpPr>
        <p:spPr>
          <a:xfrm>
            <a:off x="3166110" y="491990"/>
            <a:ext cx="609447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Captioning History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ECB249-1377-E52D-9351-A2C0F6244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A33D5-9B6E-4CB9-860A-F1E89B7ACF7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6733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8E4DCA-74A2-CA81-3411-45D9E49B0F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40EEDCD-6E4F-D3F4-9C9F-FCD831077D45}"/>
              </a:ext>
            </a:extLst>
          </p:cNvPr>
          <p:cNvSpPr txBox="1"/>
          <p:nvPr/>
        </p:nvSpPr>
        <p:spPr>
          <a:xfrm>
            <a:off x="859536" y="1772150"/>
            <a:ext cx="10707624" cy="4131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en-US" sz="3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</a:pPr>
            <a:r>
              <a:rPr lang="en-US" sz="32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Both live human and ASR captioning need internet connections and/or the proper devices to embed captioning in video. 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</a:pPr>
            <a:endParaRPr lang="en-US" sz="2800" kern="100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</a:pPr>
            <a:r>
              <a:rPr lang="en-US" sz="32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Workflows vary control room to control room. You often get what you pay for in quality and accuracy.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7E80A6F-2B3D-1B57-10AD-27BEFC7FD399}"/>
              </a:ext>
            </a:extLst>
          </p:cNvPr>
          <p:cNvSpPr txBox="1"/>
          <p:nvPr/>
        </p:nvSpPr>
        <p:spPr>
          <a:xfrm>
            <a:off x="2471166" y="479038"/>
            <a:ext cx="702945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Live Human Captioning versus ASR/AI Captioning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9171AA-5FEF-BA58-D8C9-75392542D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A33D5-9B6E-4CB9-860A-F1E89B7ACF7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833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0728A9-EAF4-ED72-AF40-C20A7E49B1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8F4A535-8A63-772C-3157-D1D89CB3B0B4}"/>
              </a:ext>
            </a:extLst>
          </p:cNvPr>
          <p:cNvSpPr txBox="1"/>
          <p:nvPr/>
        </p:nvSpPr>
        <p:spPr>
          <a:xfrm>
            <a:off x="859536" y="1991606"/>
            <a:ext cx="10707624" cy="42051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</a:pPr>
            <a:r>
              <a:rPr lang="en-US" sz="32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Human captioners are scheduled ahead of time, and are expensive. Humans may paraphrase if dialogue is fast/difficult to follow. 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</a:pPr>
            <a:endParaRPr lang="en-US" sz="2800" kern="100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</a:pPr>
            <a:r>
              <a:rPr lang="en-US" sz="32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Humans are better at understanding context and the difference between words that sound the same, but mean different things.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4B181EA-5D80-ED6D-BE97-4FF3ED462CFB}"/>
              </a:ext>
            </a:extLst>
          </p:cNvPr>
          <p:cNvSpPr txBox="1"/>
          <p:nvPr/>
        </p:nvSpPr>
        <p:spPr>
          <a:xfrm>
            <a:off x="2471166" y="479038"/>
            <a:ext cx="702945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Live Human Captioning versus ASR/AI Captioning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95B37B-2B1A-1AD2-E882-640520DEB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A33D5-9B6E-4CB9-860A-F1E89B7ACF7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4566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2CB634-5798-97C3-DE47-4C2107E56E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51AFFA4-29DB-F44A-1220-7F0DBAA7D6CD}"/>
              </a:ext>
            </a:extLst>
          </p:cNvPr>
          <p:cNvSpPr txBox="1"/>
          <p:nvPr/>
        </p:nvSpPr>
        <p:spPr>
          <a:xfrm>
            <a:off x="530352" y="1506974"/>
            <a:ext cx="11219688" cy="47714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</a:pPr>
            <a:r>
              <a:rPr lang="en-US" sz="32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AI/ASR captioning software recognizes spoken words. It will catch most every word, but may not understand the context. 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</a:pPr>
            <a:r>
              <a:rPr lang="en-US" sz="32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Software will post incorrect words that a normal human would label ‘unintelligible’ rather than post the wrong word. 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</a:pPr>
            <a:r>
              <a:rPr lang="en-US" sz="32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The cost is a fraction of the cost of human captioning. Software is available anytime you need it.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1B2558A-EF34-424F-9115-FAED3D4BB9C0}"/>
              </a:ext>
            </a:extLst>
          </p:cNvPr>
          <p:cNvSpPr txBox="1"/>
          <p:nvPr/>
        </p:nvSpPr>
        <p:spPr>
          <a:xfrm>
            <a:off x="758952" y="409694"/>
            <a:ext cx="1083564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Live Human Captioning vs. ASR/AI Captioning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931AE1-0995-43DA-5DE8-604CBD44E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A33D5-9B6E-4CB9-860A-F1E89B7ACF7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7993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5BCC9C-0F98-79CC-D7C9-A17535BD81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8546FC5-29E7-5017-CAD0-28F6531D2621}"/>
              </a:ext>
            </a:extLst>
          </p:cNvPr>
          <p:cNvSpPr txBox="1"/>
          <p:nvPr/>
        </p:nvSpPr>
        <p:spPr>
          <a:xfrm>
            <a:off x="521208" y="363974"/>
            <a:ext cx="11164824" cy="29985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</a:pPr>
            <a:r>
              <a:rPr lang="en-US" sz="32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Metro Cable 14 captions are in English-only on our Cable channel and YouTube stream.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</a:pPr>
            <a:r>
              <a:rPr lang="en-US" sz="32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Live human captioning is performed by Aberdeen for most meetings. They identify speaker changes, use punctuation, </a:t>
            </a:r>
            <a:r>
              <a:rPr lang="en-US" sz="32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and write </a:t>
            </a:r>
            <a:r>
              <a:rPr lang="en-US" sz="32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in capital letters (all caps). </a:t>
            </a:r>
          </a:p>
        </p:txBody>
      </p:sp>
      <p:pic>
        <p:nvPicPr>
          <p:cNvPr id="4" name="Picture 3" descr="A group of people in a meeting (video screen shot)&#10;Top third of screen shows closed captioning of dialogue&#10;Lower third screen has graphic overlay of meeting name, date, time, item being discussed">
            <a:extLst>
              <a:ext uri="{FF2B5EF4-FFF2-40B4-BE49-F238E27FC236}">
                <a16:creationId xmlns:a16="http://schemas.microsoft.com/office/drawing/2014/main" id="{AEBC5E99-6D48-D67B-E716-8C4525CBDA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6080" y="3291840"/>
            <a:ext cx="6339840" cy="356616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9F32E70-EA27-A6A2-651F-D900125B1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A33D5-9B6E-4CB9-860A-F1E89B7ACF7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9008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1C09FD-1B60-25F5-90D6-84E2FFE85A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B80A7AC-7715-D607-B1D4-31237699E5CA}"/>
              </a:ext>
            </a:extLst>
          </p:cNvPr>
          <p:cNvSpPr txBox="1"/>
          <p:nvPr/>
        </p:nvSpPr>
        <p:spPr>
          <a:xfrm>
            <a:off x="521208" y="1378958"/>
            <a:ext cx="11164824" cy="5235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US" sz="32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Pre-recorded meetings are ASR</a:t>
            </a:r>
            <a:r>
              <a:rPr lang="en-US" sz="3200" kern="100" dirty="0">
                <a:solidFill>
                  <a:srgbClr val="00B05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captioned (auto-captioned or “AI” captioned) using our Cablecast video server. It uses punctuation and all caps; however, it does not indicate speaker changes</a:t>
            </a:r>
            <a:r>
              <a:rPr lang="en-US" sz="32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.</a:t>
            </a:r>
            <a:endParaRPr lang="en-US" sz="3200" kern="100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</a:pPr>
            <a:r>
              <a:rPr lang="en-US" sz="3200" kern="1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For on-demand viewing, w</a:t>
            </a:r>
            <a:r>
              <a:rPr lang="en-US" sz="3200" kern="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 upload to YouTube all of the meetings we broadcast. Our original captioning accompanies those uploads. You can choose YouTube text translations in the language of your choice for these files.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CB87803-F984-3FCB-AE77-9C978341FE14}"/>
              </a:ext>
            </a:extLst>
          </p:cNvPr>
          <p:cNvSpPr txBox="1"/>
          <p:nvPr/>
        </p:nvSpPr>
        <p:spPr>
          <a:xfrm>
            <a:off x="1042416" y="417562"/>
            <a:ext cx="1001268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dirty="0">
                <a:latin typeface="Verdana" panose="020B0604030504040204" pitchFamily="34" charset="0"/>
                <a:ea typeface="Verdana" panose="020B0604030504040204" pitchFamily="34" charset="0"/>
              </a:rPr>
              <a:t>Metro Cable 14 Captioning (continued)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9DC4A1-430E-9C1A-DB97-AD71EFCE6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A33D5-9B6E-4CB9-860A-F1E89B7ACF7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3682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7B5ACB96C7F2C4580B06E8AC9FC6C7F" ma:contentTypeVersion="2" ma:contentTypeDescription="Create a new document." ma:contentTypeScope="" ma:versionID="9446c26df18eaada1a288506e1debda2">
  <xsd:schema xmlns:xsd="http://www.w3.org/2001/XMLSchema" xmlns:xs="http://www.w3.org/2001/XMLSchema" xmlns:p="http://schemas.microsoft.com/office/2006/metadata/properties" xmlns:ns1="http://schemas.microsoft.com/sharepoint/v3" xmlns:ns2="364717b0-ce7f-4dd4-9458-d204feae88ec" targetNamespace="http://schemas.microsoft.com/office/2006/metadata/properties" ma:root="true" ma:fieldsID="611f1855e6cf9ba30e2c011669a1ecd7" ns1:_="" ns2:_="">
    <xsd:import namespace="http://schemas.microsoft.com/sharepoint/v3"/>
    <xsd:import namespace="364717b0-ce7f-4dd4-9458-d204feae88ec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4717b0-ce7f-4dd4-9458-d204feae88e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10A28DAF-7B4A-43BF-B8F8-82A4597CEDF5}"/>
</file>

<file path=customXml/itemProps2.xml><?xml version="1.0" encoding="utf-8"?>
<ds:datastoreItem xmlns:ds="http://schemas.openxmlformats.org/officeDocument/2006/customXml" ds:itemID="{150B8054-167C-4046-9317-523E0A0BDEB3}"/>
</file>

<file path=customXml/itemProps3.xml><?xml version="1.0" encoding="utf-8"?>
<ds:datastoreItem xmlns:ds="http://schemas.openxmlformats.org/officeDocument/2006/customXml" ds:itemID="{7D17E514-6A06-493A-BF20-C0D790721320}"/>
</file>

<file path=docMetadata/LabelInfo.xml><?xml version="1.0" encoding="utf-8"?>
<clbl:labelList xmlns:clbl="http://schemas.microsoft.com/office/2020/mipLabelMetadata">
  <clbl:label id="{c13dd1c7-22d1-431c-a46c-2d140b414506}" enabled="1" method="Standard" siteId="{2b077431-a3b0-4b1c-bb77-f66a1132daa2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796</Words>
  <Application>Microsoft Office PowerPoint</Application>
  <PresentationFormat>Widescreen</PresentationFormat>
  <Paragraphs>83</Paragraphs>
  <Slides>13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Aptos</vt:lpstr>
      <vt:lpstr>Aptos Display</vt:lpstr>
      <vt:lpstr>Arial</vt:lpstr>
      <vt:lpstr>Verdana</vt:lpstr>
      <vt:lpstr>Office Theme</vt:lpstr>
      <vt:lpstr>Metro Cable Channel 14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County of Sacramento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Riggs. Kristin</dc:creator>
  <cp:lastModifiedBy>Riggs. Kristin</cp:lastModifiedBy>
  <cp:revision>38</cp:revision>
  <cp:lastPrinted>2025-05-22T21:24:26Z</cp:lastPrinted>
  <dcterms:created xsi:type="dcterms:W3CDTF">2025-05-22T17:37:11Z</dcterms:created>
  <dcterms:modified xsi:type="dcterms:W3CDTF">2025-05-28T19:24:37Z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0x01010067B5ACB96C7F2C4580B06E8AC9FC6C7F</vt:lpwstr>
  </property>
</Properties>
</file>