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2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ink/ink3.xml" ContentType="application/inkml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60" r:id="rId3"/>
  </p:sldMasterIdLst>
  <p:sldIdLst>
    <p:sldId id="275" r:id="rId4"/>
    <p:sldId id="264" r:id="rId5"/>
    <p:sldId id="265" r:id="rId6"/>
    <p:sldId id="269" r:id="rId7"/>
    <p:sldId id="257" r:id="rId8"/>
    <p:sldId id="270" r:id="rId9"/>
    <p:sldId id="258" r:id="rId10"/>
    <p:sldId id="259" r:id="rId11"/>
    <p:sldId id="261" r:id="rId12"/>
    <p:sldId id="278" r:id="rId13"/>
    <p:sldId id="266" r:id="rId14"/>
    <p:sldId id="274" r:id="rId15"/>
    <p:sldId id="273" r:id="rId16"/>
    <p:sldId id="279" r:id="rId17"/>
    <p:sldId id="272" r:id="rId18"/>
    <p:sldId id="276" r:id="rId19"/>
    <p:sldId id="277" r:id="rId20"/>
    <p:sldId id="263" r:id="rId21"/>
    <p:sldId id="280" r:id="rId22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5476"/>
    <a:srgbClr val="D4DEE4"/>
    <a:srgbClr val="C7D3DB"/>
    <a:srgbClr val="172243"/>
    <a:srgbClr val="E6DCCA"/>
    <a:srgbClr val="9DB3C1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28" Type="http://schemas.openxmlformats.org/officeDocument/2006/relationships/customXml" Target="../customXml/item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customXml" Target="../customXml/item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7T23:06:26.22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7T23:06:45.28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7T23:06:28.24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7T23:06:29.5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7T23:06:31.21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24575,'0'0'-8191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7T23:06:34.91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24575,'0'0'-8191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7T23:06:36.46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24575,'0'0'-8191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7T23:06:40.55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7T23:06:42.3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07T23:06:43.65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24575,'0'0'-8191</inkml:trace>
</inkml:ink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ack and grey logo&#10;&#10;Description automatically generated">
            <a:extLst>
              <a:ext uri="{FF2B5EF4-FFF2-40B4-BE49-F238E27FC236}">
                <a16:creationId xmlns:a16="http://schemas.microsoft.com/office/drawing/2014/main" id="{F91822A0-59DC-D222-A6CA-9355CE716E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02" y="6244976"/>
            <a:ext cx="1955917" cy="50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729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FB145-187C-A3CB-257C-162A3AD02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5C618F-93A6-B96D-8E2C-5AFCCD5193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9D1AA-73A6-24B9-D53F-8A8E2AABC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92E4D-1EA5-4671-9510-4B211446EAC0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95E52-4054-B3EC-E0DB-2CF8AD316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FC65E-72D1-A952-63B9-2EA777235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85973B-3F15-4918-A481-64D7F012C4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348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DC2926-102D-1089-247E-5813131A7B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9DDED-4BA7-DDAC-A651-47FA4BB17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F8F06-B9CF-9FEA-9CDF-6EBC50DA53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92E4D-1EA5-4671-9510-4B211446EAC0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913A0-0C30-3284-5919-4FC56F008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B8CD75-B1CC-0FA9-362C-7DB28F62F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85973B-3F15-4918-A481-64D7F012C4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483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4CC2A-A65E-826B-EC38-21989508FB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42B08C-CB25-1E59-C0FF-454D73253D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C7FA37-FE07-3F75-5D6E-44B100DF1F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8AF38-F4A3-4AF7-8E9C-87CBED5F10E1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CD8743-A746-2A5C-6DEF-8D32A4564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237DA-7F4C-A289-9DE2-1BD089D8D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748D8-26E5-4E63-9D4F-45D5CE966A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2372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43A5C-82D2-2944-1E57-294A16CE6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2C3627-C4DD-EEA3-F207-24276B2C49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28D54-EACF-40E4-194A-DC33D5C55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90653-DE29-482F-BBD9-4B2DF341CE87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31BA78-21EE-0CAB-EAF6-482062C85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3C327-93AA-1A25-C22D-CD9A8248B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4AE4-EC89-4F96-8945-EA7BBEBC8B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5443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DA870-01FF-5E6D-B48A-9EE4335AA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B4E1DD-EF71-E603-0E67-968B7235D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44913-C988-DAB8-5BB8-192B9D9E9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90653-DE29-482F-BBD9-4B2DF341CE87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525337-E543-B0FD-1E82-9005A4173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DE1A1-8C9C-D023-B0A8-486C4AB25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4AE4-EC89-4F96-8945-EA7BBEBC8B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281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EBF4C-030F-C07D-30F0-493D5F57D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70F4B-C7A8-6FAA-F0D6-13BD3E0B0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F96DC-8CCF-66B5-CE3F-277326634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90653-DE29-482F-BBD9-4B2DF341CE87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A70E3-2FFD-F8E8-0389-80A64B1D5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AC5E3-0E0F-A281-ADD6-5C68E1AAF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4AE4-EC89-4F96-8945-EA7BBEBC8B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6955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C327C-2C95-F5BC-5714-3A3D08C9B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B76A5-36E6-BCA5-B914-CCCA605ED5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C3B5AD-9B44-C4A2-2C07-C430E88712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49E886-B3BD-0F63-D234-CD29EF417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90653-DE29-482F-BBD9-4B2DF341CE87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4A0CB-72AD-746E-0438-69BAF1005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D8DB2-599E-93D6-7B92-44C8B6ADF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4AE4-EC89-4F96-8945-EA7BBEBC8B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201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AF0D4-47E1-B5AB-A8FE-EDEE5735E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BA731-2C36-BCD7-2151-D47203B0DE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FC7CDF-C5AF-288B-E974-9F25FFEC55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DC831C-4D5B-F86F-6D5B-C4E4E6A0F6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6A993A-8CB9-0648-F40E-D220F72551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678441-763A-FF53-896C-B9E6E1E27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90653-DE29-482F-BBD9-4B2DF341CE87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40AB1-D819-AD56-89CA-A215FEF9F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D8D8E0-DF9E-3C71-D21A-050336B29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4AE4-EC89-4F96-8945-EA7BBEBC8B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7377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FF76B-F1AE-EFEE-4C2B-1A4B31330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DC5642-E974-7A71-482E-A5662B883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90653-DE29-482F-BBD9-4B2DF341CE87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010DA-07DF-2A29-F6C9-ACFD8467D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9BE185-55A1-093B-FB2B-85C2B0580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4AE4-EC89-4F96-8945-EA7BBEBC8B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1349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DAF8B8-5271-89AA-2B1B-DEA45124F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90653-DE29-482F-BBD9-4B2DF341CE87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987986-A4DE-0C8F-8EB7-79B25853C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A499AF-BB8D-CBE5-FB1B-A6E876A57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4AE4-EC89-4F96-8945-EA7BBEBC8B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169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70C84273-A5C5-869F-60AA-9291322AC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88230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697E6F1-5F59-96A5-8830-EE3E6257D4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855788"/>
            <a:ext cx="10515600" cy="373221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87F3A-B645-BBBD-DF75-FD7391AB101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363663" y="6453188"/>
            <a:ext cx="9144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6013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118D8-CE3E-B57B-BADD-D097D71EA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21F8D-6F67-9F62-408B-47F1B8790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906D7-6F05-C06C-E04F-3B84094446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DA3963-CD5C-4ADD-9BFC-B5F855946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90653-DE29-482F-BBD9-4B2DF341CE87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7CD52E-E919-4EA9-601A-F62B89804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5824CB-5E76-F67D-CE10-7C3B313E4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4AE4-EC89-4F96-8945-EA7BBEBC8B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721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FF6C9-22C8-EB22-ABCD-58F259FC5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81DA86-526A-AF59-A8AD-304534E162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22E0E9-643C-BA7E-C47B-95B6AE14E0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C6A2E9-0AEC-81E3-504A-9702B6E2A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90653-DE29-482F-BBD9-4B2DF341CE87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7B7AE6-E911-B332-F27A-4A703F200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C22374-12C6-CFAE-2DF6-E7DAE2120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4AE4-EC89-4F96-8945-EA7BBEBC8B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0538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00B00-3895-FDA5-42F4-3BC64D807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D02789-2D3C-B59F-6294-15E7A3BECE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7D3D2-FEDF-D9F5-B72A-5952CDCE8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90653-DE29-482F-BBD9-4B2DF341CE87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6E216-3941-B86D-20CC-02B4A8A08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3DE29-09EC-6942-9E61-71D078A76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4AE4-EC89-4F96-8945-EA7BBEBC8B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104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5E95D1-55BD-5A1B-C328-685D2A1DBE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C60773-CF40-54AC-04DD-81ED2F6D88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1E3B4-BE1F-D5CC-D990-438E9D848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90653-DE29-482F-BBD9-4B2DF341CE87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A9DDA-0373-23D7-496B-5A7CDB529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D32FB1-CE15-4AAB-B23F-64296E5C8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C4AE4-EC89-4F96-8945-EA7BBEBC8B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3505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1383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E4169-038F-4615-2DAC-DF5A7F605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1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F8D90-5ACD-8C73-4962-92C46A3353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BA264-20BF-3886-D4A0-CE0445DC4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92E4D-1EA5-4671-9510-4B211446EAC0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5432B-36A8-DBB1-7CB8-39A921D6F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3B023-DFA3-E84E-FA91-FD273C417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85973B-3F15-4918-A481-64D7F012C4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4009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0C9B0-8CFA-43E3-1B25-F68B5EFC3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16503D-FF10-A626-1FCB-3F60907FA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B55EC-6E9D-B53C-F06E-7E4695B1DF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92E4D-1EA5-4671-9510-4B211446EAC0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455C5-8B43-3C7C-9860-C5C95D70E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199FF-003E-A208-26AB-5195DF088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85973B-3F15-4918-A481-64D7F012C4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8286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7031C-D388-184B-386C-52A466A54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87557-086A-29F9-E8D0-0EEB20C656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BF2074-BAF9-A63B-6468-DE23B31D1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00FFC1-3B1E-6D5B-4ED8-1632EB717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92E4D-1EA5-4671-9510-4B211446EAC0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83B5CC-307A-1735-64F2-D20B04242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3C62BF-0336-C827-C1B2-A53B606E8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85973B-3F15-4918-A481-64D7F012C4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9924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3146C-4058-1532-D292-7555265EE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CE5408-90AF-0E30-9B83-FF55279B7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9CE50F-5F6C-36CD-F96C-E7B9D3F838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6DACC8-A2DB-632C-0F52-13C0DA69E6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8459E8-C17D-1300-1372-C567EFB596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F1219B-92C8-B990-AB6E-049B5559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92E4D-1EA5-4671-9510-4B211446EAC0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FF8059-5E5C-DD7A-D1CD-2291D345E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948968-CBC9-8C05-0AF1-104D23F50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85973B-3F15-4918-A481-64D7F012C4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1080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3FC37-28BF-1687-1489-B87BBE77B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5AC1F2-94A6-9910-4CCA-C6A2961894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92E4D-1EA5-4671-9510-4B211446EAC0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819162-59D7-D980-5072-705442BE6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BE57A5-2651-EE98-8218-4AA566A38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85973B-3F15-4918-A481-64D7F012C4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1644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85427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E90CAA-7B86-E297-8458-C8BEC9EC9D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92E4D-1EA5-4671-9510-4B211446EAC0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739FB9-BAE2-78FE-7779-FC972023C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E2849D-E40B-A4C9-A6E2-90F5A20F2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85973B-3F15-4918-A481-64D7F012C4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8271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869AC-5074-E6F7-385B-8A7F5E6A0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E1261-A60E-CD10-3B38-D16AD105F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45E258-52BC-39D8-B52D-2312C81DF6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57BAED-29DD-F9F8-BE5F-855367345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92E4D-1EA5-4671-9510-4B211446EAC0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5EAD7-BCC8-DB0A-1A4D-E207E82A5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B6E08B-6114-1565-4EC5-7208E4C6E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85973B-3F15-4918-A481-64D7F012C4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8577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ECB09-2822-7225-5F7F-662A6E53D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9E6F17-E98D-2F14-F860-3E69413575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08ED2-1C96-A303-16EB-C8CC5D358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043659-213A-FF40-5C36-89B310AA4D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92E4D-1EA5-4671-9510-4B211446EAC0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DCD7B-1D48-C860-415F-72BDDDB12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743F4-4D54-9C91-7C72-A828E8DF1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85973B-3F15-4918-A481-64D7F012C4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4436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FB145-187C-A3CB-257C-162A3AD02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5C618F-93A6-B96D-8E2C-5AFCCD5193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9D1AA-73A6-24B9-D53F-8A8E2AABC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92E4D-1EA5-4671-9510-4B211446EAC0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95E52-4054-B3EC-E0DB-2CF8AD316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FC65E-72D1-A952-63B9-2EA777235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85973B-3F15-4918-A481-64D7F012C4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8784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DC2926-102D-1089-247E-5813131A7B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9DDED-4BA7-DDAC-A651-47FA4BB178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F8F06-B9CF-9FEA-9CDF-6EBC50DA53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92E4D-1EA5-4671-9510-4B211446EAC0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913A0-0C30-3284-5919-4FC56F008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B8CD75-B1CC-0FA9-362C-7DB28F62F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85973B-3F15-4918-A481-64D7F012C4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719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7031C-D388-184B-386C-52A466A54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87557-086A-29F9-E8D0-0EEB20C656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BF2074-BAF9-A63B-6468-DE23B31D1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00FFC1-3B1E-6D5B-4ED8-1632EB7172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92E4D-1EA5-4671-9510-4B211446EAC0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83B5CC-307A-1735-64F2-D20B04242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3C62BF-0336-C827-C1B2-A53B606E8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85973B-3F15-4918-A481-64D7F012C4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808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3146C-4058-1532-D292-7555265EE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CE5408-90AF-0E30-9B83-FF55279B7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9CE50F-5F6C-36CD-F96C-E7B9D3F838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6DACC8-A2DB-632C-0F52-13C0DA69E6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8459E8-C17D-1300-1372-C567EFB596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F1219B-92C8-B990-AB6E-049B555925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92E4D-1EA5-4671-9510-4B211446EAC0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FF8059-5E5C-DD7A-D1CD-2291D345E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948968-CBC9-8C05-0AF1-104D23F50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85973B-3F15-4918-A481-64D7F012C4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306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3FC37-28BF-1687-1489-B87BBE77B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5AC1F2-94A6-9910-4CCA-C6A2961894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92E4D-1EA5-4671-9510-4B211446EAC0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819162-59D7-D980-5072-705442BE6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BE57A5-2651-EE98-8218-4AA566A38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85973B-3F15-4918-A481-64D7F012C4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000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E90CAA-7B86-E297-8458-C8BEC9EC9D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92E4D-1EA5-4671-9510-4B211446EAC0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739FB9-BAE2-78FE-7779-FC972023C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E2849D-E40B-A4C9-A6E2-90F5A20F2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85973B-3F15-4918-A481-64D7F012C4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7531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869AC-5074-E6F7-385B-8A7F5E6A0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E1261-A60E-CD10-3B38-D16AD105F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45E258-52BC-39D8-B52D-2312C81DF6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57BAED-29DD-F9F8-BE5F-855367345F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92E4D-1EA5-4671-9510-4B211446EAC0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5EAD7-BCC8-DB0A-1A4D-E207E82A5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B6E08B-6114-1565-4EC5-7208E4C6E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85973B-3F15-4918-A481-64D7F012C4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4782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ECB09-2822-7225-5F7F-662A6E53D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9E6F17-E98D-2F14-F860-3E69413575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08ED2-1C96-A303-16EB-C8CC5D3583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043659-213A-FF40-5C36-89B310AA4D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492E4D-1EA5-4671-9510-4B211446EAC0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DCD7B-1D48-C860-415F-72BDDDB12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743F4-4D54-9C91-7C72-A828E8DF1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85973B-3F15-4918-A481-64D7F012C48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885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84000">
              <a:srgbClr val="D4DEE4">
                <a:lumMod val="60000"/>
                <a:lumOff val="40000"/>
              </a:srgbClr>
            </a:gs>
            <a:gs pos="28000">
              <a:srgbClr val="D4DEE4">
                <a:lumMod val="9000"/>
                <a:lumOff val="91000"/>
              </a:srgb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86CDA1-8142-69CC-77FC-F699BCE15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886921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CF4CC4-EEFB-8C7D-0E5D-D41BFB053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647BEB4-6592-6314-8170-D4CFA98850CB}"/>
              </a:ext>
            </a:extLst>
          </p:cNvPr>
          <p:cNvGrpSpPr/>
          <p:nvPr userDrawn="1"/>
        </p:nvGrpSpPr>
        <p:grpSpPr>
          <a:xfrm>
            <a:off x="101601" y="168815"/>
            <a:ext cx="671944" cy="867282"/>
            <a:chOff x="101601" y="168815"/>
            <a:chExt cx="671944" cy="867282"/>
          </a:xfrm>
        </p:grpSpPr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74E834FE-72FE-FF70-E594-CBA3C844C77C}"/>
                </a:ext>
              </a:extLst>
            </p:cNvPr>
            <p:cNvSpPr/>
            <p:nvPr userDrawn="1"/>
          </p:nvSpPr>
          <p:spPr>
            <a:xfrm>
              <a:off x="101601" y="286326"/>
              <a:ext cx="508000" cy="526474"/>
            </a:xfrm>
            <a:prstGeom prst="flowChartConnector">
              <a:avLst/>
            </a:prstGeom>
            <a:solidFill>
              <a:srgbClr val="235476"/>
            </a:solidFill>
            <a:ln>
              <a:solidFill>
                <a:srgbClr val="23547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51FF5BCF-5648-BDF1-6C4C-1F7092B594FB}"/>
                </a:ext>
              </a:extLst>
            </p:cNvPr>
            <p:cNvSpPr/>
            <p:nvPr userDrawn="1"/>
          </p:nvSpPr>
          <p:spPr>
            <a:xfrm>
              <a:off x="445656" y="168815"/>
              <a:ext cx="327889" cy="342432"/>
            </a:xfrm>
            <a:prstGeom prst="flowChartConnector">
              <a:avLst/>
            </a:prstGeom>
            <a:solidFill>
              <a:srgbClr val="9DB3C1"/>
            </a:solidFill>
            <a:ln>
              <a:solidFill>
                <a:srgbClr val="9DB3C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34169307-967A-2D3F-258E-3EE58F6B86D4}"/>
                </a:ext>
              </a:extLst>
            </p:cNvPr>
            <p:cNvSpPr/>
            <p:nvPr userDrawn="1"/>
          </p:nvSpPr>
          <p:spPr>
            <a:xfrm>
              <a:off x="166256" y="589503"/>
              <a:ext cx="443344" cy="446594"/>
            </a:xfrm>
            <a:prstGeom prst="donut">
              <a:avLst>
                <a:gd name="adj" fmla="val 12355"/>
              </a:avLst>
            </a:prstGeom>
            <a:solidFill>
              <a:srgbClr val="172243"/>
            </a:solidFill>
            <a:ln>
              <a:solidFill>
                <a:srgbClr val="1722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B419462-2E53-E3F2-89E9-8C690C5529D5}"/>
              </a:ext>
            </a:extLst>
          </p:cNvPr>
          <p:cNvGrpSpPr/>
          <p:nvPr userDrawn="1"/>
        </p:nvGrpSpPr>
        <p:grpSpPr>
          <a:xfrm rot="10800000">
            <a:off x="11475027" y="5922710"/>
            <a:ext cx="671944" cy="867282"/>
            <a:chOff x="101601" y="168815"/>
            <a:chExt cx="671944" cy="867282"/>
          </a:xfrm>
        </p:grpSpPr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95B5F630-8BE5-9BA1-EAEC-1868F817E649}"/>
                </a:ext>
              </a:extLst>
            </p:cNvPr>
            <p:cNvSpPr/>
            <p:nvPr userDrawn="1"/>
          </p:nvSpPr>
          <p:spPr>
            <a:xfrm>
              <a:off x="101601" y="286326"/>
              <a:ext cx="508000" cy="526474"/>
            </a:xfrm>
            <a:prstGeom prst="flowChartConnector">
              <a:avLst/>
            </a:prstGeom>
            <a:solidFill>
              <a:srgbClr val="235476"/>
            </a:solidFill>
            <a:ln>
              <a:solidFill>
                <a:srgbClr val="23547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4F724962-362F-A018-6F84-C9DC9578CEE7}"/>
                </a:ext>
              </a:extLst>
            </p:cNvPr>
            <p:cNvSpPr/>
            <p:nvPr userDrawn="1"/>
          </p:nvSpPr>
          <p:spPr>
            <a:xfrm>
              <a:off x="445656" y="168815"/>
              <a:ext cx="327889" cy="342432"/>
            </a:xfrm>
            <a:prstGeom prst="flowChartConnector">
              <a:avLst/>
            </a:prstGeom>
            <a:solidFill>
              <a:srgbClr val="9DB3C1"/>
            </a:solidFill>
            <a:ln>
              <a:solidFill>
                <a:srgbClr val="9DB3C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Circle: Hollow 15">
              <a:extLst>
                <a:ext uri="{FF2B5EF4-FFF2-40B4-BE49-F238E27FC236}">
                  <a16:creationId xmlns:a16="http://schemas.microsoft.com/office/drawing/2014/main" id="{893F4832-145D-0B5F-46C6-C7AD9435ABD7}"/>
                </a:ext>
              </a:extLst>
            </p:cNvPr>
            <p:cNvSpPr/>
            <p:nvPr userDrawn="1"/>
          </p:nvSpPr>
          <p:spPr>
            <a:xfrm>
              <a:off x="166256" y="589503"/>
              <a:ext cx="443344" cy="446594"/>
            </a:xfrm>
            <a:prstGeom prst="donut">
              <a:avLst>
                <a:gd name="adj" fmla="val 12355"/>
              </a:avLst>
            </a:prstGeom>
            <a:solidFill>
              <a:srgbClr val="172243"/>
            </a:solidFill>
            <a:ln>
              <a:solidFill>
                <a:srgbClr val="1722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 descr="A black and blue text&#10;&#10;Description automatically generated">
            <a:extLst>
              <a:ext uri="{FF2B5EF4-FFF2-40B4-BE49-F238E27FC236}">
                <a16:creationId xmlns:a16="http://schemas.microsoft.com/office/drawing/2014/main" id="{85E8A840-1F3F-68C2-426C-7F4E77ED5E4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236" y="123608"/>
            <a:ext cx="2294080" cy="573520"/>
          </a:xfrm>
          <a:prstGeom prst="rect">
            <a:avLst/>
          </a:prstGeom>
        </p:spPr>
      </p:pic>
      <p:pic>
        <p:nvPicPr>
          <p:cNvPr id="17" name="Picture 16" descr="A black and grey logo&#10;&#10;Description automatically generated">
            <a:extLst>
              <a:ext uri="{FF2B5EF4-FFF2-40B4-BE49-F238E27FC236}">
                <a16:creationId xmlns:a16="http://schemas.microsoft.com/office/drawing/2014/main" id="{6298D1CD-2906-F5B6-1FC4-5411AACFFD2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02" y="6244976"/>
            <a:ext cx="1955917" cy="50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51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17CC75-5ACF-B7B5-DCDF-0C39FA52D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E6400-DDEF-6323-D096-99FA77B91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13A68-0843-5858-7FB1-67D9EDE6C3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C90653-DE29-482F-BBD9-4B2DF341CE87}" type="datetimeFigureOut">
              <a:rPr lang="en-US" smtClean="0"/>
              <a:t>4/7/2025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CFF5A6-98B3-286E-0225-69C10D9407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B24E95-77CC-2252-B4DB-F420F2E4C6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0C4AE4-EC89-4F96-8945-EA7BBEBC8B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432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bg1"/>
            </a:gs>
            <a:gs pos="84000">
              <a:srgbClr val="D4DEE4">
                <a:lumMod val="60000"/>
                <a:lumOff val="40000"/>
              </a:srgbClr>
            </a:gs>
            <a:gs pos="28000">
              <a:srgbClr val="D4DEE4">
                <a:lumMod val="9000"/>
                <a:lumOff val="91000"/>
              </a:srgb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86CDA1-8142-69CC-77FC-F699BCE15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CF4CC4-EEFB-8C7D-0E5D-D41BFB053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647BEB4-6592-6314-8170-D4CFA98850CB}"/>
              </a:ext>
            </a:extLst>
          </p:cNvPr>
          <p:cNvGrpSpPr/>
          <p:nvPr userDrawn="1"/>
        </p:nvGrpSpPr>
        <p:grpSpPr>
          <a:xfrm>
            <a:off x="101601" y="168815"/>
            <a:ext cx="671944" cy="867282"/>
            <a:chOff x="101601" y="168815"/>
            <a:chExt cx="671944" cy="867282"/>
          </a:xfrm>
        </p:grpSpPr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74E834FE-72FE-FF70-E594-CBA3C844C77C}"/>
                </a:ext>
              </a:extLst>
            </p:cNvPr>
            <p:cNvSpPr/>
            <p:nvPr userDrawn="1"/>
          </p:nvSpPr>
          <p:spPr>
            <a:xfrm>
              <a:off x="101601" y="286326"/>
              <a:ext cx="508000" cy="526474"/>
            </a:xfrm>
            <a:prstGeom prst="flowChartConnector">
              <a:avLst/>
            </a:prstGeom>
            <a:solidFill>
              <a:srgbClr val="235476"/>
            </a:solidFill>
            <a:ln>
              <a:solidFill>
                <a:srgbClr val="23547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51FF5BCF-5648-BDF1-6C4C-1F7092B594FB}"/>
                </a:ext>
              </a:extLst>
            </p:cNvPr>
            <p:cNvSpPr/>
            <p:nvPr userDrawn="1"/>
          </p:nvSpPr>
          <p:spPr>
            <a:xfrm>
              <a:off x="445656" y="168815"/>
              <a:ext cx="327889" cy="342432"/>
            </a:xfrm>
            <a:prstGeom prst="flowChartConnector">
              <a:avLst/>
            </a:prstGeom>
            <a:solidFill>
              <a:srgbClr val="9DB3C1"/>
            </a:solidFill>
            <a:ln>
              <a:solidFill>
                <a:srgbClr val="9DB3C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Circle: Hollow 10">
              <a:extLst>
                <a:ext uri="{FF2B5EF4-FFF2-40B4-BE49-F238E27FC236}">
                  <a16:creationId xmlns:a16="http://schemas.microsoft.com/office/drawing/2014/main" id="{34169307-967A-2D3F-258E-3EE58F6B86D4}"/>
                </a:ext>
              </a:extLst>
            </p:cNvPr>
            <p:cNvSpPr/>
            <p:nvPr userDrawn="1"/>
          </p:nvSpPr>
          <p:spPr>
            <a:xfrm>
              <a:off x="166256" y="589503"/>
              <a:ext cx="443344" cy="446594"/>
            </a:xfrm>
            <a:prstGeom prst="donut">
              <a:avLst>
                <a:gd name="adj" fmla="val 12355"/>
              </a:avLst>
            </a:prstGeom>
            <a:solidFill>
              <a:srgbClr val="172243"/>
            </a:solidFill>
            <a:ln>
              <a:solidFill>
                <a:srgbClr val="1722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B419462-2E53-E3F2-89E9-8C690C5529D5}"/>
              </a:ext>
            </a:extLst>
          </p:cNvPr>
          <p:cNvGrpSpPr/>
          <p:nvPr userDrawn="1"/>
        </p:nvGrpSpPr>
        <p:grpSpPr>
          <a:xfrm rot="10800000">
            <a:off x="11475027" y="5922710"/>
            <a:ext cx="671944" cy="867282"/>
            <a:chOff x="101601" y="168815"/>
            <a:chExt cx="671944" cy="867282"/>
          </a:xfrm>
        </p:grpSpPr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95B5F630-8BE5-9BA1-EAEC-1868F817E649}"/>
                </a:ext>
              </a:extLst>
            </p:cNvPr>
            <p:cNvSpPr/>
            <p:nvPr userDrawn="1"/>
          </p:nvSpPr>
          <p:spPr>
            <a:xfrm>
              <a:off x="101601" y="286326"/>
              <a:ext cx="508000" cy="526474"/>
            </a:xfrm>
            <a:prstGeom prst="flowChartConnector">
              <a:avLst/>
            </a:prstGeom>
            <a:solidFill>
              <a:srgbClr val="235476"/>
            </a:solidFill>
            <a:ln>
              <a:solidFill>
                <a:srgbClr val="23547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4F724962-362F-A018-6F84-C9DC9578CEE7}"/>
                </a:ext>
              </a:extLst>
            </p:cNvPr>
            <p:cNvSpPr/>
            <p:nvPr userDrawn="1"/>
          </p:nvSpPr>
          <p:spPr>
            <a:xfrm>
              <a:off x="445656" y="168815"/>
              <a:ext cx="327889" cy="342432"/>
            </a:xfrm>
            <a:prstGeom prst="flowChartConnector">
              <a:avLst/>
            </a:prstGeom>
            <a:solidFill>
              <a:srgbClr val="9DB3C1"/>
            </a:solidFill>
            <a:ln>
              <a:solidFill>
                <a:srgbClr val="9DB3C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Circle: Hollow 15">
              <a:extLst>
                <a:ext uri="{FF2B5EF4-FFF2-40B4-BE49-F238E27FC236}">
                  <a16:creationId xmlns:a16="http://schemas.microsoft.com/office/drawing/2014/main" id="{893F4832-145D-0B5F-46C6-C7AD9435ABD7}"/>
                </a:ext>
              </a:extLst>
            </p:cNvPr>
            <p:cNvSpPr/>
            <p:nvPr userDrawn="1"/>
          </p:nvSpPr>
          <p:spPr>
            <a:xfrm>
              <a:off x="166256" y="589503"/>
              <a:ext cx="443344" cy="446594"/>
            </a:xfrm>
            <a:prstGeom prst="donut">
              <a:avLst>
                <a:gd name="adj" fmla="val 12355"/>
              </a:avLst>
            </a:prstGeom>
            <a:solidFill>
              <a:srgbClr val="172243"/>
            </a:solidFill>
            <a:ln>
              <a:solidFill>
                <a:srgbClr val="172243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6618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13" Type="http://schemas.openxmlformats.org/officeDocument/2006/relationships/customXml" Target="../ink/ink10.xml"/><Relationship Id="rId3" Type="http://schemas.openxmlformats.org/officeDocument/2006/relationships/customXml" Target="../ink/ink1.xml"/><Relationship Id="rId7" Type="http://schemas.openxmlformats.org/officeDocument/2006/relationships/customXml" Target="../ink/ink4.xml"/><Relationship Id="rId12" Type="http://schemas.openxmlformats.org/officeDocument/2006/relationships/customXml" Target="../ink/ink9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customXml" Target="../ink/ink8.xml"/><Relationship Id="rId5" Type="http://schemas.openxmlformats.org/officeDocument/2006/relationships/customXml" Target="../ink/ink2.xml"/><Relationship Id="rId15" Type="http://schemas.openxmlformats.org/officeDocument/2006/relationships/image" Target="../media/image16.png"/><Relationship Id="rId10" Type="http://schemas.openxmlformats.org/officeDocument/2006/relationships/customXml" Target="../ink/ink7.xml"/><Relationship Id="rId4" Type="http://schemas.openxmlformats.org/officeDocument/2006/relationships/image" Target="../media/image14.png"/><Relationship Id="rId9" Type="http://schemas.openxmlformats.org/officeDocument/2006/relationships/customXml" Target="../ink/ink6.xml"/><Relationship Id="rId1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rochure of a park trail&#10;&#10;AI-generated content may be incorrect.">
            <a:extLst>
              <a:ext uri="{FF2B5EF4-FFF2-40B4-BE49-F238E27FC236}">
                <a16:creationId xmlns:a16="http://schemas.microsoft.com/office/drawing/2014/main" id="{3D8187BF-4ECE-D7D6-EC74-0B097E8B43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D8F6BE-8CAB-EADF-400A-ABEE9E765478}"/>
              </a:ext>
            </a:extLst>
          </p:cNvPr>
          <p:cNvSpPr txBox="1"/>
          <p:nvPr/>
        </p:nvSpPr>
        <p:spPr>
          <a:xfrm>
            <a:off x="676893" y="4465122"/>
            <a:ext cx="38676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County of Sacramento</a:t>
            </a:r>
          </a:p>
          <a:p>
            <a:pPr algn="ctr"/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DAC Physical Access Meeting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70F84E-593E-A2AA-E38D-3E2694D35D95}"/>
              </a:ext>
            </a:extLst>
          </p:cNvPr>
          <p:cNvSpPr txBox="1"/>
          <p:nvPr/>
        </p:nvSpPr>
        <p:spPr>
          <a:xfrm>
            <a:off x="676893" y="5099630"/>
            <a:ext cx="3491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April 15, 2025</a:t>
            </a:r>
          </a:p>
        </p:txBody>
      </p:sp>
    </p:spTree>
    <p:extLst>
      <p:ext uri="{BB962C8B-B14F-4D97-AF65-F5344CB8AC3E}">
        <p14:creationId xmlns:p14="http://schemas.microsoft.com/office/powerpoint/2010/main" val="1501280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2739D-CEB2-4F05-3F3F-C76485886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649F5-A46C-F9AA-E16C-0BEC5F12B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11"/>
            <a:ext cx="10515600" cy="1325563"/>
          </a:xfrm>
        </p:spPr>
        <p:txBody>
          <a:bodyPr/>
          <a:lstStyle/>
          <a:p>
            <a:r>
              <a:rPr lang="en-US" dirty="0"/>
              <a:t>Alignment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1FD03-730D-B6F2-84E3-9F19B0277EB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335574"/>
            <a:ext cx="10515600" cy="4841389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Cost</a:t>
            </a:r>
          </a:p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Hydraulic Impacts</a:t>
            </a:r>
          </a:p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Utility Impacts</a:t>
            </a:r>
          </a:p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Environmental Impacts</a:t>
            </a:r>
          </a:p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Public Feedback</a:t>
            </a:r>
          </a:p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Resource Agency Support</a:t>
            </a:r>
          </a:p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Ease of Access</a:t>
            </a:r>
          </a:p>
        </p:txBody>
      </p:sp>
    </p:spTree>
    <p:extLst>
      <p:ext uri="{BB962C8B-B14F-4D97-AF65-F5344CB8AC3E}">
        <p14:creationId xmlns:p14="http://schemas.microsoft.com/office/powerpoint/2010/main" val="1829244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2E844-40CD-0E36-EF96-36CFA98A6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11"/>
            <a:ext cx="10515600" cy="1325563"/>
          </a:xfrm>
        </p:spPr>
        <p:txBody>
          <a:bodyPr/>
          <a:lstStyle/>
          <a:p>
            <a:r>
              <a:rPr lang="en-US" dirty="0"/>
              <a:t>Preferred Alignment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AB137F-751E-F2A7-0F70-222856DC5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904" y="1055884"/>
            <a:ext cx="9835896" cy="520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23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73A280-AD0C-E210-3C67-1D527475D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9765E-FD67-BD9F-347F-1815BE6BE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11"/>
            <a:ext cx="10515600" cy="1325563"/>
          </a:xfrm>
        </p:spPr>
        <p:txBody>
          <a:bodyPr/>
          <a:lstStyle/>
          <a:p>
            <a:r>
              <a:rPr lang="en-US" dirty="0"/>
              <a:t>Ramp Design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C483DC-C111-E340-C75F-A6B925CDD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6663" y="1198652"/>
            <a:ext cx="8846191" cy="463802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9D89C9A-83F3-5308-1F0E-702094ADCF00}"/>
              </a:ext>
            </a:extLst>
          </p:cNvPr>
          <p:cNvSpPr txBox="1">
            <a:spLocks/>
          </p:cNvSpPr>
          <p:nvPr/>
        </p:nvSpPr>
        <p:spPr>
          <a:xfrm>
            <a:off x="319146" y="1463590"/>
            <a:ext cx="2707517" cy="4841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Concrete path to maintain ADA attributes and long-term maintenance</a:t>
            </a:r>
          </a:p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Width = 8 feet for two-way use</a:t>
            </a:r>
          </a:p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Includes 2-foot shoulders</a:t>
            </a:r>
          </a:p>
        </p:txBody>
      </p:sp>
    </p:spTree>
    <p:extLst>
      <p:ext uri="{BB962C8B-B14F-4D97-AF65-F5344CB8AC3E}">
        <p14:creationId xmlns:p14="http://schemas.microsoft.com/office/powerpoint/2010/main" val="14657696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3C60C-1249-64CC-55FA-126A285A4C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77A41-4457-B0A8-10DB-BD08471FB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11"/>
            <a:ext cx="10515600" cy="1325563"/>
          </a:xfrm>
        </p:spPr>
        <p:txBody>
          <a:bodyPr/>
          <a:lstStyle/>
          <a:p>
            <a:r>
              <a:rPr lang="en-US" dirty="0"/>
              <a:t>Ramp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06A12-B2CA-6583-23E1-2E5063FE43D8}"/>
              </a:ext>
            </a:extLst>
          </p:cNvPr>
          <p:cNvSpPr txBox="1">
            <a:spLocks/>
          </p:cNvSpPr>
          <p:nvPr/>
        </p:nvSpPr>
        <p:spPr>
          <a:xfrm>
            <a:off x="319146" y="1463591"/>
            <a:ext cx="2707517" cy="3352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Slopes are ADA compliant for both access ramps</a:t>
            </a:r>
          </a:p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Landings are provided at appropriate intervals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C1D122-1B99-BB52-5E38-94C0BACD9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494" y="1719832"/>
            <a:ext cx="8903976" cy="27119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5D6099-196E-0E96-3576-407F978FC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90" y="4709160"/>
            <a:ext cx="11190551" cy="20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31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C9905A-0928-479F-8BBE-9A1F49E57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EE05F-E77F-9FAE-1EEB-B7A432588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11"/>
            <a:ext cx="10515600" cy="1325563"/>
          </a:xfrm>
        </p:spPr>
        <p:txBody>
          <a:bodyPr/>
          <a:lstStyle/>
          <a:p>
            <a:r>
              <a:rPr lang="en-US" dirty="0"/>
              <a:t>Additional Design Changes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05F812-39B7-5EA3-114D-6FA6A4B5E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904" y="1055884"/>
            <a:ext cx="9835896" cy="52060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C187C27-5A6C-8C0D-FC2E-5003385BDC61}"/>
                  </a:ext>
                </a:extLst>
              </p14:cNvPr>
              <p14:cNvContentPartPr/>
              <p14:nvPr/>
            </p14:nvContentPartPr>
            <p14:xfrm>
              <a:off x="5870304" y="2258496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C187C27-5A6C-8C0D-FC2E-5003385BDC6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52304" y="2240496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CA2595E-E4DF-2FAE-0BB5-20DA2AB08882}"/>
                  </a:ext>
                </a:extLst>
              </p14:cNvPr>
              <p14:cNvContentPartPr/>
              <p14:nvPr/>
            </p14:nvContentPartPr>
            <p14:xfrm>
              <a:off x="5870304" y="2176056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CA2595E-E4DF-2FAE-0BB5-20DA2AB0888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52304" y="2158416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A0A6C2D-F43F-A7AC-BF97-4C6E58837D26}"/>
                  </a:ext>
                </a:extLst>
              </p14:cNvPr>
              <p14:cNvContentPartPr/>
              <p14:nvPr/>
            </p14:nvContentPartPr>
            <p14:xfrm>
              <a:off x="5851944" y="2102976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A0A6C2D-F43F-A7AC-BF97-4C6E58837D2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33944" y="2084976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040AA9B-8AB4-C92D-781B-253EB2A2467D}"/>
                  </a:ext>
                </a:extLst>
              </p14:cNvPr>
              <p14:cNvContentPartPr/>
              <p14:nvPr/>
            </p14:nvContentPartPr>
            <p14:xfrm>
              <a:off x="5851944" y="2048256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040AA9B-8AB4-C92D-781B-253EB2A2467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33944" y="2030256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37A24D3-DABD-3591-11D5-485DDDC96EA6}"/>
                  </a:ext>
                </a:extLst>
              </p14:cNvPr>
              <p14:cNvContentPartPr/>
              <p14:nvPr/>
            </p14:nvContentPartPr>
            <p14:xfrm>
              <a:off x="5815584" y="1983816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37A24D3-DABD-3591-11D5-485DDDC96EA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97584" y="1966176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062CA80-585F-DF4C-7A28-780DE957F2DE}"/>
                  </a:ext>
                </a:extLst>
              </p14:cNvPr>
              <p14:cNvContentPartPr/>
              <p14:nvPr/>
            </p14:nvContentPartPr>
            <p14:xfrm>
              <a:off x="5778864" y="1929456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062CA80-585F-DF4C-7A28-780DE957F2D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61224" y="1911456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024BFB4-2838-04E2-39B1-12E63EE8CF45}"/>
                  </a:ext>
                </a:extLst>
              </p14:cNvPr>
              <p14:cNvContentPartPr/>
              <p14:nvPr/>
            </p14:nvContentPartPr>
            <p14:xfrm>
              <a:off x="5742144" y="1883376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024BFB4-2838-04E2-39B1-12E63EE8CF4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24504" y="1865376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29A229A-C849-804A-4E49-16CA20FBEA29}"/>
                  </a:ext>
                </a:extLst>
              </p14:cNvPr>
              <p14:cNvContentPartPr/>
              <p14:nvPr/>
            </p14:nvContentPartPr>
            <p14:xfrm>
              <a:off x="5751144" y="1801296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29A229A-C849-804A-4E49-16CA20FBEA2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3504" y="1783296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ADE8D35-9DDC-729B-5FFF-A5AA47A9B7AA}"/>
                  </a:ext>
                </a:extLst>
              </p14:cNvPr>
              <p14:cNvContentPartPr/>
              <p14:nvPr/>
            </p14:nvContentPartPr>
            <p14:xfrm>
              <a:off x="5778864" y="1728216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ADE8D35-9DDC-729B-5FFF-A5AA47A9B7A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61224" y="1710216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6AD8E4D-43D8-F325-9F85-500FD6ACC98C}"/>
                  </a:ext>
                </a:extLst>
              </p14:cNvPr>
              <p14:cNvContentPartPr/>
              <p14:nvPr/>
            </p14:nvContentPartPr>
            <p14:xfrm>
              <a:off x="5806224" y="1654776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6AD8E4D-43D8-F325-9F85-500FD6ACC98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88584" y="1637136"/>
                <a:ext cx="36000" cy="36000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80D2FEF1-9CDF-3C1E-5C99-B0F9EF27B27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32507" y="5330952"/>
            <a:ext cx="3739194" cy="116635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A874ED4-8332-5DFC-21E5-761FAA55C19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6719"/>
          <a:stretch/>
        </p:blipFill>
        <p:spPr>
          <a:xfrm>
            <a:off x="9336024" y="3766969"/>
            <a:ext cx="2534030" cy="145752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0151830-9B00-308D-5D6A-018BCC1E7CDC}"/>
              </a:ext>
            </a:extLst>
          </p:cNvPr>
          <p:cNvSpPr txBox="1"/>
          <p:nvPr/>
        </p:nvSpPr>
        <p:spPr>
          <a:xfrm>
            <a:off x="6677891" y="1645745"/>
            <a:ext cx="1639566" cy="646331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Extend trail to water’s edge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A3A8E2F-A0CD-614A-3CB6-0F60675ECE3D}"/>
              </a:ext>
            </a:extLst>
          </p:cNvPr>
          <p:cNvCxnSpPr>
            <a:cxnSpLocks/>
            <a:stCxn id="24" idx="1"/>
          </p:cNvCxnSpPr>
          <p:nvPr/>
        </p:nvCxnSpPr>
        <p:spPr>
          <a:xfrm flipH="1" flipV="1">
            <a:off x="5824764" y="1801296"/>
            <a:ext cx="853127" cy="16761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0206119-D10E-979D-181F-CBDCDBC3648A}"/>
              </a:ext>
            </a:extLst>
          </p:cNvPr>
          <p:cNvSpPr txBox="1"/>
          <p:nvPr/>
        </p:nvSpPr>
        <p:spPr>
          <a:xfrm>
            <a:off x="6229279" y="4242759"/>
            <a:ext cx="1639566" cy="646331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Stabilize edge of trail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CAE9ED6-7A66-8AE4-D92D-A9EC52646710}"/>
              </a:ext>
            </a:extLst>
          </p:cNvPr>
          <p:cNvCxnSpPr>
            <a:cxnSpLocks/>
            <a:stCxn id="29" idx="3"/>
          </p:cNvCxnSpPr>
          <p:nvPr/>
        </p:nvCxnSpPr>
        <p:spPr>
          <a:xfrm flipV="1">
            <a:off x="7868845" y="4374450"/>
            <a:ext cx="1467179" cy="19147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0668626-7E16-42AA-D59E-E54342C85EB0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7868845" y="4565925"/>
            <a:ext cx="787958" cy="76502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11869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14487-7EFE-66AE-AA02-1CF083CFD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40DA3-878C-1A59-9C61-DD0905626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11"/>
            <a:ext cx="10515600" cy="1325563"/>
          </a:xfrm>
        </p:spPr>
        <p:txBody>
          <a:bodyPr/>
          <a:lstStyle/>
          <a:p>
            <a:r>
              <a:rPr lang="en-US" dirty="0"/>
              <a:t>ADA Path of Travel (POT)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A3307C-6347-6363-08CF-8800BE94F1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0" b="12063"/>
          <a:stretch/>
        </p:blipFill>
        <p:spPr>
          <a:xfrm>
            <a:off x="4784829" y="1007918"/>
            <a:ext cx="5751963" cy="5621482"/>
          </a:xfrm>
          <a:prstGeom prst="rect">
            <a:avLst/>
          </a:pr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FFFF628E-90BE-D565-7F58-F6B049C9E457}"/>
              </a:ext>
            </a:extLst>
          </p:cNvPr>
          <p:cNvSpPr/>
          <p:nvPr/>
        </p:nvSpPr>
        <p:spPr>
          <a:xfrm>
            <a:off x="8384164" y="2072348"/>
            <a:ext cx="715821" cy="91774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BFDA3D8-5E63-2F7B-5852-CDB6F61DD00D}"/>
              </a:ext>
            </a:extLst>
          </p:cNvPr>
          <p:cNvSpPr/>
          <p:nvPr/>
        </p:nvSpPr>
        <p:spPr>
          <a:xfrm>
            <a:off x="4998113" y="4581797"/>
            <a:ext cx="944603" cy="1325563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peech Bubble: Rectangle with Corners Rounded 36">
            <a:extLst>
              <a:ext uri="{FF2B5EF4-FFF2-40B4-BE49-F238E27FC236}">
                <a16:creationId xmlns:a16="http://schemas.microsoft.com/office/drawing/2014/main" id="{F8E4A865-F630-9411-2937-45A867DE1EA4}"/>
              </a:ext>
            </a:extLst>
          </p:cNvPr>
          <p:cNvSpPr/>
          <p:nvPr/>
        </p:nvSpPr>
        <p:spPr>
          <a:xfrm>
            <a:off x="9314869" y="2762574"/>
            <a:ext cx="805509" cy="491836"/>
          </a:xfrm>
          <a:prstGeom prst="wedgeRoundRectCallout">
            <a:avLst>
              <a:gd name="adj1" fmla="val -72432"/>
              <a:gd name="adj2" fmla="val -63322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Parking Lot 1</a:t>
            </a:r>
          </a:p>
        </p:txBody>
      </p:sp>
      <p:sp>
        <p:nvSpPr>
          <p:cNvPr id="38" name="Speech Bubble: Rectangle with Corners Rounded 37">
            <a:extLst>
              <a:ext uri="{FF2B5EF4-FFF2-40B4-BE49-F238E27FC236}">
                <a16:creationId xmlns:a16="http://schemas.microsoft.com/office/drawing/2014/main" id="{326A76E1-37A5-78B7-ECEC-D0A7617C7208}"/>
              </a:ext>
            </a:extLst>
          </p:cNvPr>
          <p:cNvSpPr/>
          <p:nvPr/>
        </p:nvSpPr>
        <p:spPr>
          <a:xfrm>
            <a:off x="6145983" y="5619404"/>
            <a:ext cx="805509" cy="491836"/>
          </a:xfrm>
          <a:prstGeom prst="wedgeRoundRectCallout">
            <a:avLst>
              <a:gd name="adj1" fmla="val -72432"/>
              <a:gd name="adj2" fmla="val -63322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Parking Lot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449E3-50DC-8146-4716-DFC664F335DB}"/>
              </a:ext>
            </a:extLst>
          </p:cNvPr>
          <p:cNvSpPr txBox="1">
            <a:spLocks/>
          </p:cNvSpPr>
          <p:nvPr/>
        </p:nvSpPr>
        <p:spPr>
          <a:xfrm>
            <a:off x="853789" y="1472734"/>
            <a:ext cx="2707517" cy="48413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Two parking lots serve the Sutter’s Landing Beach area.</a:t>
            </a:r>
          </a:p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An ADA path of travel will be provided from each parking lot.</a:t>
            </a:r>
          </a:p>
        </p:txBody>
      </p:sp>
    </p:spTree>
    <p:extLst>
      <p:ext uri="{BB962C8B-B14F-4D97-AF65-F5344CB8AC3E}">
        <p14:creationId xmlns:p14="http://schemas.microsoft.com/office/powerpoint/2010/main" val="2859132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44D643-A17D-8680-7FB7-8B36062A8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18970-CA45-9E6A-2DB1-52B8C0F50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11"/>
            <a:ext cx="10515600" cy="1325563"/>
          </a:xfrm>
        </p:spPr>
        <p:txBody>
          <a:bodyPr/>
          <a:lstStyle/>
          <a:p>
            <a:r>
              <a:rPr lang="en-US" dirty="0"/>
              <a:t>ADA Path of Travel (POT) – </a:t>
            </a:r>
            <a:r>
              <a:rPr lang="en-US" sz="4000" dirty="0"/>
              <a:t>Parking Lot 1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A9165B-B489-9737-8BCB-CE52B48E6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345" y="950013"/>
            <a:ext cx="7699919" cy="5907987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2A1F342-CEA5-31E7-1D1E-97A3565DA632}"/>
              </a:ext>
            </a:extLst>
          </p:cNvPr>
          <p:cNvCxnSpPr/>
          <p:nvPr/>
        </p:nvCxnSpPr>
        <p:spPr>
          <a:xfrm flipV="1">
            <a:off x="7713518" y="2884604"/>
            <a:ext cx="91440" cy="256032"/>
          </a:xfrm>
          <a:prstGeom prst="straightConnector1">
            <a:avLst/>
          </a:prstGeom>
          <a:ln>
            <a:solidFill>
              <a:srgbClr val="FF0000"/>
            </a:solidFill>
            <a:prstDash val="lg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4A61FA1-92AF-422C-3D06-750B7BD89F50}"/>
              </a:ext>
            </a:extLst>
          </p:cNvPr>
          <p:cNvCxnSpPr>
            <a:cxnSpLocks/>
          </p:cNvCxnSpPr>
          <p:nvPr/>
        </p:nvCxnSpPr>
        <p:spPr>
          <a:xfrm>
            <a:off x="7866611" y="2826088"/>
            <a:ext cx="390698" cy="0"/>
          </a:xfrm>
          <a:prstGeom prst="straightConnector1">
            <a:avLst/>
          </a:prstGeom>
          <a:ln>
            <a:solidFill>
              <a:srgbClr val="FF0000"/>
            </a:solidFill>
            <a:prstDash val="lg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4AF4EB2-1F99-47E4-1269-87697B0C9CEC}"/>
              </a:ext>
            </a:extLst>
          </p:cNvPr>
          <p:cNvCxnSpPr>
            <a:cxnSpLocks/>
          </p:cNvCxnSpPr>
          <p:nvPr/>
        </p:nvCxnSpPr>
        <p:spPr>
          <a:xfrm flipH="1" flipV="1">
            <a:off x="7703127" y="3168073"/>
            <a:ext cx="206433" cy="79802"/>
          </a:xfrm>
          <a:prstGeom prst="straightConnector1">
            <a:avLst/>
          </a:prstGeom>
          <a:ln>
            <a:solidFill>
              <a:srgbClr val="FF0000"/>
            </a:solidFill>
            <a:prstDash val="lg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D233152B-775A-E47A-8D88-19430112A854}"/>
              </a:ext>
            </a:extLst>
          </p:cNvPr>
          <p:cNvSpPr/>
          <p:nvPr/>
        </p:nvSpPr>
        <p:spPr>
          <a:xfrm>
            <a:off x="7893867" y="3693696"/>
            <a:ext cx="805509" cy="491836"/>
          </a:xfrm>
          <a:prstGeom prst="wedgeRoundRectCallout">
            <a:avLst>
              <a:gd name="adj1" fmla="val -97658"/>
              <a:gd name="adj2" fmla="val 32453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Parking Lot 1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2F941B5-B2A1-9096-7C6D-B94E85DEE201}"/>
              </a:ext>
            </a:extLst>
          </p:cNvPr>
          <p:cNvCxnSpPr>
            <a:cxnSpLocks/>
          </p:cNvCxnSpPr>
          <p:nvPr/>
        </p:nvCxnSpPr>
        <p:spPr>
          <a:xfrm flipV="1">
            <a:off x="6298401" y="2884604"/>
            <a:ext cx="164190" cy="606741"/>
          </a:xfrm>
          <a:prstGeom prst="straightConnector1">
            <a:avLst/>
          </a:prstGeom>
          <a:ln>
            <a:solidFill>
              <a:srgbClr val="FF0000"/>
            </a:solidFill>
            <a:prstDash val="lg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55204CD-93D4-3189-1C88-FE0EE0C576E2}"/>
              </a:ext>
            </a:extLst>
          </p:cNvPr>
          <p:cNvCxnSpPr>
            <a:cxnSpLocks/>
          </p:cNvCxnSpPr>
          <p:nvPr/>
        </p:nvCxnSpPr>
        <p:spPr>
          <a:xfrm flipV="1">
            <a:off x="6092368" y="3645408"/>
            <a:ext cx="170936" cy="642536"/>
          </a:xfrm>
          <a:prstGeom prst="straightConnector1">
            <a:avLst/>
          </a:prstGeom>
          <a:ln>
            <a:solidFill>
              <a:srgbClr val="FF0000"/>
            </a:solidFill>
            <a:prstDash val="lg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B15F6FF-58FB-5448-DB11-354EF2B48FFC}"/>
              </a:ext>
            </a:extLst>
          </p:cNvPr>
          <p:cNvSpPr/>
          <p:nvPr/>
        </p:nvSpPr>
        <p:spPr>
          <a:xfrm rot="962047">
            <a:off x="7826499" y="3299494"/>
            <a:ext cx="251282" cy="25505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71490B2-02F3-5C40-B2B2-8AA5B6600ABB}"/>
              </a:ext>
            </a:extLst>
          </p:cNvPr>
          <p:cNvCxnSpPr>
            <a:cxnSpLocks/>
          </p:cNvCxnSpPr>
          <p:nvPr/>
        </p:nvCxnSpPr>
        <p:spPr>
          <a:xfrm flipH="1" flipV="1">
            <a:off x="6012873" y="4442691"/>
            <a:ext cx="250431" cy="83597"/>
          </a:xfrm>
          <a:prstGeom prst="straightConnector1">
            <a:avLst/>
          </a:prstGeom>
          <a:ln>
            <a:solidFill>
              <a:srgbClr val="FF0000"/>
            </a:solidFill>
            <a:prstDash val="lg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AA46C50-0A10-9003-03F7-214A334EAA7B}"/>
              </a:ext>
            </a:extLst>
          </p:cNvPr>
          <p:cNvCxnSpPr>
            <a:cxnSpLocks/>
          </p:cNvCxnSpPr>
          <p:nvPr/>
        </p:nvCxnSpPr>
        <p:spPr>
          <a:xfrm>
            <a:off x="6733563" y="2949531"/>
            <a:ext cx="794073" cy="258443"/>
          </a:xfrm>
          <a:prstGeom prst="straightConnector1">
            <a:avLst/>
          </a:prstGeom>
          <a:ln>
            <a:solidFill>
              <a:srgbClr val="FF0000"/>
            </a:solidFill>
            <a:prstDash val="lg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99324E97-8135-E01F-E5BB-ED6EA6E332CB}"/>
              </a:ext>
            </a:extLst>
          </p:cNvPr>
          <p:cNvSpPr/>
          <p:nvPr/>
        </p:nvSpPr>
        <p:spPr>
          <a:xfrm rot="962047">
            <a:off x="6282857" y="4388774"/>
            <a:ext cx="178981" cy="25505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3534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AACCA6-67FC-833B-864F-BFBB85250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7F531-EB3F-1BC2-FD3F-35938210C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11"/>
            <a:ext cx="10515600" cy="1325563"/>
          </a:xfrm>
        </p:spPr>
        <p:txBody>
          <a:bodyPr/>
          <a:lstStyle/>
          <a:p>
            <a:r>
              <a:rPr lang="en-US" dirty="0"/>
              <a:t>ADA Path of Travel (POT) – </a:t>
            </a:r>
            <a:r>
              <a:rPr lang="en-US" sz="4000" dirty="0"/>
              <a:t>Parking Lot 2</a:t>
            </a:r>
            <a:endParaRPr lang="en-US" dirty="0"/>
          </a:p>
        </p:txBody>
      </p:sp>
      <p:pic>
        <p:nvPicPr>
          <p:cNvPr id="5" name="Picture 4" descr="A close-up of a map&#10;&#10;AI-generated content may be incorrect.">
            <a:extLst>
              <a:ext uri="{FF2B5EF4-FFF2-40B4-BE49-F238E27FC236}">
                <a16:creationId xmlns:a16="http://schemas.microsoft.com/office/drawing/2014/main" id="{00477386-4C31-36FC-CCF8-B1DE3436D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8" t="5118" r="8518" b="1548"/>
          <a:stretch/>
        </p:blipFill>
        <p:spPr>
          <a:xfrm>
            <a:off x="2521528" y="1112788"/>
            <a:ext cx="4793672" cy="56020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92E9557B-74E5-C717-5DB0-FBF1745CF41F}"/>
              </a:ext>
            </a:extLst>
          </p:cNvPr>
          <p:cNvSpPr/>
          <p:nvPr/>
        </p:nvSpPr>
        <p:spPr>
          <a:xfrm>
            <a:off x="3682391" y="6117937"/>
            <a:ext cx="805509" cy="491836"/>
          </a:xfrm>
          <a:prstGeom prst="wedgeRoundRectCallout">
            <a:avLst>
              <a:gd name="adj1" fmla="val -72432"/>
              <a:gd name="adj2" fmla="val 62500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Parking Lot 2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DF7ADA9-5303-4630-3C37-BB27F45122C7}"/>
              </a:ext>
            </a:extLst>
          </p:cNvPr>
          <p:cNvSpPr/>
          <p:nvPr/>
        </p:nvSpPr>
        <p:spPr>
          <a:xfrm>
            <a:off x="6835881" y="1112788"/>
            <a:ext cx="805509" cy="491836"/>
          </a:xfrm>
          <a:prstGeom prst="wedgeRoundRectCallout">
            <a:avLst>
              <a:gd name="adj1" fmla="val -97658"/>
              <a:gd name="adj2" fmla="val 32453"/>
              <a:gd name="adj3" fmla="val 16667"/>
            </a:avLst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Parking Lot 1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C275A7D-B9FA-887E-D0C9-80B19916D7E6}"/>
              </a:ext>
            </a:extLst>
          </p:cNvPr>
          <p:cNvCxnSpPr>
            <a:cxnSpLocks/>
          </p:cNvCxnSpPr>
          <p:nvPr/>
        </p:nvCxnSpPr>
        <p:spPr>
          <a:xfrm flipH="1" flipV="1">
            <a:off x="3356201" y="5874327"/>
            <a:ext cx="98199" cy="637310"/>
          </a:xfrm>
          <a:prstGeom prst="straightConnector1">
            <a:avLst/>
          </a:prstGeom>
          <a:ln>
            <a:solidFill>
              <a:srgbClr val="FF0000"/>
            </a:solidFill>
            <a:prstDash val="lg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8D84623-D86A-7ED6-C33B-D1F1B68EA6D3}"/>
              </a:ext>
            </a:extLst>
          </p:cNvPr>
          <p:cNvCxnSpPr>
            <a:cxnSpLocks/>
          </p:cNvCxnSpPr>
          <p:nvPr/>
        </p:nvCxnSpPr>
        <p:spPr>
          <a:xfrm flipV="1">
            <a:off x="5027499" y="3429000"/>
            <a:ext cx="117156" cy="512521"/>
          </a:xfrm>
          <a:prstGeom prst="straightConnector1">
            <a:avLst/>
          </a:prstGeom>
          <a:ln>
            <a:solidFill>
              <a:srgbClr val="FF0000"/>
            </a:solidFill>
            <a:prstDash val="lg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18DC1EB-7107-3D07-6117-B930A30DE0E2}"/>
              </a:ext>
            </a:extLst>
          </p:cNvPr>
          <p:cNvCxnSpPr>
            <a:cxnSpLocks/>
          </p:cNvCxnSpPr>
          <p:nvPr/>
        </p:nvCxnSpPr>
        <p:spPr>
          <a:xfrm flipV="1">
            <a:off x="5115366" y="4248727"/>
            <a:ext cx="58578" cy="489528"/>
          </a:xfrm>
          <a:prstGeom prst="straightConnector1">
            <a:avLst/>
          </a:prstGeom>
          <a:ln>
            <a:solidFill>
              <a:srgbClr val="FF0000"/>
            </a:solidFill>
            <a:prstDash val="lg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05B3488-3FC1-3FEA-3E12-7D541999CA30}"/>
              </a:ext>
            </a:extLst>
          </p:cNvPr>
          <p:cNvCxnSpPr>
            <a:cxnSpLocks/>
          </p:cNvCxnSpPr>
          <p:nvPr/>
        </p:nvCxnSpPr>
        <p:spPr>
          <a:xfrm flipV="1">
            <a:off x="4553527" y="5024582"/>
            <a:ext cx="364837" cy="341745"/>
          </a:xfrm>
          <a:prstGeom prst="straightConnector1">
            <a:avLst/>
          </a:prstGeom>
          <a:ln>
            <a:solidFill>
              <a:srgbClr val="FF0000"/>
            </a:solidFill>
            <a:prstDash val="lg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7E12471-FD5C-4435-6053-9CA5EA4F688E}"/>
              </a:ext>
            </a:extLst>
          </p:cNvPr>
          <p:cNvCxnSpPr>
            <a:cxnSpLocks/>
          </p:cNvCxnSpPr>
          <p:nvPr/>
        </p:nvCxnSpPr>
        <p:spPr>
          <a:xfrm flipV="1">
            <a:off x="3606800" y="5551055"/>
            <a:ext cx="586509" cy="194157"/>
          </a:xfrm>
          <a:prstGeom prst="straightConnector1">
            <a:avLst/>
          </a:prstGeom>
          <a:ln>
            <a:solidFill>
              <a:srgbClr val="FF0000"/>
            </a:solidFill>
            <a:prstDash val="lg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0A34847-0D1A-74B6-B7C4-459D1BA33B9D}"/>
              </a:ext>
            </a:extLst>
          </p:cNvPr>
          <p:cNvCxnSpPr>
            <a:cxnSpLocks/>
          </p:cNvCxnSpPr>
          <p:nvPr/>
        </p:nvCxnSpPr>
        <p:spPr>
          <a:xfrm flipV="1">
            <a:off x="5255491" y="2604655"/>
            <a:ext cx="295564" cy="452581"/>
          </a:xfrm>
          <a:prstGeom prst="straightConnector1">
            <a:avLst/>
          </a:prstGeom>
          <a:ln>
            <a:solidFill>
              <a:srgbClr val="FF0000"/>
            </a:solidFill>
            <a:prstDash val="lg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89D869A-EDC8-13F8-3D88-7DA04076C323}"/>
              </a:ext>
            </a:extLst>
          </p:cNvPr>
          <p:cNvCxnSpPr>
            <a:cxnSpLocks/>
          </p:cNvCxnSpPr>
          <p:nvPr/>
        </p:nvCxnSpPr>
        <p:spPr>
          <a:xfrm flipV="1">
            <a:off x="5710990" y="1713854"/>
            <a:ext cx="98683" cy="583594"/>
          </a:xfrm>
          <a:prstGeom prst="straightConnector1">
            <a:avLst/>
          </a:prstGeom>
          <a:ln>
            <a:solidFill>
              <a:srgbClr val="FF0000"/>
            </a:solidFill>
            <a:prstDash val="lg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6F6D584-2188-4A3E-AFEA-1FD9A4680A98}"/>
              </a:ext>
            </a:extLst>
          </p:cNvPr>
          <p:cNvCxnSpPr>
            <a:cxnSpLocks/>
          </p:cNvCxnSpPr>
          <p:nvPr/>
        </p:nvCxnSpPr>
        <p:spPr>
          <a:xfrm flipH="1" flipV="1">
            <a:off x="5710990" y="1025236"/>
            <a:ext cx="49341" cy="499478"/>
          </a:xfrm>
          <a:prstGeom prst="straightConnector1">
            <a:avLst/>
          </a:prstGeom>
          <a:ln>
            <a:solidFill>
              <a:srgbClr val="FF0000"/>
            </a:solidFill>
            <a:prstDash val="lg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267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D64E3-440F-0E91-049C-E5728C686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11"/>
            <a:ext cx="10515600" cy="1325563"/>
          </a:xfrm>
        </p:spPr>
        <p:txBody>
          <a:bodyPr/>
          <a:lstStyle/>
          <a:p>
            <a:r>
              <a:rPr lang="en-US" dirty="0"/>
              <a:t>Schedule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3DE7B1-8B24-73C7-5D9B-932F8E3E0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25" y="1500795"/>
            <a:ext cx="11791950" cy="430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896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AECFD-A6AC-5782-4D5D-1C83AA382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EB09E0-D3C2-A0F7-3063-7C41D02D1F5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2889504"/>
            <a:ext cx="10515600" cy="32874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852034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357A8-90C9-8B5E-3A86-FD97D5ADE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11"/>
            <a:ext cx="10515600" cy="1325563"/>
          </a:xfrm>
        </p:spPr>
        <p:txBody>
          <a:bodyPr/>
          <a:lstStyle/>
          <a:p>
            <a:r>
              <a:rPr lang="en-US" dirty="0"/>
              <a:t>Project Location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ABED57-F810-FCA5-AF07-F55E0A35E7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213" y="998670"/>
            <a:ext cx="7239574" cy="54544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50DD4CA9-A757-D99A-3199-E206968006A4}"/>
              </a:ext>
            </a:extLst>
          </p:cNvPr>
          <p:cNvSpPr/>
          <p:nvPr/>
        </p:nvSpPr>
        <p:spPr>
          <a:xfrm>
            <a:off x="5902760" y="3863686"/>
            <a:ext cx="257175" cy="228600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419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4E29C-45EE-24BF-C152-8BDDDFF8B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11"/>
            <a:ext cx="10515600" cy="1325563"/>
          </a:xfrm>
        </p:spPr>
        <p:txBody>
          <a:bodyPr/>
          <a:lstStyle/>
          <a:p>
            <a:r>
              <a:rPr lang="en-US" dirty="0"/>
              <a:t>Project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260BC-4EA3-CAFF-EC08-C64F19F2188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1277600" cy="4351338"/>
          </a:xfrm>
        </p:spPr>
        <p:txBody>
          <a:bodyPr/>
          <a:lstStyle/>
          <a:p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Project Sponsor: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City of Sacramento Youth, Parks, and Community Engagement (YPCE)</a:t>
            </a:r>
          </a:p>
          <a:p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Project Scope: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Preliminary Engineering, Environmental Clearance, Final Design</a:t>
            </a:r>
          </a:p>
          <a:p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Funding Source (Env/Design):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California Wildlife Conservation Board</a:t>
            </a:r>
          </a:p>
          <a:p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Funding Source (Construction):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TBD</a:t>
            </a:r>
          </a:p>
          <a:p>
            <a:r>
              <a:rPr lang="en-US" b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Environmental Document: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CEQA IS/MND</a:t>
            </a:r>
          </a:p>
        </p:txBody>
      </p:sp>
    </p:spTree>
    <p:extLst>
      <p:ext uri="{BB962C8B-B14F-4D97-AF65-F5344CB8AC3E}">
        <p14:creationId xmlns:p14="http://schemas.microsoft.com/office/powerpoint/2010/main" val="2410862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D9032-7FF6-A26F-110C-7E466B53F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11"/>
            <a:ext cx="10515600" cy="1325563"/>
          </a:xfrm>
        </p:spPr>
        <p:txBody>
          <a:bodyPr/>
          <a:lstStyle/>
          <a:p>
            <a:r>
              <a:rPr lang="en-US" dirty="0"/>
              <a:t>Project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C0C06-19E3-C350-C620-927B0F717E2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The City of Sacramento is finalizing a Parks Master Plan for Sutter’s Landing Regional Park.</a:t>
            </a:r>
          </a:p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Improvements include a kiosk that rents kayaks.</a:t>
            </a:r>
          </a:p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Sutter's Landing Beach does not currently have an ADA accessible path to the river.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642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B6879-2CEB-0B8A-53AF-02F9A0779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11"/>
            <a:ext cx="10515600" cy="1325563"/>
          </a:xfrm>
        </p:spPr>
        <p:txBody>
          <a:bodyPr/>
          <a:lstStyle/>
          <a:p>
            <a:r>
              <a:rPr lang="en-US" dirty="0"/>
              <a:t>Project 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F2A5C-9F83-EB9F-0B08-E575B1BA018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4373880" cy="4351338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Provide ADA compliant pedestrian access to Sutter's Landing Beach</a:t>
            </a:r>
          </a:p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Ensure that the trail can accommodate kayaks</a:t>
            </a:r>
          </a:p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Provide habitat restoration</a:t>
            </a:r>
          </a:p>
        </p:txBody>
      </p:sp>
      <p:pic>
        <p:nvPicPr>
          <p:cNvPr id="5" name="Picture 4" descr="A gravel path leading to a park&#10;&#10;Description automatically generated">
            <a:extLst>
              <a:ext uri="{FF2B5EF4-FFF2-40B4-BE49-F238E27FC236}">
                <a16:creationId xmlns:a16="http://schemas.microsoft.com/office/drawing/2014/main" id="{0D6CF241-287C-3996-CCA5-7431D993D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223" y="1706752"/>
            <a:ext cx="6440981" cy="42825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5753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4C705-E5A2-DF2E-5E18-7F73A60EB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00"/>
            <a:ext cx="10515600" cy="1325563"/>
          </a:xfrm>
        </p:spPr>
        <p:txBody>
          <a:bodyPr/>
          <a:lstStyle/>
          <a:p>
            <a:r>
              <a:rPr lang="en-US" dirty="0"/>
              <a:t>Existing Conditions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AC0C7F-BDC7-7A62-F4A5-B291D490A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744" y="980260"/>
            <a:ext cx="9079345" cy="57563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EBA448-E3B1-D31A-653D-67B2544AB105}"/>
              </a:ext>
            </a:extLst>
          </p:cNvPr>
          <p:cNvSpPr txBox="1"/>
          <p:nvPr/>
        </p:nvSpPr>
        <p:spPr>
          <a:xfrm>
            <a:off x="8349671" y="2854036"/>
            <a:ext cx="1145309" cy="36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Gas Line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4BF3C69-7E2D-4604-D0F0-EF2988F7FFEC}"/>
              </a:ext>
            </a:extLst>
          </p:cNvPr>
          <p:cNvCxnSpPr>
            <a:cxnSpLocks/>
          </p:cNvCxnSpPr>
          <p:nvPr/>
        </p:nvCxnSpPr>
        <p:spPr>
          <a:xfrm>
            <a:off x="8922326" y="3158836"/>
            <a:ext cx="0" cy="40640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7072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4C705-E5A2-DF2E-5E18-7F73A60EB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00"/>
            <a:ext cx="10515600" cy="1325563"/>
          </a:xfrm>
        </p:spPr>
        <p:txBody>
          <a:bodyPr/>
          <a:lstStyle/>
          <a:p>
            <a:r>
              <a:rPr lang="en-US" dirty="0"/>
              <a:t>Existing Conditions</a:t>
            </a:r>
          </a:p>
        </p:txBody>
      </p:sp>
      <p:pic>
        <p:nvPicPr>
          <p:cNvPr id="9" name="Content Placeholder 8" descr="A dirt road with trees and a sign&#10;&#10;Description automatically generated">
            <a:extLst>
              <a:ext uri="{FF2B5EF4-FFF2-40B4-BE49-F238E27FC236}">
                <a16:creationId xmlns:a16="http://schemas.microsoft.com/office/drawing/2014/main" id="{F729DC6F-DB24-94AD-FB42-955BFDDA633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3" y="1454150"/>
            <a:ext cx="5655733" cy="4241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dirt road with signs and trees&#10;&#10;Description automatically generated">
            <a:extLst>
              <a:ext uri="{FF2B5EF4-FFF2-40B4-BE49-F238E27FC236}">
                <a16:creationId xmlns:a16="http://schemas.microsoft.com/office/drawing/2014/main" id="{F762D3ED-0486-7160-9757-8E93CFA98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536" y="1454150"/>
            <a:ext cx="5655733" cy="4241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907176-C091-B450-E371-1B331A7E7436}"/>
              </a:ext>
            </a:extLst>
          </p:cNvPr>
          <p:cNvSpPr txBox="1"/>
          <p:nvPr/>
        </p:nvSpPr>
        <p:spPr>
          <a:xfrm>
            <a:off x="194733" y="5695950"/>
            <a:ext cx="5655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35476"/>
                </a:solidFill>
              </a:rPr>
              <a:t>Looking southwest toward skatepark from toe of levee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52DD6E-B397-9C01-B3D3-4DC3E19763A7}"/>
              </a:ext>
            </a:extLst>
          </p:cNvPr>
          <p:cNvSpPr txBox="1"/>
          <p:nvPr/>
        </p:nvSpPr>
        <p:spPr>
          <a:xfrm>
            <a:off x="6341535" y="5695950"/>
            <a:ext cx="5655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35476"/>
                </a:solidFill>
              </a:rPr>
              <a:t>Looking north toward the river from top of levee</a:t>
            </a:r>
          </a:p>
        </p:txBody>
      </p:sp>
    </p:spTree>
    <p:extLst>
      <p:ext uri="{BB962C8B-B14F-4D97-AF65-F5344CB8AC3E}">
        <p14:creationId xmlns:p14="http://schemas.microsoft.com/office/powerpoint/2010/main" val="2109992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F38D0-BC1D-9A14-15DF-9C5E08830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r>
              <a:rPr lang="en-US" dirty="0"/>
              <a:t>Trail Alternatives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F78C5BB-0175-6323-C57A-A270A1D3AF8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8370" y="1012125"/>
            <a:ext cx="8684812" cy="5619584"/>
          </a:xfr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99940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BD6E6-97D2-18CC-3EC8-C4C0F9C8B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11"/>
            <a:ext cx="10515600" cy="1325563"/>
          </a:xfrm>
        </p:spPr>
        <p:txBody>
          <a:bodyPr/>
          <a:lstStyle/>
          <a:p>
            <a:r>
              <a:rPr lang="en-US" dirty="0"/>
              <a:t>Public/Agency Coordination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90CFC-CE93-E161-34EF-FF0D3DA9566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335574"/>
            <a:ext cx="10515600" cy="4841389"/>
          </a:xfrm>
        </p:spPr>
        <p:txBody>
          <a:bodyPr/>
          <a:lstStyle/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Friends of Sutter’s Landing (July 22nd, Aug 19th, Sept 20th)</a:t>
            </a:r>
          </a:p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American River Flood Control District (July 2nd)</a:t>
            </a:r>
          </a:p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City Maintenance Staff (July 30th)</a:t>
            </a:r>
          </a:p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CVFPB/ACOE Coordination Meeting (Oct 9th)</a:t>
            </a:r>
          </a:p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Public Workshop (Dec 12th)</a:t>
            </a:r>
          </a:p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American River Parkway Advisory Committee (Jan 3rd)</a:t>
            </a:r>
          </a:p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Sacramento County Recreation &amp; Parks Commission (Jan 23rd)</a:t>
            </a:r>
          </a:p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On-line Public Survey (Feb 14-25th)</a:t>
            </a:r>
          </a:p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The Lionheart Community (Feb-March)</a:t>
            </a:r>
          </a:p>
        </p:txBody>
      </p:sp>
    </p:spTree>
    <p:extLst>
      <p:ext uri="{BB962C8B-B14F-4D97-AF65-F5344CB8AC3E}">
        <p14:creationId xmlns:p14="http://schemas.microsoft.com/office/powerpoint/2010/main" val="17117609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7B5ACB96C7F2C4580B06E8AC9FC6C7F" ma:contentTypeVersion="2" ma:contentTypeDescription="Create a new document." ma:contentTypeScope="" ma:versionID="9446c26df18eaada1a288506e1debda2">
  <xsd:schema xmlns:xsd="http://www.w3.org/2001/XMLSchema" xmlns:xs="http://www.w3.org/2001/XMLSchema" xmlns:p="http://schemas.microsoft.com/office/2006/metadata/properties" xmlns:ns1="http://schemas.microsoft.com/sharepoint/v3" xmlns:ns2="364717b0-ce7f-4dd4-9458-d204feae88ec" targetNamespace="http://schemas.microsoft.com/office/2006/metadata/properties" ma:root="true" ma:fieldsID="611f1855e6cf9ba30e2c011669a1ecd7" ns1:_="" ns2:_="">
    <xsd:import namespace="http://schemas.microsoft.com/sharepoint/v3"/>
    <xsd:import namespace="364717b0-ce7f-4dd4-9458-d204feae88e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4717b0-ce7f-4dd4-9458-d204feae88e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66FDC6E-D2C0-4877-912C-AD315D6AE30B}"/>
</file>

<file path=customXml/itemProps2.xml><?xml version="1.0" encoding="utf-8"?>
<ds:datastoreItem xmlns:ds="http://schemas.openxmlformats.org/officeDocument/2006/customXml" ds:itemID="{D09911C5-5B95-4645-8A16-65ED344F175C}"/>
</file>

<file path=customXml/itemProps3.xml><?xml version="1.0" encoding="utf-8"?>
<ds:datastoreItem xmlns:ds="http://schemas.openxmlformats.org/officeDocument/2006/customXml" ds:itemID="{D8F0F904-FFAD-4288-8E2A-1EE1AB1F1B1B}"/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372</Words>
  <Application>Microsoft Office PowerPoint</Application>
  <PresentationFormat>Widescreen</PresentationFormat>
  <Paragraphs>65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Aptos</vt:lpstr>
      <vt:lpstr>Aptos Display</vt:lpstr>
      <vt:lpstr>Arial</vt:lpstr>
      <vt:lpstr>Office Theme</vt:lpstr>
      <vt:lpstr>Custom Design</vt:lpstr>
      <vt:lpstr>1_Office Theme</vt:lpstr>
      <vt:lpstr>PowerPoint Presentation</vt:lpstr>
      <vt:lpstr>Project Location</vt:lpstr>
      <vt:lpstr>Project Details</vt:lpstr>
      <vt:lpstr>Project Background</vt:lpstr>
      <vt:lpstr>Project Objective</vt:lpstr>
      <vt:lpstr>Existing Conditions</vt:lpstr>
      <vt:lpstr>Existing Conditions</vt:lpstr>
      <vt:lpstr>Trail Alternatives</vt:lpstr>
      <vt:lpstr>Public/Agency Coordination</vt:lpstr>
      <vt:lpstr>Alignment Evaluation</vt:lpstr>
      <vt:lpstr>Preferred Alignment</vt:lpstr>
      <vt:lpstr>Ramp Design</vt:lpstr>
      <vt:lpstr>Ramp Design</vt:lpstr>
      <vt:lpstr>Additional Design Changes</vt:lpstr>
      <vt:lpstr>ADA Path of Travel (POT)</vt:lpstr>
      <vt:lpstr>ADA Path of Travel (POT) – Parking Lot 1</vt:lpstr>
      <vt:lpstr>ADA Path of Travel (POT) – Parking Lot 2</vt:lpstr>
      <vt:lpstr>Schedule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Pamela DalcinWalling</dc:creator>
  <cp:lastModifiedBy>Pamela DalcinWalling</cp:lastModifiedBy>
  <cp:revision>37</cp:revision>
  <cp:lastPrinted>2025-01-23T00:27:38Z</cp:lastPrinted>
  <dcterms:created xsi:type="dcterms:W3CDTF">2024-10-30T00:01:11Z</dcterms:created>
  <dcterms:modified xsi:type="dcterms:W3CDTF">2025-04-08T01:00:28Z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0x01010067B5ACB96C7F2C4580B06E8AC9FC6C7F</vt:lpwstr>
  </property>
</Properties>
</file>