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4.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customXml/itemProps3.xml" ContentType="application/vnd.openxmlformats-officedocument.customXmlProperties+xml"/>
  <Override PartName="/docProps/app.xml" ContentType="application/vnd.openxmlformats-officedocument.extended-properties+xml"/>
  <Override PartName="/docMetadata/LabelInfo.xml" ContentType="application/vnd.ms-office.classificationlabels+xml"/>
  <Override PartName="/customXml/itemProps2.xml" ContentType="application/vnd.openxmlformats-officedocument.customXmlProperties+xml"/>
  <Override PartName="/customXml/itemProps1.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15" r:id="rId4"/>
  </p:sldMasterIdLst>
  <p:notesMasterIdLst>
    <p:notesMasterId r:id="rId12"/>
  </p:notesMasterIdLst>
  <p:sldIdLst>
    <p:sldId id="258" r:id="rId5"/>
    <p:sldId id="257" r:id="rId6"/>
    <p:sldId id="263" r:id="rId7"/>
    <p:sldId id="262" r:id="rId8"/>
    <p:sldId id="265" r:id="rId9"/>
    <p:sldId id="264" r:id="rId10"/>
    <p:sldId id="267" r:id="rId1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00FF00"/>
    <a:srgbClr val="0066CC"/>
    <a:srgbClr val="FF0000"/>
    <a:srgbClr val="89C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91" autoAdjust="0"/>
    <p:restoredTop sz="91646" autoAdjust="0"/>
  </p:normalViewPr>
  <p:slideViewPr>
    <p:cSldViewPr>
      <p:cViewPr varScale="1">
        <p:scale>
          <a:sx n="101" d="100"/>
          <a:sy n="101" d="100"/>
        </p:scale>
        <p:origin x="217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25603"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5"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606"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25607"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429C2F9-8CDE-4E07-93C9-71CBFA8899E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limits are from Watt Avenue to Don Julio Boulevard. </a:t>
            </a:r>
          </a:p>
          <a:p>
            <a:endParaRPr lang="en-US" dirty="0"/>
          </a:p>
          <a:p>
            <a:r>
              <a:rPr lang="en-US" dirty="0"/>
              <a:t>Project will also include the approaches to Elkhorn Boulevard along </a:t>
            </a:r>
            <a:r>
              <a:rPr lang="en-US" dirty="0" err="1"/>
              <a:t>Walerga</a:t>
            </a:r>
            <a:r>
              <a:rPr lang="en-US" dirty="0"/>
              <a:t> Road.</a:t>
            </a:r>
          </a:p>
          <a:p>
            <a:endParaRPr lang="en-US" dirty="0"/>
          </a:p>
          <a:p>
            <a:endParaRPr lang="en-US" dirty="0"/>
          </a:p>
        </p:txBody>
      </p:sp>
      <p:sp>
        <p:nvSpPr>
          <p:cNvPr id="4" name="Slide Number Placeholder 3"/>
          <p:cNvSpPr>
            <a:spLocks noGrp="1"/>
          </p:cNvSpPr>
          <p:nvPr>
            <p:ph type="sldNum" sz="quarter" idx="5"/>
          </p:nvPr>
        </p:nvSpPr>
        <p:spPr/>
        <p:txBody>
          <a:bodyPr/>
          <a:lstStyle/>
          <a:p>
            <a:fld id="{7429C2F9-8CDE-4E07-93C9-71CBFA8899E0}" type="slidenum">
              <a:rPr lang="en-US" altLang="en-US" smtClean="0"/>
              <a:pPr/>
              <a:t>1</a:t>
            </a:fld>
            <a:endParaRPr lang="en-US" altLang="en-US"/>
          </a:p>
        </p:txBody>
      </p:sp>
    </p:spTree>
    <p:extLst>
      <p:ext uri="{BB962C8B-B14F-4D97-AF65-F5344CB8AC3E}">
        <p14:creationId xmlns:p14="http://schemas.microsoft.com/office/powerpoint/2010/main" val="747703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Existing pavement is in poor condition.</a:t>
            </a:r>
          </a:p>
          <a:p>
            <a:endParaRPr lang="en-US" dirty="0"/>
          </a:p>
          <a:p>
            <a:r>
              <a:rPr lang="en-US" dirty="0"/>
              <a:t>Drainage inlets at various locations within project limits are in sub standard and will be replaced. </a:t>
            </a:r>
          </a:p>
          <a:p>
            <a:endParaRPr lang="en-US" dirty="0"/>
          </a:p>
          <a:p>
            <a:r>
              <a:rPr lang="en-US" dirty="0"/>
              <a:t>Existing Signal equipment is outdated and will be upgraded.</a:t>
            </a:r>
          </a:p>
        </p:txBody>
      </p:sp>
      <p:sp>
        <p:nvSpPr>
          <p:cNvPr id="4" name="Slide Number Placeholder 3"/>
          <p:cNvSpPr>
            <a:spLocks noGrp="1"/>
          </p:cNvSpPr>
          <p:nvPr>
            <p:ph type="sldNum" sz="quarter" idx="5"/>
          </p:nvPr>
        </p:nvSpPr>
        <p:spPr/>
        <p:txBody>
          <a:bodyPr/>
          <a:lstStyle/>
          <a:p>
            <a:fld id="{7429C2F9-8CDE-4E07-93C9-71CBFA8899E0}" type="slidenum">
              <a:rPr lang="en-US" altLang="en-US" smtClean="0"/>
              <a:pPr/>
              <a:t>2</a:t>
            </a:fld>
            <a:endParaRPr lang="en-US" altLang="en-US"/>
          </a:p>
        </p:txBody>
      </p:sp>
    </p:spTree>
    <p:extLst>
      <p:ext uri="{BB962C8B-B14F-4D97-AF65-F5344CB8AC3E}">
        <p14:creationId xmlns:p14="http://schemas.microsoft.com/office/powerpoint/2010/main" val="3321577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will enhance safety and mobility for cyclists by the addition of class IV bikeways on both sides of Elkhorn Boulevard.</a:t>
            </a:r>
          </a:p>
          <a:p>
            <a:endParaRPr lang="en-US" dirty="0"/>
          </a:p>
          <a:p>
            <a:r>
              <a:rPr lang="en-US" dirty="0"/>
              <a:t>The project will add flexible plastic bollards in a varying width buffer.  At intersection approaches, we will add green paint to enhance visibility for cyclists.  </a:t>
            </a:r>
          </a:p>
          <a:p>
            <a:endParaRPr lang="en-US" dirty="0"/>
          </a:p>
          <a:p>
            <a:r>
              <a:rPr lang="en-US" dirty="0"/>
              <a:t>The project will also refresh the existing crosswalks and striping within the project limits.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429C2F9-8CDE-4E07-93C9-71CBFA8899E0}" type="slidenum">
              <a:rPr lang="en-US" altLang="en-US" smtClean="0"/>
              <a:pPr/>
              <a:t>3</a:t>
            </a:fld>
            <a:endParaRPr lang="en-US" altLang="en-US"/>
          </a:p>
        </p:txBody>
      </p:sp>
    </p:spTree>
    <p:extLst>
      <p:ext uri="{BB962C8B-B14F-4D97-AF65-F5344CB8AC3E}">
        <p14:creationId xmlns:p14="http://schemas.microsoft.com/office/powerpoint/2010/main" val="786437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29C2F9-8CDE-4E07-93C9-71CBFA8899E0}" type="slidenum">
              <a:rPr lang="en-US" altLang="en-US" smtClean="0"/>
              <a:pPr/>
              <a:t>4</a:t>
            </a:fld>
            <a:endParaRPr lang="en-US" altLang="en-US"/>
          </a:p>
        </p:txBody>
      </p:sp>
    </p:spTree>
    <p:extLst>
      <p:ext uri="{BB962C8B-B14F-4D97-AF65-F5344CB8AC3E}">
        <p14:creationId xmlns:p14="http://schemas.microsoft.com/office/powerpoint/2010/main" val="1957220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65F9C-5090-6DFD-128A-C9EC45829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1ECCA-D082-7932-0D1C-284C3ADF57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EB0AB1-8C72-0474-B6A8-36F2E5446B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151857-4E16-4228-284F-949B96142780}"/>
              </a:ext>
            </a:extLst>
          </p:cNvPr>
          <p:cNvSpPr>
            <a:spLocks noGrp="1"/>
          </p:cNvSpPr>
          <p:nvPr>
            <p:ph type="sldNum" sz="quarter" idx="5"/>
          </p:nvPr>
        </p:nvSpPr>
        <p:spPr/>
        <p:txBody>
          <a:bodyPr/>
          <a:lstStyle/>
          <a:p>
            <a:fld id="{7429C2F9-8CDE-4E07-93C9-71CBFA8899E0}" type="slidenum">
              <a:rPr lang="en-US" altLang="en-US" smtClean="0"/>
              <a:pPr/>
              <a:t>5</a:t>
            </a:fld>
            <a:endParaRPr lang="en-US" altLang="en-US"/>
          </a:p>
        </p:txBody>
      </p:sp>
    </p:spTree>
    <p:extLst>
      <p:ext uri="{BB962C8B-B14F-4D97-AF65-F5344CB8AC3E}">
        <p14:creationId xmlns:p14="http://schemas.microsoft.com/office/powerpoint/2010/main" val="49171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F0C82-DE37-40EA-7AA0-9D54250331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58883A-E9AD-0C37-54A3-14D569235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B7BB90-BBF8-FCF7-6B92-0A1FD2FB95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000B14-8FDF-D767-E8F5-CDBC11612E9B}"/>
              </a:ext>
            </a:extLst>
          </p:cNvPr>
          <p:cNvSpPr>
            <a:spLocks noGrp="1"/>
          </p:cNvSpPr>
          <p:nvPr>
            <p:ph type="sldNum" sz="quarter" idx="5"/>
          </p:nvPr>
        </p:nvSpPr>
        <p:spPr/>
        <p:txBody>
          <a:bodyPr/>
          <a:lstStyle/>
          <a:p>
            <a:fld id="{7429C2F9-8CDE-4E07-93C9-71CBFA8899E0}" type="slidenum">
              <a:rPr lang="en-US" altLang="en-US" smtClean="0"/>
              <a:pPr/>
              <a:t>6</a:t>
            </a:fld>
            <a:endParaRPr lang="en-US" altLang="en-US"/>
          </a:p>
        </p:txBody>
      </p:sp>
    </p:spTree>
    <p:extLst>
      <p:ext uri="{BB962C8B-B14F-4D97-AF65-F5344CB8AC3E}">
        <p14:creationId xmlns:p14="http://schemas.microsoft.com/office/powerpoint/2010/main" val="3675622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AA3AD-9F54-7A00-FD16-1579038467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7BF5FE-038F-0478-EB88-CE2B2DBBFA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2CF96F-E55E-70E1-266B-A9BDC50F70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260BEE-C109-B07C-AC08-2F26C270B3EB}"/>
              </a:ext>
            </a:extLst>
          </p:cNvPr>
          <p:cNvSpPr>
            <a:spLocks noGrp="1"/>
          </p:cNvSpPr>
          <p:nvPr>
            <p:ph type="sldNum" sz="quarter" idx="5"/>
          </p:nvPr>
        </p:nvSpPr>
        <p:spPr/>
        <p:txBody>
          <a:bodyPr/>
          <a:lstStyle/>
          <a:p>
            <a:fld id="{7429C2F9-8CDE-4E07-93C9-71CBFA8899E0}" type="slidenum">
              <a:rPr lang="en-US" altLang="en-US" smtClean="0"/>
              <a:pPr/>
              <a:t>7</a:t>
            </a:fld>
            <a:endParaRPr lang="en-US" altLang="en-US"/>
          </a:p>
        </p:txBody>
      </p:sp>
    </p:spTree>
    <p:extLst>
      <p:ext uri="{BB962C8B-B14F-4D97-AF65-F5344CB8AC3E}">
        <p14:creationId xmlns:p14="http://schemas.microsoft.com/office/powerpoint/2010/main" val="3801686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t>June 6, 2011</a:t>
            </a:r>
          </a:p>
        </p:txBody>
      </p:sp>
      <p:sp>
        <p:nvSpPr>
          <p:cNvPr id="5" name="Footer Placeholder 4"/>
          <p:cNvSpPr>
            <a:spLocks noGrp="1"/>
          </p:cNvSpPr>
          <p:nvPr>
            <p:ph type="ftr" sz="quarter" idx="11"/>
          </p:nvPr>
        </p:nvSpPr>
        <p:spPr/>
        <p:txBody>
          <a:bodyPr/>
          <a:lstStyle>
            <a:lvl1pPr>
              <a:defRPr/>
            </a:lvl1pPr>
          </a:lstStyle>
          <a:p>
            <a:pPr>
              <a:defRPr/>
            </a:pPr>
            <a:r>
              <a:rPr lang="en-US"/>
              <a:t>Sacramento County Health and Human Services - 2011/12 Recommended Budget</a:t>
            </a:r>
          </a:p>
        </p:txBody>
      </p:sp>
      <p:sp>
        <p:nvSpPr>
          <p:cNvPr id="6" name="Slide Number Placeholder 5"/>
          <p:cNvSpPr>
            <a:spLocks noGrp="1"/>
          </p:cNvSpPr>
          <p:nvPr>
            <p:ph type="sldNum" sz="quarter" idx="12"/>
          </p:nvPr>
        </p:nvSpPr>
        <p:spPr/>
        <p:txBody>
          <a:bodyPr/>
          <a:lstStyle>
            <a:lvl1pPr>
              <a:defRPr/>
            </a:lvl1pPr>
          </a:lstStyle>
          <a:p>
            <a:fld id="{22DFED95-16BD-47EB-9DA5-4950737E0BEA}" type="slidenum">
              <a:rPr lang="en-US" altLang="en-US"/>
              <a:pPr/>
              <a:t>‹#›</a:t>
            </a:fld>
            <a:endParaRPr lang="en-US" altLang="en-US"/>
          </a:p>
        </p:txBody>
      </p:sp>
    </p:spTree>
    <p:extLst>
      <p:ext uri="{BB962C8B-B14F-4D97-AF65-F5344CB8AC3E}">
        <p14:creationId xmlns:p14="http://schemas.microsoft.com/office/powerpoint/2010/main" val="1807666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June 6, 2011</a:t>
            </a:r>
          </a:p>
        </p:txBody>
      </p:sp>
      <p:sp>
        <p:nvSpPr>
          <p:cNvPr id="5" name="Footer Placeholder 4"/>
          <p:cNvSpPr>
            <a:spLocks noGrp="1"/>
          </p:cNvSpPr>
          <p:nvPr>
            <p:ph type="ftr" sz="quarter" idx="11"/>
          </p:nvPr>
        </p:nvSpPr>
        <p:spPr/>
        <p:txBody>
          <a:bodyPr/>
          <a:lstStyle>
            <a:lvl1pPr>
              <a:defRPr/>
            </a:lvl1pPr>
          </a:lstStyle>
          <a:p>
            <a:pPr>
              <a:defRPr/>
            </a:pPr>
            <a:r>
              <a:rPr lang="en-US"/>
              <a:t>Sacramento County Health and Human Services - 2011/12 Recommended Budget</a:t>
            </a:r>
          </a:p>
        </p:txBody>
      </p:sp>
      <p:sp>
        <p:nvSpPr>
          <p:cNvPr id="6" name="Slide Number Placeholder 5"/>
          <p:cNvSpPr>
            <a:spLocks noGrp="1"/>
          </p:cNvSpPr>
          <p:nvPr>
            <p:ph type="sldNum" sz="quarter" idx="12"/>
          </p:nvPr>
        </p:nvSpPr>
        <p:spPr/>
        <p:txBody>
          <a:bodyPr/>
          <a:lstStyle>
            <a:lvl1pPr>
              <a:defRPr/>
            </a:lvl1pPr>
          </a:lstStyle>
          <a:p>
            <a:fld id="{8BFBFF1C-CF58-4922-A6E3-C16439BA7283}" type="slidenum">
              <a:rPr lang="en-US" altLang="en-US"/>
              <a:pPr/>
              <a:t>‹#›</a:t>
            </a:fld>
            <a:endParaRPr lang="en-US" altLang="en-US"/>
          </a:p>
        </p:txBody>
      </p:sp>
    </p:spTree>
    <p:extLst>
      <p:ext uri="{BB962C8B-B14F-4D97-AF65-F5344CB8AC3E}">
        <p14:creationId xmlns:p14="http://schemas.microsoft.com/office/powerpoint/2010/main" val="3378801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June 6, 2011</a:t>
            </a:r>
          </a:p>
        </p:txBody>
      </p:sp>
      <p:sp>
        <p:nvSpPr>
          <p:cNvPr id="5" name="Footer Placeholder 4"/>
          <p:cNvSpPr>
            <a:spLocks noGrp="1"/>
          </p:cNvSpPr>
          <p:nvPr>
            <p:ph type="ftr" sz="quarter" idx="11"/>
          </p:nvPr>
        </p:nvSpPr>
        <p:spPr/>
        <p:txBody>
          <a:bodyPr/>
          <a:lstStyle>
            <a:lvl1pPr>
              <a:defRPr/>
            </a:lvl1pPr>
          </a:lstStyle>
          <a:p>
            <a:pPr>
              <a:defRPr/>
            </a:pPr>
            <a:r>
              <a:rPr lang="en-US"/>
              <a:t>Sacramento County Health and Human Services - 2011/12 Recommended Budget</a:t>
            </a:r>
          </a:p>
        </p:txBody>
      </p:sp>
      <p:sp>
        <p:nvSpPr>
          <p:cNvPr id="6" name="Slide Number Placeholder 5"/>
          <p:cNvSpPr>
            <a:spLocks noGrp="1"/>
          </p:cNvSpPr>
          <p:nvPr>
            <p:ph type="sldNum" sz="quarter" idx="12"/>
          </p:nvPr>
        </p:nvSpPr>
        <p:spPr/>
        <p:txBody>
          <a:bodyPr/>
          <a:lstStyle>
            <a:lvl1pPr>
              <a:defRPr/>
            </a:lvl1pPr>
          </a:lstStyle>
          <a:p>
            <a:fld id="{BB53D627-CC55-4FFA-9AB5-DAA411F0362F}" type="slidenum">
              <a:rPr lang="en-US" altLang="en-US"/>
              <a:pPr/>
              <a:t>‹#›</a:t>
            </a:fld>
            <a:endParaRPr lang="en-US" altLang="en-US"/>
          </a:p>
        </p:txBody>
      </p:sp>
    </p:spTree>
    <p:extLst>
      <p:ext uri="{BB962C8B-B14F-4D97-AF65-F5344CB8AC3E}">
        <p14:creationId xmlns:p14="http://schemas.microsoft.com/office/powerpoint/2010/main" val="1770700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June 6, 2011</a:t>
            </a:r>
          </a:p>
        </p:txBody>
      </p:sp>
      <p:sp>
        <p:nvSpPr>
          <p:cNvPr id="5" name="Footer Placeholder 4"/>
          <p:cNvSpPr>
            <a:spLocks noGrp="1"/>
          </p:cNvSpPr>
          <p:nvPr>
            <p:ph type="ftr" sz="quarter" idx="11"/>
          </p:nvPr>
        </p:nvSpPr>
        <p:spPr/>
        <p:txBody>
          <a:bodyPr/>
          <a:lstStyle>
            <a:lvl1pPr>
              <a:defRPr/>
            </a:lvl1pPr>
          </a:lstStyle>
          <a:p>
            <a:pPr>
              <a:defRPr/>
            </a:pPr>
            <a:r>
              <a:rPr lang="en-US"/>
              <a:t>Sacramento County Health and Human Services - 2011/12 Recommended Budget</a:t>
            </a:r>
          </a:p>
        </p:txBody>
      </p:sp>
      <p:sp>
        <p:nvSpPr>
          <p:cNvPr id="6" name="Slide Number Placeholder 5"/>
          <p:cNvSpPr>
            <a:spLocks noGrp="1"/>
          </p:cNvSpPr>
          <p:nvPr>
            <p:ph type="sldNum" sz="quarter" idx="12"/>
          </p:nvPr>
        </p:nvSpPr>
        <p:spPr/>
        <p:txBody>
          <a:bodyPr/>
          <a:lstStyle>
            <a:lvl1pPr>
              <a:defRPr/>
            </a:lvl1pPr>
          </a:lstStyle>
          <a:p>
            <a:fld id="{ADF59058-DE62-4A22-A3AC-29B26896C1B4}" type="slidenum">
              <a:rPr lang="en-US" altLang="en-US"/>
              <a:pPr/>
              <a:t>‹#›</a:t>
            </a:fld>
            <a:endParaRPr lang="en-US" altLang="en-US"/>
          </a:p>
        </p:txBody>
      </p:sp>
    </p:spTree>
    <p:extLst>
      <p:ext uri="{BB962C8B-B14F-4D97-AF65-F5344CB8AC3E}">
        <p14:creationId xmlns:p14="http://schemas.microsoft.com/office/powerpoint/2010/main" val="263840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Sacramento County Health and Human Services - 2011/12 Recommended Budget</a:t>
            </a:r>
          </a:p>
        </p:txBody>
      </p:sp>
      <p:sp>
        <p:nvSpPr>
          <p:cNvPr id="6" name="Slide Number Placeholder 5"/>
          <p:cNvSpPr>
            <a:spLocks noGrp="1"/>
          </p:cNvSpPr>
          <p:nvPr>
            <p:ph type="sldNum" sz="quarter" idx="12"/>
          </p:nvPr>
        </p:nvSpPr>
        <p:spPr/>
        <p:txBody>
          <a:bodyPr/>
          <a:lstStyle>
            <a:lvl1pPr>
              <a:defRPr/>
            </a:lvl1pPr>
          </a:lstStyle>
          <a:p>
            <a:fld id="{18A596F4-D812-472F-8A46-CBF529D589C8}" type="slidenum">
              <a:rPr lang="en-US" altLang="en-US"/>
              <a:pPr/>
              <a:t>‹#›</a:t>
            </a:fld>
            <a:endParaRPr lang="en-US" altLang="en-US"/>
          </a:p>
        </p:txBody>
      </p:sp>
    </p:spTree>
    <p:extLst>
      <p:ext uri="{BB962C8B-B14F-4D97-AF65-F5344CB8AC3E}">
        <p14:creationId xmlns:p14="http://schemas.microsoft.com/office/powerpoint/2010/main" val="1682635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t>June 6, 2011</a:t>
            </a:r>
          </a:p>
        </p:txBody>
      </p:sp>
      <p:sp>
        <p:nvSpPr>
          <p:cNvPr id="6" name="Footer Placeholder 4"/>
          <p:cNvSpPr>
            <a:spLocks noGrp="1"/>
          </p:cNvSpPr>
          <p:nvPr>
            <p:ph type="ftr" sz="quarter" idx="11"/>
          </p:nvPr>
        </p:nvSpPr>
        <p:spPr/>
        <p:txBody>
          <a:bodyPr/>
          <a:lstStyle>
            <a:lvl1pPr>
              <a:defRPr/>
            </a:lvl1pPr>
          </a:lstStyle>
          <a:p>
            <a:pPr>
              <a:defRPr/>
            </a:pPr>
            <a:r>
              <a:rPr lang="en-US"/>
              <a:t>Sacramento County Health and Human Services - 2011/12 Recommended Budget</a:t>
            </a:r>
          </a:p>
        </p:txBody>
      </p:sp>
      <p:sp>
        <p:nvSpPr>
          <p:cNvPr id="7" name="Slide Number Placeholder 5"/>
          <p:cNvSpPr>
            <a:spLocks noGrp="1"/>
          </p:cNvSpPr>
          <p:nvPr>
            <p:ph type="sldNum" sz="quarter" idx="12"/>
          </p:nvPr>
        </p:nvSpPr>
        <p:spPr/>
        <p:txBody>
          <a:bodyPr/>
          <a:lstStyle>
            <a:lvl1pPr>
              <a:defRPr/>
            </a:lvl1pPr>
          </a:lstStyle>
          <a:p>
            <a:fld id="{0DE70FA6-9D61-4FFC-9418-0B334E8B6E6E}" type="slidenum">
              <a:rPr lang="en-US" altLang="en-US"/>
              <a:pPr/>
              <a:t>‹#›</a:t>
            </a:fld>
            <a:endParaRPr lang="en-US" altLang="en-US"/>
          </a:p>
        </p:txBody>
      </p:sp>
    </p:spTree>
    <p:extLst>
      <p:ext uri="{BB962C8B-B14F-4D97-AF65-F5344CB8AC3E}">
        <p14:creationId xmlns:p14="http://schemas.microsoft.com/office/powerpoint/2010/main" val="3831643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t>June 6, 2011</a:t>
            </a:r>
          </a:p>
        </p:txBody>
      </p:sp>
      <p:sp>
        <p:nvSpPr>
          <p:cNvPr id="8" name="Footer Placeholder 4"/>
          <p:cNvSpPr>
            <a:spLocks noGrp="1"/>
          </p:cNvSpPr>
          <p:nvPr>
            <p:ph type="ftr" sz="quarter" idx="11"/>
          </p:nvPr>
        </p:nvSpPr>
        <p:spPr/>
        <p:txBody>
          <a:bodyPr/>
          <a:lstStyle>
            <a:lvl1pPr>
              <a:defRPr/>
            </a:lvl1pPr>
          </a:lstStyle>
          <a:p>
            <a:pPr>
              <a:defRPr/>
            </a:pPr>
            <a:r>
              <a:rPr lang="en-US"/>
              <a:t>Sacramento County Health and Human Services - 2011/12 Recommended Budget</a:t>
            </a:r>
          </a:p>
        </p:txBody>
      </p:sp>
      <p:sp>
        <p:nvSpPr>
          <p:cNvPr id="9" name="Slide Number Placeholder 5"/>
          <p:cNvSpPr>
            <a:spLocks noGrp="1"/>
          </p:cNvSpPr>
          <p:nvPr>
            <p:ph type="sldNum" sz="quarter" idx="12"/>
          </p:nvPr>
        </p:nvSpPr>
        <p:spPr/>
        <p:txBody>
          <a:bodyPr/>
          <a:lstStyle>
            <a:lvl1pPr>
              <a:defRPr/>
            </a:lvl1pPr>
          </a:lstStyle>
          <a:p>
            <a:fld id="{93CF3079-0B39-422E-AB90-F2ED2D12B82F}" type="slidenum">
              <a:rPr lang="en-US" altLang="en-US"/>
              <a:pPr/>
              <a:t>‹#›</a:t>
            </a:fld>
            <a:endParaRPr lang="en-US" altLang="en-US"/>
          </a:p>
        </p:txBody>
      </p:sp>
    </p:spTree>
    <p:extLst>
      <p:ext uri="{BB962C8B-B14F-4D97-AF65-F5344CB8AC3E}">
        <p14:creationId xmlns:p14="http://schemas.microsoft.com/office/powerpoint/2010/main" val="1597624394"/>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t>June 6, 2011</a:t>
            </a:r>
          </a:p>
        </p:txBody>
      </p:sp>
      <p:sp>
        <p:nvSpPr>
          <p:cNvPr id="4" name="Footer Placeholder 4"/>
          <p:cNvSpPr>
            <a:spLocks noGrp="1"/>
          </p:cNvSpPr>
          <p:nvPr>
            <p:ph type="ftr" sz="quarter" idx="11"/>
          </p:nvPr>
        </p:nvSpPr>
        <p:spPr/>
        <p:txBody>
          <a:bodyPr/>
          <a:lstStyle>
            <a:lvl1pPr>
              <a:defRPr/>
            </a:lvl1pPr>
          </a:lstStyle>
          <a:p>
            <a:pPr>
              <a:defRPr/>
            </a:pPr>
            <a:r>
              <a:rPr lang="en-US"/>
              <a:t>Sacramento County Health and Human Services - 2011/12 Recommended Budget</a:t>
            </a:r>
          </a:p>
        </p:txBody>
      </p:sp>
      <p:sp>
        <p:nvSpPr>
          <p:cNvPr id="5" name="Slide Number Placeholder 5"/>
          <p:cNvSpPr>
            <a:spLocks noGrp="1"/>
          </p:cNvSpPr>
          <p:nvPr>
            <p:ph type="sldNum" sz="quarter" idx="12"/>
          </p:nvPr>
        </p:nvSpPr>
        <p:spPr/>
        <p:txBody>
          <a:bodyPr/>
          <a:lstStyle>
            <a:lvl1pPr>
              <a:defRPr/>
            </a:lvl1pPr>
          </a:lstStyle>
          <a:p>
            <a:fld id="{0B7E06FC-402A-4BAB-87B5-4CFE5CE84C68}" type="slidenum">
              <a:rPr lang="en-US" altLang="en-US"/>
              <a:pPr/>
              <a:t>‹#›</a:t>
            </a:fld>
            <a:endParaRPr lang="en-US" altLang="en-US"/>
          </a:p>
        </p:txBody>
      </p:sp>
    </p:spTree>
    <p:extLst>
      <p:ext uri="{BB962C8B-B14F-4D97-AF65-F5344CB8AC3E}">
        <p14:creationId xmlns:p14="http://schemas.microsoft.com/office/powerpoint/2010/main" val="150546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June 6, 2011</a:t>
            </a:r>
          </a:p>
        </p:txBody>
      </p:sp>
      <p:sp>
        <p:nvSpPr>
          <p:cNvPr id="3" name="Footer Placeholder 4"/>
          <p:cNvSpPr>
            <a:spLocks noGrp="1"/>
          </p:cNvSpPr>
          <p:nvPr>
            <p:ph type="ftr" sz="quarter" idx="11"/>
          </p:nvPr>
        </p:nvSpPr>
        <p:spPr/>
        <p:txBody>
          <a:bodyPr/>
          <a:lstStyle>
            <a:lvl1pPr>
              <a:defRPr/>
            </a:lvl1pPr>
          </a:lstStyle>
          <a:p>
            <a:pPr>
              <a:defRPr/>
            </a:pPr>
            <a:r>
              <a:rPr lang="en-US"/>
              <a:t>Sacramento County Health and Human Services - 2011/12 Recommended Budget</a:t>
            </a:r>
          </a:p>
        </p:txBody>
      </p:sp>
      <p:sp>
        <p:nvSpPr>
          <p:cNvPr id="4" name="Slide Number Placeholder 5"/>
          <p:cNvSpPr>
            <a:spLocks noGrp="1"/>
          </p:cNvSpPr>
          <p:nvPr>
            <p:ph type="sldNum" sz="quarter" idx="12"/>
          </p:nvPr>
        </p:nvSpPr>
        <p:spPr/>
        <p:txBody>
          <a:bodyPr/>
          <a:lstStyle>
            <a:lvl1pPr>
              <a:defRPr/>
            </a:lvl1pPr>
          </a:lstStyle>
          <a:p>
            <a:fld id="{E0DA84ED-4303-4A6D-84FF-FA037ECB52F2}" type="slidenum">
              <a:rPr lang="en-US" altLang="en-US"/>
              <a:pPr/>
              <a:t>‹#›</a:t>
            </a:fld>
            <a:endParaRPr lang="en-US" altLang="en-US"/>
          </a:p>
        </p:txBody>
      </p:sp>
    </p:spTree>
    <p:extLst>
      <p:ext uri="{BB962C8B-B14F-4D97-AF65-F5344CB8AC3E}">
        <p14:creationId xmlns:p14="http://schemas.microsoft.com/office/powerpoint/2010/main" val="287613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June 6, 2011</a:t>
            </a:r>
          </a:p>
        </p:txBody>
      </p:sp>
      <p:sp>
        <p:nvSpPr>
          <p:cNvPr id="6" name="Footer Placeholder 4"/>
          <p:cNvSpPr>
            <a:spLocks noGrp="1"/>
          </p:cNvSpPr>
          <p:nvPr>
            <p:ph type="ftr" sz="quarter" idx="11"/>
          </p:nvPr>
        </p:nvSpPr>
        <p:spPr/>
        <p:txBody>
          <a:bodyPr/>
          <a:lstStyle>
            <a:lvl1pPr>
              <a:defRPr/>
            </a:lvl1pPr>
          </a:lstStyle>
          <a:p>
            <a:pPr>
              <a:defRPr/>
            </a:pPr>
            <a:r>
              <a:rPr lang="en-US"/>
              <a:t>Sacramento County Health and Human Services - 2011/12 Recommended Budget</a:t>
            </a:r>
          </a:p>
        </p:txBody>
      </p:sp>
      <p:sp>
        <p:nvSpPr>
          <p:cNvPr id="7" name="Slide Number Placeholder 5"/>
          <p:cNvSpPr>
            <a:spLocks noGrp="1"/>
          </p:cNvSpPr>
          <p:nvPr>
            <p:ph type="sldNum" sz="quarter" idx="12"/>
          </p:nvPr>
        </p:nvSpPr>
        <p:spPr/>
        <p:txBody>
          <a:bodyPr/>
          <a:lstStyle>
            <a:lvl1pPr>
              <a:defRPr/>
            </a:lvl1pPr>
          </a:lstStyle>
          <a:p>
            <a:fld id="{7858476A-A925-476B-822C-C695DC0C7508}" type="slidenum">
              <a:rPr lang="en-US" altLang="en-US"/>
              <a:pPr/>
              <a:t>‹#›</a:t>
            </a:fld>
            <a:endParaRPr lang="en-US" altLang="en-US"/>
          </a:p>
        </p:txBody>
      </p:sp>
    </p:spTree>
    <p:extLst>
      <p:ext uri="{BB962C8B-B14F-4D97-AF65-F5344CB8AC3E}">
        <p14:creationId xmlns:p14="http://schemas.microsoft.com/office/powerpoint/2010/main" val="611477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June 6, 2011</a:t>
            </a:r>
          </a:p>
        </p:txBody>
      </p:sp>
      <p:sp>
        <p:nvSpPr>
          <p:cNvPr id="6" name="Footer Placeholder 4"/>
          <p:cNvSpPr>
            <a:spLocks noGrp="1"/>
          </p:cNvSpPr>
          <p:nvPr>
            <p:ph type="ftr" sz="quarter" idx="11"/>
          </p:nvPr>
        </p:nvSpPr>
        <p:spPr/>
        <p:txBody>
          <a:bodyPr/>
          <a:lstStyle>
            <a:lvl1pPr>
              <a:defRPr/>
            </a:lvl1pPr>
          </a:lstStyle>
          <a:p>
            <a:pPr>
              <a:defRPr/>
            </a:pPr>
            <a:r>
              <a:rPr lang="en-US"/>
              <a:t>Sacramento County Health and Human Services - 2011/12 Recommended Budget</a:t>
            </a:r>
          </a:p>
        </p:txBody>
      </p:sp>
      <p:sp>
        <p:nvSpPr>
          <p:cNvPr id="7" name="Slide Number Placeholder 5"/>
          <p:cNvSpPr>
            <a:spLocks noGrp="1"/>
          </p:cNvSpPr>
          <p:nvPr>
            <p:ph type="sldNum" sz="quarter" idx="12"/>
          </p:nvPr>
        </p:nvSpPr>
        <p:spPr/>
        <p:txBody>
          <a:bodyPr/>
          <a:lstStyle>
            <a:lvl1pPr>
              <a:defRPr/>
            </a:lvl1pPr>
          </a:lstStyle>
          <a:p>
            <a:fld id="{15D9B9EF-DA12-4904-867C-E52D416CCE6C}" type="slidenum">
              <a:rPr lang="en-US" altLang="en-US"/>
              <a:pPr/>
              <a:t>‹#›</a:t>
            </a:fld>
            <a:endParaRPr lang="en-US" altLang="en-US"/>
          </a:p>
        </p:txBody>
      </p:sp>
    </p:spTree>
    <p:extLst>
      <p:ext uri="{BB962C8B-B14F-4D97-AF65-F5344CB8AC3E}">
        <p14:creationId xmlns:p14="http://schemas.microsoft.com/office/powerpoint/2010/main" val="1332953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r>
              <a:rPr lang="en-US"/>
              <a:t>June 6, 2011</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r>
              <a:rPr lang="en-US"/>
              <a:t>Sacramento County Health and Human Services - 2011/12 Recommended Budget</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ACCCA73-5511-443B-B959-686AC930ABAE}" type="slidenum">
              <a:rPr lang="en-US" altLang="en-US"/>
              <a:pPr/>
              <a:t>‹#›</a:t>
            </a:fld>
            <a:endParaRPr lang="en-US" altLang="en-US"/>
          </a:p>
        </p:txBody>
      </p:sp>
      <p:sp>
        <p:nvSpPr>
          <p:cNvPr id="1031" name="Line 7"/>
          <p:cNvSpPr>
            <a:spLocks noChangeShapeType="1"/>
          </p:cNvSpPr>
          <p:nvPr userDrawn="1"/>
        </p:nvSpPr>
        <p:spPr bwMode="auto">
          <a:xfrm>
            <a:off x="457200" y="6248400"/>
            <a:ext cx="8229600" cy="0"/>
          </a:xfrm>
          <a:prstGeom prst="line">
            <a:avLst/>
          </a:prstGeom>
          <a:noFill/>
          <a:ln w="19050">
            <a:solidFill>
              <a:srgbClr val="0066C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152" r:id="rId1"/>
    <p:sldLayoutId id="2147484153" r:id="rId2"/>
    <p:sldLayoutId id="2147484162"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7A80B-C5C4-5486-F82F-DC0F8CC0D27F}"/>
            </a:ext>
          </a:extLst>
        </p:cNvPr>
        <p:cNvGrpSpPr/>
        <p:nvPr/>
      </p:nvGrpSpPr>
      <p:grpSpPr>
        <a:xfrm>
          <a:off x="0" y="0"/>
          <a:ext cx="0" cy="0"/>
          <a:chOff x="0" y="0"/>
          <a:chExt cx="0" cy="0"/>
        </a:xfrm>
      </p:grpSpPr>
      <p:pic>
        <p:nvPicPr>
          <p:cNvPr id="4102" name="Picture 4" descr="sacctylogo">
            <a:extLst>
              <a:ext uri="{FF2B5EF4-FFF2-40B4-BE49-F238E27FC236}">
                <a16:creationId xmlns:a16="http://schemas.microsoft.com/office/drawing/2014/main" id="{5F6A2A13-B76A-D2FD-E694-F60F285ADD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408738"/>
            <a:ext cx="9969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2">
            <a:extLst>
              <a:ext uri="{FF2B5EF4-FFF2-40B4-BE49-F238E27FC236}">
                <a16:creationId xmlns:a16="http://schemas.microsoft.com/office/drawing/2014/main" id="{5FC950EA-34BC-FB4F-0F89-23AA4D29D33E}"/>
              </a:ext>
            </a:extLst>
          </p:cNvPr>
          <p:cNvSpPr txBox="1">
            <a:spLocks noGrp="1" noChangeArrowheads="1"/>
          </p:cNvSpPr>
          <p:nvPr>
            <p:ph type="title" idx="4294967295"/>
          </p:nvPr>
        </p:nvSpPr>
        <p:spPr bwMode="auto">
          <a:xfrm>
            <a:off x="347663" y="381000"/>
            <a:ext cx="8305800" cy="6461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Elkhorn Boulevard Complete Streets</a:t>
            </a:r>
            <a:endParaRPr kumimoji="0" lang="en-US" altLang="en-US" sz="3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A3FB095E-5331-6452-EFA2-449A6ABED356}"/>
              </a:ext>
              <a:ext uri="{C183D7F6-B498-43B3-948B-1728B52AA6E4}">
                <adec:decorative xmlns:adec="http://schemas.microsoft.com/office/drawing/2017/decorative" val="1"/>
              </a:ext>
            </a:extLst>
          </p:cNvPr>
          <p:cNvCxnSpPr/>
          <p:nvPr/>
        </p:nvCxnSpPr>
        <p:spPr>
          <a:xfrm flipH="1">
            <a:off x="347663" y="6248400"/>
            <a:ext cx="84153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876A0B3-3A82-94A8-F8E6-85348BDD1515}"/>
              </a:ext>
              <a:ext uri="{C183D7F6-B498-43B3-948B-1728B52AA6E4}">
                <adec:decorative xmlns:adec="http://schemas.microsoft.com/office/drawing/2017/decorative" val="1"/>
              </a:ext>
            </a:extLst>
          </p:cNvPr>
          <p:cNvSpPr/>
          <p:nvPr/>
        </p:nvSpPr>
        <p:spPr>
          <a:xfrm>
            <a:off x="347663" y="1027113"/>
            <a:ext cx="8415337" cy="4603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6" descr="Project Limits Map">
            <a:extLst>
              <a:ext uri="{FF2B5EF4-FFF2-40B4-BE49-F238E27FC236}">
                <a16:creationId xmlns:a16="http://schemas.microsoft.com/office/drawing/2014/main" id="{A7EFDF28-A578-445B-BA8E-BC37D412EC67}"/>
              </a:ext>
            </a:extLst>
          </p:cNvPr>
          <p:cNvPicPr>
            <a:picLocks noChangeAspect="1"/>
          </p:cNvPicPr>
          <p:nvPr/>
        </p:nvPicPr>
        <p:blipFill rotWithShape="1">
          <a:blip r:embed="rId4"/>
          <a:srcRect l="13603" t="15440" r="23161" b="17535"/>
          <a:stretch/>
        </p:blipFill>
        <p:spPr>
          <a:xfrm>
            <a:off x="1223963" y="1589090"/>
            <a:ext cx="6553200" cy="4202110"/>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Date Placeholder 3">
            <a:extLst>
              <a:ext uri="{FF2B5EF4-FFF2-40B4-BE49-F238E27FC236}">
                <a16:creationId xmlns:a16="http://schemas.microsoft.com/office/drawing/2014/main" id="{F2F7CB11-A690-2A5B-43C5-2AF812047672}"/>
              </a:ext>
            </a:extLst>
          </p:cNvPr>
          <p:cNvSpPr>
            <a:spLocks noGrp="1"/>
          </p:cNvSpPr>
          <p:nvPr>
            <p:ph type="dt" sz="quarter" idx="10"/>
          </p:nvPr>
        </p:nvSpPr>
        <p:spPr bwMode="auto">
          <a:xfrm>
            <a:off x="762000" y="6362379"/>
            <a:ext cx="144780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cs typeface="Arial" panose="020B0604020202020204" pitchFamily="34" charset="0"/>
              </a:rPr>
              <a:t>October 2025</a:t>
            </a:r>
          </a:p>
        </p:txBody>
      </p:sp>
      <p:sp>
        <p:nvSpPr>
          <p:cNvPr id="10" name="Footer Placeholder 4">
            <a:extLst>
              <a:ext uri="{FF2B5EF4-FFF2-40B4-BE49-F238E27FC236}">
                <a16:creationId xmlns:a16="http://schemas.microsoft.com/office/drawing/2014/main" id="{90D1B43E-5820-15CE-C97F-C00C8A02AF23}"/>
              </a:ext>
            </a:extLst>
          </p:cNvPr>
          <p:cNvSpPr>
            <a:spLocks noGrp="1"/>
          </p:cNvSpPr>
          <p:nvPr>
            <p:ph type="ftr" sz="quarter" idx="11"/>
          </p:nvPr>
        </p:nvSpPr>
        <p:spPr bwMode="auto">
          <a:xfrm>
            <a:off x="1981200" y="6355234"/>
            <a:ext cx="5410200" cy="322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cs typeface="Arial" panose="020B0604020202020204" pitchFamily="34" charset="0"/>
              </a:rPr>
              <a:t>Sacramento County, Engineering and Design Division</a:t>
            </a:r>
          </a:p>
        </p:txBody>
      </p:sp>
      <p:sp>
        <p:nvSpPr>
          <p:cNvPr id="11" name="Slide Number Placeholder 5">
            <a:extLst>
              <a:ext uri="{FF2B5EF4-FFF2-40B4-BE49-F238E27FC236}">
                <a16:creationId xmlns:a16="http://schemas.microsoft.com/office/drawing/2014/main" id="{0B993AF8-BA11-C8FE-1BE2-825A245B46F0}"/>
              </a:ext>
            </a:extLst>
          </p:cNvPr>
          <p:cNvSpPr>
            <a:spLocks noGrp="1"/>
          </p:cNvSpPr>
          <p:nvPr>
            <p:ph type="sldNum" sz="quarter" idx="12"/>
          </p:nvPr>
        </p:nvSpPr>
        <p:spPr bwMode="auto">
          <a:xfrm>
            <a:off x="255588" y="6333804"/>
            <a:ext cx="3540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4251A4C-BE8A-4D3F-B670-FFFDD555A216}" type="slidenum">
              <a:rPr lang="en-US" altLang="en-US" sz="1100">
                <a:cs typeface="Arial" panose="020B0604020202020204" pitchFamily="34" charset="0"/>
              </a:rPr>
              <a:pPr eaLnBrk="1" hangingPunct="1"/>
              <a:t>1</a:t>
            </a:fld>
            <a:endParaRPr lang="en-US" altLang="en-US" sz="1100" dirty="0">
              <a:cs typeface="Arial" panose="020B0604020202020204" pitchFamily="34" charset="0"/>
            </a:endParaRPr>
          </a:p>
        </p:txBody>
      </p:sp>
      <p:sp>
        <p:nvSpPr>
          <p:cNvPr id="6" name="Footer Placeholder 4">
            <a:extLst>
              <a:ext uri="{FF2B5EF4-FFF2-40B4-BE49-F238E27FC236}">
                <a16:creationId xmlns:a16="http://schemas.microsoft.com/office/drawing/2014/main" id="{14F8E6DA-8584-E4F9-3106-1A2074B3ADA0}"/>
              </a:ext>
            </a:extLst>
          </p:cNvPr>
          <p:cNvSpPr txBox="1">
            <a:spLocks/>
          </p:cNvSpPr>
          <p:nvPr/>
        </p:nvSpPr>
        <p:spPr bwMode="auto">
          <a:xfrm>
            <a:off x="395288" y="5482268"/>
            <a:ext cx="2895600" cy="322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ctr"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r>
              <a:rPr lang="en-US" altLang="en-US" sz="1000" dirty="0">
                <a:cs typeface="Arial" panose="020B0604020202020204" pitchFamily="34" charset="0"/>
              </a:rPr>
              <a:t>Project Limits Map</a:t>
            </a:r>
          </a:p>
        </p:txBody>
      </p:sp>
    </p:spTree>
    <p:extLst>
      <p:ext uri="{BB962C8B-B14F-4D97-AF65-F5344CB8AC3E}">
        <p14:creationId xmlns:p14="http://schemas.microsoft.com/office/powerpoint/2010/main" val="1254310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4" descr="saccty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408738"/>
            <a:ext cx="9969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2"/>
          <p:cNvSpPr txBox="1">
            <a:spLocks noGrp="1" noChangeArrowheads="1"/>
          </p:cNvSpPr>
          <p:nvPr>
            <p:ph type="title" idx="4294967295"/>
          </p:nvPr>
        </p:nvSpPr>
        <p:spPr bwMode="auto">
          <a:xfrm>
            <a:off x="347663" y="381000"/>
            <a:ext cx="8305800" cy="6461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Current Conditions</a:t>
            </a:r>
            <a:endParaRPr kumimoji="0" lang="en-US" altLang="en-US" sz="3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cxnSp>
        <p:nvCxnSpPr>
          <p:cNvPr id="3" name="Straight Connector 2">
            <a:extLst>
              <a:ext uri="{C183D7F6-B498-43B3-948B-1728B52AA6E4}">
                <adec:decorative xmlns:adec="http://schemas.microsoft.com/office/drawing/2017/decorative" val="1"/>
              </a:ext>
            </a:extLst>
          </p:cNvPr>
          <p:cNvCxnSpPr/>
          <p:nvPr/>
        </p:nvCxnSpPr>
        <p:spPr>
          <a:xfrm flipH="1">
            <a:off x="347663" y="6248400"/>
            <a:ext cx="84153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C183D7F6-B498-43B3-948B-1728B52AA6E4}">
                <adec:decorative xmlns:adec="http://schemas.microsoft.com/office/drawing/2017/decorative" val="1"/>
              </a:ext>
            </a:extLst>
          </p:cNvPr>
          <p:cNvSpPr/>
          <p:nvPr/>
        </p:nvSpPr>
        <p:spPr>
          <a:xfrm>
            <a:off x="347663" y="1027113"/>
            <a:ext cx="8415337" cy="4603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5" descr="A picture containing ground, outdoor, manhole cover, stone&#10;&#10;AI-generated content may be incorrect.">
            <a:extLst>
              <a:ext uri="{FF2B5EF4-FFF2-40B4-BE49-F238E27FC236}">
                <a16:creationId xmlns:a16="http://schemas.microsoft.com/office/drawing/2014/main" id="{87691F8B-F5C3-4CBC-CE5E-1C405AE268F9}"/>
              </a:ext>
            </a:extLst>
          </p:cNvPr>
          <p:cNvPicPr>
            <a:picLocks noChangeAspect="1"/>
          </p:cNvPicPr>
          <p:nvPr/>
        </p:nvPicPr>
        <p:blipFill>
          <a:blip r:embed="rId4" cstate="print">
            <a:extLst>
              <a:ext uri="{28A0092B-C50C-407E-A947-70E740481C1C}">
                <a14:useLocalDpi xmlns:a14="http://schemas.microsoft.com/office/drawing/2010/main" val="0"/>
              </a:ext>
            </a:extLst>
          </a:blip>
          <a:srcRect l="429" r="23261" b="2"/>
          <a:stretch/>
        </p:blipFill>
        <p:spPr>
          <a:xfrm rot="5400000">
            <a:off x="374351" y="1209653"/>
            <a:ext cx="2713635"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picture containing text, tree, outdoor, light&#10;&#10;AI-generated content may be incorrect.">
            <a:extLst>
              <a:ext uri="{FF2B5EF4-FFF2-40B4-BE49-F238E27FC236}">
                <a16:creationId xmlns:a16="http://schemas.microsoft.com/office/drawing/2014/main" id="{9E0CBFD0-5E08-8495-4375-DA3E289C50EF}"/>
              </a:ext>
            </a:extLst>
          </p:cNvPr>
          <p:cNvPicPr>
            <a:picLocks noChangeAspect="1"/>
          </p:cNvPicPr>
          <p:nvPr/>
        </p:nvPicPr>
        <p:blipFill>
          <a:blip r:embed="rId5" cstate="print">
            <a:extLst>
              <a:ext uri="{28A0092B-C50C-407E-A947-70E740481C1C}">
                <a14:useLocalDpi xmlns:a14="http://schemas.microsoft.com/office/drawing/2010/main" val="0"/>
              </a:ext>
            </a:extLst>
          </a:blip>
          <a:srcRect l="3308" r="20382" b="2"/>
          <a:stretch/>
        </p:blipFill>
        <p:spPr>
          <a:xfrm rot="5400000">
            <a:off x="5963145" y="3397746"/>
            <a:ext cx="2713635"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Failing Pavement">
            <a:extLst>
              <a:ext uri="{FF2B5EF4-FFF2-40B4-BE49-F238E27FC236}">
                <a16:creationId xmlns:a16="http://schemas.microsoft.com/office/drawing/2014/main" id="{314C374F-5598-7D67-DD4A-B720328E28E5}"/>
              </a:ext>
            </a:extLst>
          </p:cNvPr>
          <p:cNvPicPr>
            <a:picLocks noChangeAspect="1"/>
          </p:cNvPicPr>
          <p:nvPr/>
        </p:nvPicPr>
        <p:blipFill>
          <a:blip r:embed="rId6" cstate="print">
            <a:extLst>
              <a:ext uri="{28A0092B-C50C-407E-A947-70E740481C1C}">
                <a14:useLocalDpi xmlns:a14="http://schemas.microsoft.com/office/drawing/2010/main" val="0"/>
              </a:ext>
            </a:extLst>
          </a:blip>
          <a:srcRect l="568" r="23152" b="2"/>
          <a:stretch/>
        </p:blipFill>
        <p:spPr>
          <a:xfrm rot="5400000">
            <a:off x="1810779" y="3398279"/>
            <a:ext cx="2712566" cy="26670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picture containing sky, outdoor, way, road&#10;&#10;AI-generated content may be incorrect.">
            <a:extLst>
              <a:ext uri="{FF2B5EF4-FFF2-40B4-BE49-F238E27FC236}">
                <a16:creationId xmlns:a16="http://schemas.microsoft.com/office/drawing/2014/main" id="{23B5C9BE-2ECE-CE6D-2405-8BF76AE0554D}"/>
              </a:ext>
            </a:extLst>
          </p:cNvPr>
          <p:cNvPicPr>
            <a:picLocks noChangeAspect="1"/>
          </p:cNvPicPr>
          <p:nvPr/>
        </p:nvPicPr>
        <p:blipFill>
          <a:blip r:embed="rId7" cstate="print">
            <a:extLst>
              <a:ext uri="{28A0092B-C50C-407E-A947-70E740481C1C}">
                <a14:useLocalDpi xmlns:a14="http://schemas.microsoft.com/office/drawing/2010/main" val="0"/>
              </a:ext>
            </a:extLst>
          </a:blip>
          <a:srcRect l="6939" r="19324" b="4"/>
          <a:stretch/>
        </p:blipFill>
        <p:spPr>
          <a:xfrm>
            <a:off x="4038600" y="1179983"/>
            <a:ext cx="2667000" cy="2712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Date Placeholder 3">
            <a:extLst>
              <a:ext uri="{FF2B5EF4-FFF2-40B4-BE49-F238E27FC236}">
                <a16:creationId xmlns:a16="http://schemas.microsoft.com/office/drawing/2014/main" id="{C6012671-EAC6-6D35-7C87-15C7D487E379}"/>
              </a:ext>
            </a:extLst>
          </p:cNvPr>
          <p:cNvSpPr>
            <a:spLocks noGrp="1"/>
          </p:cNvSpPr>
          <p:nvPr>
            <p:ph type="dt" sz="quarter" idx="10"/>
          </p:nvPr>
        </p:nvSpPr>
        <p:spPr bwMode="auto">
          <a:xfrm>
            <a:off x="762000" y="6362379"/>
            <a:ext cx="144780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cs typeface="Arial" panose="020B0604020202020204" pitchFamily="34" charset="0"/>
              </a:rPr>
              <a:t>October 2025</a:t>
            </a:r>
          </a:p>
        </p:txBody>
      </p:sp>
      <p:sp>
        <p:nvSpPr>
          <p:cNvPr id="10" name="Footer Placeholder 4">
            <a:extLst>
              <a:ext uri="{FF2B5EF4-FFF2-40B4-BE49-F238E27FC236}">
                <a16:creationId xmlns:a16="http://schemas.microsoft.com/office/drawing/2014/main" id="{E3393CE2-E7E1-00CC-2AA9-EDBBAF870128}"/>
              </a:ext>
            </a:extLst>
          </p:cNvPr>
          <p:cNvSpPr>
            <a:spLocks noGrp="1"/>
          </p:cNvSpPr>
          <p:nvPr>
            <p:ph type="ftr" sz="quarter" idx="11"/>
          </p:nvPr>
        </p:nvSpPr>
        <p:spPr bwMode="auto">
          <a:xfrm>
            <a:off x="1981200" y="6355234"/>
            <a:ext cx="5410200" cy="322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cs typeface="Arial" panose="020B0604020202020204" pitchFamily="34" charset="0"/>
              </a:rPr>
              <a:t>Sacramento County, Engineering and Design Division</a:t>
            </a:r>
          </a:p>
        </p:txBody>
      </p:sp>
      <p:sp>
        <p:nvSpPr>
          <p:cNvPr id="11" name="Slide Number Placeholder 5">
            <a:extLst>
              <a:ext uri="{FF2B5EF4-FFF2-40B4-BE49-F238E27FC236}">
                <a16:creationId xmlns:a16="http://schemas.microsoft.com/office/drawing/2014/main" id="{2B038BF4-90F3-7AFD-0964-2DFC4F624413}"/>
              </a:ext>
            </a:extLst>
          </p:cNvPr>
          <p:cNvSpPr>
            <a:spLocks noGrp="1"/>
          </p:cNvSpPr>
          <p:nvPr>
            <p:ph type="sldNum" sz="quarter" idx="12"/>
          </p:nvPr>
        </p:nvSpPr>
        <p:spPr bwMode="auto">
          <a:xfrm>
            <a:off x="255588" y="6333804"/>
            <a:ext cx="3540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4251A4C-BE8A-4D3F-B670-FFFDD555A216}" type="slidenum">
              <a:rPr lang="en-US" altLang="en-US" sz="1100">
                <a:cs typeface="Arial" panose="020B0604020202020204" pitchFamily="34" charset="0"/>
              </a:rPr>
              <a:pPr eaLnBrk="1" hangingPunct="1"/>
              <a:t>2</a:t>
            </a:fld>
            <a:endParaRPr lang="en-US" altLang="en-US" sz="1100" dirty="0">
              <a:cs typeface="Arial" panose="020B0604020202020204" pitchFamily="34" charset="0"/>
            </a:endParaRPr>
          </a:p>
        </p:txBody>
      </p:sp>
      <p:sp>
        <p:nvSpPr>
          <p:cNvPr id="17" name="Footer Placeholder 4">
            <a:extLst>
              <a:ext uri="{FF2B5EF4-FFF2-40B4-BE49-F238E27FC236}">
                <a16:creationId xmlns:a16="http://schemas.microsoft.com/office/drawing/2014/main" id="{C5B9CB18-84F2-2C21-4B57-9B10115DAAB6}"/>
              </a:ext>
            </a:extLst>
          </p:cNvPr>
          <p:cNvSpPr txBox="1">
            <a:spLocks/>
          </p:cNvSpPr>
          <p:nvPr/>
        </p:nvSpPr>
        <p:spPr bwMode="auto">
          <a:xfrm>
            <a:off x="397668" y="1186335"/>
            <a:ext cx="1552577" cy="243994"/>
          </a:xfrm>
          <a:prstGeom prst="rect">
            <a:avLst/>
          </a:prstGeom>
          <a:gradFill>
            <a:gsLst>
              <a:gs pos="0">
                <a:schemeClr val="bg1">
                  <a:lumMod val="95000"/>
                </a:schemeClr>
              </a:gs>
              <a:gs pos="74000">
                <a:schemeClr val="bg1">
                  <a:lumMod val="75000"/>
                </a:schemeClr>
              </a:gs>
              <a:gs pos="83000">
                <a:schemeClr val="bg1">
                  <a:lumMod val="85000"/>
                </a:schemeClr>
              </a:gs>
              <a:gs pos="100000">
                <a:schemeClr val="bg1"/>
              </a:gs>
            </a:gsLst>
            <a:lin ang="5400000" scaled="1"/>
          </a:gradFill>
        </p:spPr>
        <p:txBody>
          <a:bodyPr vert="horz" wrap="square" lIns="91440" tIns="45720" rIns="91440" bIns="45720" numCol="1" rtlCol="0" anchor="ctr" anchorCtr="0" compatLnSpc="1">
            <a:prstTxWarp prst="textNoShape">
              <a:avLst/>
            </a:prstTxWarp>
          </a:bodyPr>
          <a:lstStyle>
            <a:defPPr>
              <a:defRPr lang="en-US"/>
            </a:defPPr>
            <a:lvl1pPr algn="ctr"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r>
              <a:rPr lang="en-US" altLang="en-US" sz="1000" dirty="0">
                <a:cs typeface="Arial" panose="020B0604020202020204" pitchFamily="34" charset="0"/>
              </a:rPr>
              <a:t>Existing Drainage Inlet</a:t>
            </a:r>
          </a:p>
        </p:txBody>
      </p:sp>
      <p:sp>
        <p:nvSpPr>
          <p:cNvPr id="18" name="Footer Placeholder 4">
            <a:extLst>
              <a:ext uri="{FF2B5EF4-FFF2-40B4-BE49-F238E27FC236}">
                <a16:creationId xmlns:a16="http://schemas.microsoft.com/office/drawing/2014/main" id="{7384E17B-A63B-39B4-BDE7-EE3C41B8BC16}"/>
              </a:ext>
            </a:extLst>
          </p:cNvPr>
          <p:cNvSpPr txBox="1">
            <a:spLocks/>
          </p:cNvSpPr>
          <p:nvPr/>
        </p:nvSpPr>
        <p:spPr bwMode="auto">
          <a:xfrm>
            <a:off x="4048125" y="1179980"/>
            <a:ext cx="1209675" cy="243994"/>
          </a:xfrm>
          <a:prstGeom prst="rect">
            <a:avLst/>
          </a:prstGeom>
          <a:gradFill>
            <a:gsLst>
              <a:gs pos="0">
                <a:schemeClr val="bg1">
                  <a:lumMod val="95000"/>
                </a:schemeClr>
              </a:gs>
              <a:gs pos="74000">
                <a:schemeClr val="bg1">
                  <a:lumMod val="75000"/>
                </a:schemeClr>
              </a:gs>
              <a:gs pos="83000">
                <a:schemeClr val="bg1">
                  <a:lumMod val="85000"/>
                </a:schemeClr>
              </a:gs>
              <a:gs pos="100000">
                <a:schemeClr val="bg1"/>
              </a:gs>
            </a:gsLst>
            <a:lin ang="5400000" scaled="1"/>
          </a:gradFill>
        </p:spPr>
        <p:txBody>
          <a:bodyPr vert="horz" wrap="square" lIns="91440" tIns="45720" rIns="91440" bIns="45720" numCol="1" rtlCol="0" anchor="ctr" anchorCtr="0" compatLnSpc="1">
            <a:prstTxWarp prst="textNoShape">
              <a:avLst/>
            </a:prstTxWarp>
          </a:bodyPr>
          <a:lstStyle>
            <a:defPPr>
              <a:defRPr lang="en-US"/>
            </a:defPPr>
            <a:lvl1pPr algn="ctr"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r>
              <a:rPr lang="en-US" altLang="en-US" sz="1000" dirty="0">
                <a:cs typeface="Arial" panose="020B0604020202020204" pitchFamily="34" charset="0"/>
              </a:rPr>
              <a:t>Failing Pavement</a:t>
            </a:r>
          </a:p>
        </p:txBody>
      </p:sp>
      <p:sp>
        <p:nvSpPr>
          <p:cNvPr id="19" name="Footer Placeholder 4">
            <a:extLst>
              <a:ext uri="{FF2B5EF4-FFF2-40B4-BE49-F238E27FC236}">
                <a16:creationId xmlns:a16="http://schemas.microsoft.com/office/drawing/2014/main" id="{E42F276C-C548-3992-2ECE-1CE75F5974C3}"/>
              </a:ext>
            </a:extLst>
          </p:cNvPr>
          <p:cNvSpPr txBox="1">
            <a:spLocks/>
          </p:cNvSpPr>
          <p:nvPr/>
        </p:nvSpPr>
        <p:spPr bwMode="auto">
          <a:xfrm>
            <a:off x="1833561" y="3370744"/>
            <a:ext cx="1209675" cy="243994"/>
          </a:xfrm>
          <a:prstGeom prst="rect">
            <a:avLst/>
          </a:prstGeom>
          <a:gradFill>
            <a:gsLst>
              <a:gs pos="0">
                <a:schemeClr val="bg1">
                  <a:lumMod val="95000"/>
                </a:schemeClr>
              </a:gs>
              <a:gs pos="74000">
                <a:schemeClr val="bg1">
                  <a:lumMod val="75000"/>
                </a:schemeClr>
              </a:gs>
              <a:gs pos="83000">
                <a:schemeClr val="bg1">
                  <a:lumMod val="85000"/>
                </a:schemeClr>
              </a:gs>
              <a:gs pos="100000">
                <a:schemeClr val="bg1"/>
              </a:gs>
            </a:gsLst>
            <a:lin ang="5400000" scaled="1"/>
          </a:gradFill>
        </p:spPr>
        <p:txBody>
          <a:bodyPr vert="horz" wrap="square" lIns="91440" tIns="45720" rIns="91440" bIns="45720" numCol="1" rtlCol="0" anchor="ctr" anchorCtr="0" compatLnSpc="1">
            <a:prstTxWarp prst="textNoShape">
              <a:avLst/>
            </a:prstTxWarp>
          </a:bodyPr>
          <a:lstStyle>
            <a:defPPr>
              <a:defRPr lang="en-US"/>
            </a:defPPr>
            <a:lvl1pPr algn="ctr"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r>
              <a:rPr lang="en-US" altLang="en-US" sz="1000" dirty="0">
                <a:cs typeface="Arial" panose="020B0604020202020204" pitchFamily="34" charset="0"/>
              </a:rPr>
              <a:t>Failing Pavement</a:t>
            </a:r>
          </a:p>
        </p:txBody>
      </p:sp>
      <p:sp>
        <p:nvSpPr>
          <p:cNvPr id="20" name="Footer Placeholder 4">
            <a:extLst>
              <a:ext uri="{FF2B5EF4-FFF2-40B4-BE49-F238E27FC236}">
                <a16:creationId xmlns:a16="http://schemas.microsoft.com/office/drawing/2014/main" id="{4B804004-403C-9CF1-AA9B-D14E69E33C73}"/>
              </a:ext>
            </a:extLst>
          </p:cNvPr>
          <p:cNvSpPr txBox="1">
            <a:spLocks/>
          </p:cNvSpPr>
          <p:nvPr/>
        </p:nvSpPr>
        <p:spPr bwMode="auto">
          <a:xfrm>
            <a:off x="7277100" y="5845184"/>
            <a:ext cx="1376363" cy="243994"/>
          </a:xfrm>
          <a:prstGeom prst="rect">
            <a:avLst/>
          </a:prstGeom>
          <a:gradFill>
            <a:gsLst>
              <a:gs pos="0">
                <a:schemeClr val="bg1">
                  <a:lumMod val="95000"/>
                </a:schemeClr>
              </a:gs>
              <a:gs pos="74000">
                <a:schemeClr val="bg1">
                  <a:lumMod val="75000"/>
                </a:schemeClr>
              </a:gs>
              <a:gs pos="83000">
                <a:schemeClr val="bg1">
                  <a:lumMod val="85000"/>
                </a:schemeClr>
              </a:gs>
              <a:gs pos="100000">
                <a:schemeClr val="bg1"/>
              </a:gs>
            </a:gsLst>
            <a:lin ang="5400000" scaled="1"/>
          </a:gradFill>
        </p:spPr>
        <p:txBody>
          <a:bodyPr vert="horz" wrap="square" lIns="91440" tIns="45720" rIns="91440" bIns="45720" numCol="1" rtlCol="0" anchor="ctr" anchorCtr="0" compatLnSpc="1">
            <a:prstTxWarp prst="textNoShape">
              <a:avLst/>
            </a:prstTxWarp>
          </a:bodyPr>
          <a:lstStyle>
            <a:defPPr>
              <a:defRPr lang="en-US"/>
            </a:defPPr>
            <a:lvl1pPr algn="ctr"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r>
              <a:rPr lang="en-US" altLang="en-US" sz="1000" dirty="0">
                <a:cs typeface="Arial" panose="020B0604020202020204" pitchFamily="34" charset="0"/>
              </a:rPr>
              <a:t>Existing Signal Head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1FB17-43AD-61E2-A2EF-C227C90AF622}"/>
            </a:ext>
          </a:extLst>
        </p:cNvPr>
        <p:cNvGrpSpPr/>
        <p:nvPr/>
      </p:nvGrpSpPr>
      <p:grpSpPr>
        <a:xfrm>
          <a:off x="0" y="0"/>
          <a:ext cx="0" cy="0"/>
          <a:chOff x="0" y="0"/>
          <a:chExt cx="0" cy="0"/>
        </a:xfrm>
      </p:grpSpPr>
      <p:pic>
        <p:nvPicPr>
          <p:cNvPr id="4102" name="Picture 4" descr="sacctylogo">
            <a:extLst>
              <a:ext uri="{FF2B5EF4-FFF2-40B4-BE49-F238E27FC236}">
                <a16:creationId xmlns:a16="http://schemas.microsoft.com/office/drawing/2014/main" id="{0A1AA99C-0320-BFB6-2733-959AE522A2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408738"/>
            <a:ext cx="9969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2">
            <a:extLst>
              <a:ext uri="{FF2B5EF4-FFF2-40B4-BE49-F238E27FC236}">
                <a16:creationId xmlns:a16="http://schemas.microsoft.com/office/drawing/2014/main" id="{CB7B305F-53D9-66F2-4A38-FD1491435830}"/>
              </a:ext>
            </a:extLst>
          </p:cNvPr>
          <p:cNvSpPr txBox="1">
            <a:spLocks noGrp="1" noChangeArrowheads="1"/>
          </p:cNvSpPr>
          <p:nvPr>
            <p:ph type="title" idx="4294967295"/>
          </p:nvPr>
        </p:nvSpPr>
        <p:spPr bwMode="auto">
          <a:xfrm>
            <a:off x="347663" y="381000"/>
            <a:ext cx="8305800"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Project Overview</a:t>
            </a:r>
            <a:endParaRPr kumimoji="0" lang="en-US" altLang="en-US" sz="3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01968AE7-071F-E2B5-8A46-6419BFB84C42}"/>
              </a:ext>
              <a:ext uri="{C183D7F6-B498-43B3-948B-1728B52AA6E4}">
                <adec:decorative xmlns:adec="http://schemas.microsoft.com/office/drawing/2017/decorative" val="1"/>
              </a:ext>
            </a:extLst>
          </p:cNvPr>
          <p:cNvCxnSpPr/>
          <p:nvPr/>
        </p:nvCxnSpPr>
        <p:spPr>
          <a:xfrm flipH="1">
            <a:off x="347663" y="6248400"/>
            <a:ext cx="84153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1A11C6B-38B4-C6E4-3597-7024C34AF5F1}"/>
              </a:ext>
              <a:ext uri="{C183D7F6-B498-43B3-948B-1728B52AA6E4}">
                <adec:decorative xmlns:adec="http://schemas.microsoft.com/office/drawing/2017/decorative" val="1"/>
              </a:ext>
            </a:extLst>
          </p:cNvPr>
          <p:cNvSpPr/>
          <p:nvPr/>
        </p:nvSpPr>
        <p:spPr>
          <a:xfrm>
            <a:off x="347663" y="1027113"/>
            <a:ext cx="8415337" cy="4603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ontent Placeholder 2">
            <a:extLst>
              <a:ext uri="{FF2B5EF4-FFF2-40B4-BE49-F238E27FC236}">
                <a16:creationId xmlns:a16="http://schemas.microsoft.com/office/drawing/2014/main" id="{6C0C24F8-2AB1-679D-EDBE-858FA8B3125F}"/>
              </a:ext>
            </a:extLst>
          </p:cNvPr>
          <p:cNvSpPr txBox="1">
            <a:spLocks/>
          </p:cNvSpPr>
          <p:nvPr/>
        </p:nvSpPr>
        <p:spPr bwMode="auto">
          <a:xfrm>
            <a:off x="381000" y="1321329"/>
            <a:ext cx="8820151" cy="107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500" dirty="0">
                <a:latin typeface="Arial" panose="020B0604020202020204" pitchFamily="34" charset="0"/>
                <a:cs typeface="Arial" panose="020B0604020202020204" pitchFamily="34" charset="0"/>
              </a:rPr>
              <a:t>The Elkhorn Boulevard Complete Streets Project aims to enhance safety, mobility, and infrastructure along Elkhorn Boulevard in unincorporated Sacramento County. The project will incorporate road rehabilitation, pedestrian and bike improvements, traffic calming measures, and infrastructure upgrades such as lighting enhancements and signal improvements.  </a:t>
            </a:r>
          </a:p>
        </p:txBody>
      </p:sp>
      <p:sp>
        <p:nvSpPr>
          <p:cNvPr id="6" name="TextBox 5">
            <a:extLst>
              <a:ext uri="{FF2B5EF4-FFF2-40B4-BE49-F238E27FC236}">
                <a16:creationId xmlns:a16="http://schemas.microsoft.com/office/drawing/2014/main" id="{6EE87B1E-DE78-0D3B-931A-9112037C8FAE}"/>
              </a:ext>
            </a:extLst>
          </p:cNvPr>
          <p:cNvSpPr txBox="1"/>
          <p:nvPr/>
        </p:nvSpPr>
        <p:spPr>
          <a:xfrm>
            <a:off x="347663" y="2438400"/>
            <a:ext cx="4972051" cy="830997"/>
          </a:xfrm>
          <a:prstGeom prst="rect">
            <a:avLst/>
          </a:prstGeom>
          <a:noFill/>
        </p:spPr>
        <p:txBody>
          <a:bodyPr wrap="square" rtlCol="0">
            <a:spAutoFit/>
          </a:bodyPr>
          <a:lstStyle/>
          <a:p>
            <a:r>
              <a:rPr lang="en-US" sz="2400" dirty="0"/>
              <a:t>Key Objectives:</a:t>
            </a:r>
          </a:p>
          <a:p>
            <a:endParaRPr lang="en-US" sz="2400" dirty="0"/>
          </a:p>
        </p:txBody>
      </p:sp>
      <p:sp>
        <p:nvSpPr>
          <p:cNvPr id="7" name="TextBox 6">
            <a:extLst>
              <a:ext uri="{FF2B5EF4-FFF2-40B4-BE49-F238E27FC236}">
                <a16:creationId xmlns:a16="http://schemas.microsoft.com/office/drawing/2014/main" id="{A95010C6-5C18-E5F0-21F0-0F43090A24DB}"/>
              </a:ext>
            </a:extLst>
          </p:cNvPr>
          <p:cNvSpPr txBox="1"/>
          <p:nvPr/>
        </p:nvSpPr>
        <p:spPr>
          <a:xfrm>
            <a:off x="598318" y="5143813"/>
            <a:ext cx="2068069" cy="830997"/>
          </a:xfrm>
          <a:prstGeom prst="rect">
            <a:avLst/>
          </a:prstGeom>
          <a:noFill/>
        </p:spPr>
        <p:txBody>
          <a:bodyPr wrap="square" rtlCol="0">
            <a:spAutoFit/>
          </a:bodyPr>
          <a:lstStyle/>
          <a:p>
            <a:pPr algn="ctr"/>
            <a:r>
              <a:rPr lang="en-US" sz="1200" dirty="0"/>
              <a:t>Improve pedestrian and bicycle safety with dedicated bike lanes and crosswalk enhancements.</a:t>
            </a:r>
          </a:p>
        </p:txBody>
      </p:sp>
      <p:sp>
        <p:nvSpPr>
          <p:cNvPr id="8" name="TextBox 7">
            <a:extLst>
              <a:ext uri="{FF2B5EF4-FFF2-40B4-BE49-F238E27FC236}">
                <a16:creationId xmlns:a16="http://schemas.microsoft.com/office/drawing/2014/main" id="{0C2B23D8-DBB4-7DB3-3A22-A0204CB0A312}"/>
              </a:ext>
            </a:extLst>
          </p:cNvPr>
          <p:cNvSpPr txBox="1"/>
          <p:nvPr/>
        </p:nvSpPr>
        <p:spPr>
          <a:xfrm>
            <a:off x="3429000" y="5184468"/>
            <a:ext cx="2667000" cy="830997"/>
          </a:xfrm>
          <a:prstGeom prst="rect">
            <a:avLst/>
          </a:prstGeom>
          <a:noFill/>
        </p:spPr>
        <p:txBody>
          <a:bodyPr wrap="square" rtlCol="0">
            <a:spAutoFit/>
          </a:bodyPr>
          <a:lstStyle/>
          <a:p>
            <a:pPr algn="ctr"/>
            <a:r>
              <a:rPr lang="en-US" sz="1200" dirty="0"/>
              <a:t>Reduce traffic congestion and enhance mobility through lane reconfigurations and signal upgrades.</a:t>
            </a:r>
          </a:p>
        </p:txBody>
      </p:sp>
      <p:sp>
        <p:nvSpPr>
          <p:cNvPr id="9" name="TextBox 8">
            <a:extLst>
              <a:ext uri="{FF2B5EF4-FFF2-40B4-BE49-F238E27FC236}">
                <a16:creationId xmlns:a16="http://schemas.microsoft.com/office/drawing/2014/main" id="{5CF37B1A-368D-B5C7-7487-EAD935EB9F37}"/>
              </a:ext>
            </a:extLst>
          </p:cNvPr>
          <p:cNvSpPr txBox="1"/>
          <p:nvPr/>
        </p:nvSpPr>
        <p:spPr>
          <a:xfrm>
            <a:off x="6702868" y="5184467"/>
            <a:ext cx="2068069" cy="830997"/>
          </a:xfrm>
          <a:prstGeom prst="rect">
            <a:avLst/>
          </a:prstGeom>
          <a:noFill/>
        </p:spPr>
        <p:txBody>
          <a:bodyPr wrap="square" rtlCol="0">
            <a:spAutoFit/>
          </a:bodyPr>
          <a:lstStyle/>
          <a:p>
            <a:pPr algn="ctr"/>
            <a:r>
              <a:rPr lang="en-US" sz="1200" dirty="0"/>
              <a:t>Create a safer and more accessible corridor for all users, including drivers, cyclists, and pedestrians.</a:t>
            </a:r>
          </a:p>
        </p:txBody>
      </p:sp>
      <p:pic>
        <p:nvPicPr>
          <p:cNvPr id="13" name="Picture 12" descr="Example of a roadway with buffered bike lanes.">
            <a:extLst>
              <a:ext uri="{FF2B5EF4-FFF2-40B4-BE49-F238E27FC236}">
                <a16:creationId xmlns:a16="http://schemas.microsoft.com/office/drawing/2014/main" id="{55226E42-5885-A4B8-E760-119B19ABAE75}"/>
              </a:ext>
            </a:extLst>
          </p:cNvPr>
          <p:cNvPicPr>
            <a:picLocks noChangeAspect="1"/>
          </p:cNvPicPr>
          <p:nvPr/>
        </p:nvPicPr>
        <p:blipFill>
          <a:blip r:embed="rId4"/>
          <a:stretch>
            <a:fillRect/>
          </a:stretch>
        </p:blipFill>
        <p:spPr>
          <a:xfrm>
            <a:off x="3510925" y="3128621"/>
            <a:ext cx="2779925" cy="1808813"/>
          </a:xfrm>
          <a:prstGeom prst="rect">
            <a:avLst/>
          </a:prstGeom>
          <a:ln>
            <a:noFill/>
          </a:ln>
          <a:effectLst>
            <a:outerShdw blurRad="190500" algn="tl" rotWithShape="0">
              <a:srgbClr val="000000">
                <a:alpha val="70000"/>
              </a:srgbClr>
            </a:outerShdw>
          </a:effectLst>
        </p:spPr>
      </p:pic>
      <p:pic>
        <p:nvPicPr>
          <p:cNvPr id="23" name="Picture 22" descr="Example of a roadway with buffered bike lanes">
            <a:extLst>
              <a:ext uri="{FF2B5EF4-FFF2-40B4-BE49-F238E27FC236}">
                <a16:creationId xmlns:a16="http://schemas.microsoft.com/office/drawing/2014/main" id="{E39869C3-4B37-1146-95F3-6429CB953728}"/>
              </a:ext>
            </a:extLst>
          </p:cNvPr>
          <p:cNvPicPr>
            <a:picLocks noChangeAspect="1"/>
          </p:cNvPicPr>
          <p:nvPr/>
        </p:nvPicPr>
        <p:blipFill>
          <a:blip r:embed="rId5"/>
          <a:stretch>
            <a:fillRect/>
          </a:stretch>
        </p:blipFill>
        <p:spPr>
          <a:xfrm>
            <a:off x="6685848" y="3092364"/>
            <a:ext cx="2020887" cy="1844504"/>
          </a:xfrm>
          <a:prstGeom prst="rect">
            <a:avLst/>
          </a:prstGeom>
          <a:ln>
            <a:noFill/>
          </a:ln>
          <a:effectLst>
            <a:outerShdw blurRad="190500" algn="tl" rotWithShape="0">
              <a:srgbClr val="000000">
                <a:alpha val="70000"/>
              </a:srgbClr>
            </a:outerShdw>
          </a:effectLst>
        </p:spPr>
      </p:pic>
      <p:pic>
        <p:nvPicPr>
          <p:cNvPr id="27" name="Picture 26" descr="Aerial imagery of a roadway with buffered bike lanes.">
            <a:extLst>
              <a:ext uri="{FF2B5EF4-FFF2-40B4-BE49-F238E27FC236}">
                <a16:creationId xmlns:a16="http://schemas.microsoft.com/office/drawing/2014/main" id="{7251EBDE-0E74-8213-CD29-01A7A960990A}"/>
              </a:ext>
            </a:extLst>
          </p:cNvPr>
          <p:cNvPicPr>
            <a:picLocks noChangeAspect="1"/>
          </p:cNvPicPr>
          <p:nvPr/>
        </p:nvPicPr>
        <p:blipFill>
          <a:blip r:embed="rId6"/>
          <a:stretch>
            <a:fillRect/>
          </a:stretch>
        </p:blipFill>
        <p:spPr>
          <a:xfrm>
            <a:off x="346549" y="3114554"/>
            <a:ext cx="2769378" cy="1822882"/>
          </a:xfrm>
          <a:prstGeom prst="rect">
            <a:avLst/>
          </a:prstGeom>
          <a:ln>
            <a:noFill/>
          </a:ln>
          <a:effectLst>
            <a:outerShdw blurRad="190500" algn="tl" rotWithShape="0">
              <a:srgbClr val="000000">
                <a:alpha val="70000"/>
              </a:srgbClr>
            </a:outerShdw>
          </a:effectLst>
        </p:spPr>
      </p:pic>
      <p:sp>
        <p:nvSpPr>
          <p:cNvPr id="4" name="Date Placeholder 3">
            <a:extLst>
              <a:ext uri="{FF2B5EF4-FFF2-40B4-BE49-F238E27FC236}">
                <a16:creationId xmlns:a16="http://schemas.microsoft.com/office/drawing/2014/main" id="{45B4186E-0E77-48BD-D60E-0555E48833AA}"/>
              </a:ext>
            </a:extLst>
          </p:cNvPr>
          <p:cNvSpPr>
            <a:spLocks noGrp="1"/>
          </p:cNvSpPr>
          <p:nvPr>
            <p:ph type="dt" sz="quarter" idx="10"/>
          </p:nvPr>
        </p:nvSpPr>
        <p:spPr bwMode="auto">
          <a:xfrm>
            <a:off x="762000" y="6362379"/>
            <a:ext cx="137160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cs typeface="Arial" panose="020B0604020202020204" pitchFamily="34" charset="0"/>
              </a:rPr>
              <a:t>October 2025</a:t>
            </a:r>
          </a:p>
        </p:txBody>
      </p:sp>
      <p:sp>
        <p:nvSpPr>
          <p:cNvPr id="10" name="Footer Placeholder 4">
            <a:extLst>
              <a:ext uri="{FF2B5EF4-FFF2-40B4-BE49-F238E27FC236}">
                <a16:creationId xmlns:a16="http://schemas.microsoft.com/office/drawing/2014/main" id="{690BD9E0-ECBA-F677-407B-F8AF5F4A3112}"/>
              </a:ext>
            </a:extLst>
          </p:cNvPr>
          <p:cNvSpPr>
            <a:spLocks noGrp="1"/>
          </p:cNvSpPr>
          <p:nvPr>
            <p:ph type="ftr" sz="quarter" idx="11"/>
          </p:nvPr>
        </p:nvSpPr>
        <p:spPr bwMode="auto">
          <a:xfrm>
            <a:off x="1981200" y="6355234"/>
            <a:ext cx="5410200" cy="322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cs typeface="Arial" panose="020B0604020202020204" pitchFamily="34" charset="0"/>
              </a:rPr>
              <a:t>Sacramento County, Engineering and Design Division</a:t>
            </a:r>
          </a:p>
        </p:txBody>
      </p:sp>
      <p:sp>
        <p:nvSpPr>
          <p:cNvPr id="11" name="Slide Number Placeholder 5">
            <a:extLst>
              <a:ext uri="{FF2B5EF4-FFF2-40B4-BE49-F238E27FC236}">
                <a16:creationId xmlns:a16="http://schemas.microsoft.com/office/drawing/2014/main" id="{2FA2593D-A8CC-5D63-323A-D943D26A05AD}"/>
              </a:ext>
            </a:extLst>
          </p:cNvPr>
          <p:cNvSpPr>
            <a:spLocks noGrp="1"/>
          </p:cNvSpPr>
          <p:nvPr>
            <p:ph type="sldNum" sz="quarter" idx="12"/>
          </p:nvPr>
        </p:nvSpPr>
        <p:spPr bwMode="auto">
          <a:xfrm>
            <a:off x="255588" y="6333804"/>
            <a:ext cx="3540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4251A4C-BE8A-4D3F-B670-FFFDD555A216}" type="slidenum">
              <a:rPr lang="en-US" altLang="en-US" sz="1100">
                <a:cs typeface="Arial" panose="020B0604020202020204" pitchFamily="34" charset="0"/>
              </a:rPr>
              <a:pPr eaLnBrk="1" hangingPunct="1"/>
              <a:t>3</a:t>
            </a:fld>
            <a:endParaRPr lang="en-US" altLang="en-US" sz="1100" dirty="0">
              <a:cs typeface="Arial" panose="020B0604020202020204" pitchFamily="34" charset="0"/>
            </a:endParaRPr>
          </a:p>
        </p:txBody>
      </p:sp>
    </p:spTree>
    <p:extLst>
      <p:ext uri="{BB962C8B-B14F-4D97-AF65-F5344CB8AC3E}">
        <p14:creationId xmlns:p14="http://schemas.microsoft.com/office/powerpoint/2010/main" val="3079679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BF6B5-A11A-958C-5ADA-E652953465FB}"/>
            </a:ext>
          </a:extLst>
        </p:cNvPr>
        <p:cNvGrpSpPr/>
        <p:nvPr/>
      </p:nvGrpSpPr>
      <p:grpSpPr>
        <a:xfrm>
          <a:off x="0" y="0"/>
          <a:ext cx="0" cy="0"/>
          <a:chOff x="0" y="0"/>
          <a:chExt cx="0" cy="0"/>
        </a:xfrm>
      </p:grpSpPr>
      <p:pic>
        <p:nvPicPr>
          <p:cNvPr id="24" name="Picture 23" descr="Existing vs. Proposed Roadway Cross Section">
            <a:extLst>
              <a:ext uri="{FF2B5EF4-FFF2-40B4-BE49-F238E27FC236}">
                <a16:creationId xmlns:a16="http://schemas.microsoft.com/office/drawing/2014/main" id="{0FBCE66F-30A7-2941-0190-772186215528}"/>
              </a:ext>
            </a:extLst>
          </p:cNvPr>
          <p:cNvPicPr>
            <a:picLocks noGrp="1" noRot="1" noChangeAspect="1" noMove="1" noResize="1" noEditPoints="1" noAdjustHandles="1" noChangeArrowheads="1" noChangeShapeType="1" noCrop="1"/>
          </p:cNvPicPr>
          <p:nvPr/>
        </p:nvPicPr>
        <p:blipFill>
          <a:blip r:embed="rId3"/>
          <a:stretch>
            <a:fillRect/>
          </a:stretch>
        </p:blipFill>
        <p:spPr>
          <a:xfrm>
            <a:off x="1037114" y="1433269"/>
            <a:ext cx="7184500" cy="4456803"/>
          </a:xfrm>
          <a:prstGeom prst="rect">
            <a:avLst/>
          </a:prstGeom>
        </p:spPr>
      </p:pic>
      <p:pic>
        <p:nvPicPr>
          <p:cNvPr id="4102" name="Picture 4" descr="sacctylogo">
            <a:extLst>
              <a:ext uri="{FF2B5EF4-FFF2-40B4-BE49-F238E27FC236}">
                <a16:creationId xmlns:a16="http://schemas.microsoft.com/office/drawing/2014/main" id="{D3D0DF6B-EF1A-DA7E-B0B0-1C93C140B0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0" y="6408738"/>
            <a:ext cx="9969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892D1C4D-7FE6-792E-AE8A-5862D1AB875C}"/>
              </a:ext>
              <a:ext uri="{C183D7F6-B498-43B3-948B-1728B52AA6E4}">
                <adec:decorative xmlns:adec="http://schemas.microsoft.com/office/drawing/2017/decorative" val="1"/>
              </a:ext>
            </a:extLst>
          </p:cNvPr>
          <p:cNvCxnSpPr/>
          <p:nvPr/>
        </p:nvCxnSpPr>
        <p:spPr>
          <a:xfrm flipH="1">
            <a:off x="347663" y="6248400"/>
            <a:ext cx="84153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Date Placeholder 3">
            <a:extLst>
              <a:ext uri="{FF2B5EF4-FFF2-40B4-BE49-F238E27FC236}">
                <a16:creationId xmlns:a16="http://schemas.microsoft.com/office/drawing/2014/main" id="{48BB9938-79F1-6193-2295-C1BD7239E44A}"/>
              </a:ext>
            </a:extLst>
          </p:cNvPr>
          <p:cNvSpPr>
            <a:spLocks noGrp="1"/>
          </p:cNvSpPr>
          <p:nvPr>
            <p:ph type="dt" sz="quarter" idx="10"/>
          </p:nvPr>
        </p:nvSpPr>
        <p:spPr bwMode="auto">
          <a:xfrm>
            <a:off x="762000" y="6362379"/>
            <a:ext cx="129540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cs typeface="Arial" panose="020B0604020202020204" pitchFamily="34" charset="0"/>
              </a:rPr>
              <a:t>October 2025</a:t>
            </a:r>
          </a:p>
        </p:txBody>
      </p:sp>
      <p:sp>
        <p:nvSpPr>
          <p:cNvPr id="6" name="Footer Placeholder 4">
            <a:extLst>
              <a:ext uri="{FF2B5EF4-FFF2-40B4-BE49-F238E27FC236}">
                <a16:creationId xmlns:a16="http://schemas.microsoft.com/office/drawing/2014/main" id="{95088A39-80AC-0DE9-1A3B-181BC905AB0D}"/>
              </a:ext>
            </a:extLst>
          </p:cNvPr>
          <p:cNvSpPr>
            <a:spLocks noGrp="1"/>
          </p:cNvSpPr>
          <p:nvPr>
            <p:ph type="ftr" sz="quarter" idx="11"/>
          </p:nvPr>
        </p:nvSpPr>
        <p:spPr bwMode="auto">
          <a:xfrm>
            <a:off x="1981200" y="6355234"/>
            <a:ext cx="5410200" cy="322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cs typeface="Arial" panose="020B0604020202020204" pitchFamily="34" charset="0"/>
              </a:rPr>
              <a:t>Sacramento County, Engineering and Design Division</a:t>
            </a:r>
          </a:p>
        </p:txBody>
      </p:sp>
      <p:sp>
        <p:nvSpPr>
          <p:cNvPr id="7" name="Slide Number Placeholder 5">
            <a:extLst>
              <a:ext uri="{FF2B5EF4-FFF2-40B4-BE49-F238E27FC236}">
                <a16:creationId xmlns:a16="http://schemas.microsoft.com/office/drawing/2014/main" id="{83C5B09D-C65D-2EC6-BC3B-1966C59F5765}"/>
              </a:ext>
            </a:extLst>
          </p:cNvPr>
          <p:cNvSpPr>
            <a:spLocks noGrp="1"/>
          </p:cNvSpPr>
          <p:nvPr>
            <p:ph type="sldNum" sz="quarter" idx="12"/>
          </p:nvPr>
        </p:nvSpPr>
        <p:spPr bwMode="auto">
          <a:xfrm>
            <a:off x="255588" y="6333804"/>
            <a:ext cx="3540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4251A4C-BE8A-4D3F-B670-FFFDD555A216}" type="slidenum">
              <a:rPr lang="en-US" altLang="en-US" sz="1100">
                <a:cs typeface="Arial" panose="020B0604020202020204" pitchFamily="34" charset="0"/>
              </a:rPr>
              <a:pPr eaLnBrk="1" hangingPunct="1"/>
              <a:t>4</a:t>
            </a:fld>
            <a:endParaRPr lang="en-US" altLang="en-US" sz="1100" dirty="0">
              <a:cs typeface="Arial" panose="020B0604020202020204" pitchFamily="34" charset="0"/>
            </a:endParaRPr>
          </a:p>
        </p:txBody>
      </p:sp>
      <p:sp>
        <p:nvSpPr>
          <p:cNvPr id="11" name="TextBox 2">
            <a:extLst>
              <a:ext uri="{FF2B5EF4-FFF2-40B4-BE49-F238E27FC236}">
                <a16:creationId xmlns:a16="http://schemas.microsoft.com/office/drawing/2014/main" id="{C8F11179-6247-C1E2-F377-431828B8E3C0}"/>
              </a:ext>
            </a:extLst>
          </p:cNvPr>
          <p:cNvSpPr txBox="1">
            <a:spLocks noChangeArrowheads="1"/>
          </p:cNvSpPr>
          <p:nvPr/>
        </p:nvSpPr>
        <p:spPr bwMode="auto">
          <a:xfrm>
            <a:off x="3368211" y="1073150"/>
            <a:ext cx="2362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dirty="0">
                <a:cs typeface="Arial" panose="020B0604020202020204" pitchFamily="34" charset="0"/>
              </a:rPr>
              <a:t>Existing </a:t>
            </a:r>
          </a:p>
        </p:txBody>
      </p:sp>
      <p:sp>
        <p:nvSpPr>
          <p:cNvPr id="12" name="TextBox 2">
            <a:extLst>
              <a:ext uri="{FF2B5EF4-FFF2-40B4-BE49-F238E27FC236}">
                <a16:creationId xmlns:a16="http://schemas.microsoft.com/office/drawing/2014/main" id="{F674EB91-9F87-B80E-A1D0-61C4529EEEDD}"/>
              </a:ext>
            </a:extLst>
          </p:cNvPr>
          <p:cNvSpPr txBox="1">
            <a:spLocks noChangeArrowheads="1"/>
          </p:cNvSpPr>
          <p:nvPr/>
        </p:nvSpPr>
        <p:spPr bwMode="auto">
          <a:xfrm>
            <a:off x="2606211" y="3532428"/>
            <a:ext cx="3886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dirty="0">
                <a:cs typeface="Arial" panose="020B0604020202020204" pitchFamily="34" charset="0"/>
              </a:rPr>
              <a:t>Proposed</a:t>
            </a:r>
          </a:p>
        </p:txBody>
      </p:sp>
      <p:sp>
        <p:nvSpPr>
          <p:cNvPr id="13" name="TextBox 2">
            <a:extLst>
              <a:ext uri="{FF2B5EF4-FFF2-40B4-BE49-F238E27FC236}">
                <a16:creationId xmlns:a16="http://schemas.microsoft.com/office/drawing/2014/main" id="{854F5C90-D239-8944-7D8D-C8D6CE4FA18C}"/>
              </a:ext>
            </a:extLst>
          </p:cNvPr>
          <p:cNvSpPr txBox="1">
            <a:spLocks noChangeArrowheads="1"/>
          </p:cNvSpPr>
          <p:nvPr/>
        </p:nvSpPr>
        <p:spPr bwMode="auto">
          <a:xfrm>
            <a:off x="4465584" y="3100722"/>
            <a:ext cx="3886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dirty="0">
                <a:cs typeface="Arial" panose="020B0604020202020204" pitchFamily="34" charset="0"/>
              </a:rPr>
              <a:t>Eastbound</a:t>
            </a:r>
          </a:p>
        </p:txBody>
      </p:sp>
      <p:sp>
        <p:nvSpPr>
          <p:cNvPr id="14" name="TextBox 2">
            <a:extLst>
              <a:ext uri="{FF2B5EF4-FFF2-40B4-BE49-F238E27FC236}">
                <a16:creationId xmlns:a16="http://schemas.microsoft.com/office/drawing/2014/main" id="{787EF7E6-DD05-1CC5-CBD9-F22DF92F8F90}"/>
              </a:ext>
            </a:extLst>
          </p:cNvPr>
          <p:cNvSpPr txBox="1">
            <a:spLocks noChangeArrowheads="1"/>
          </p:cNvSpPr>
          <p:nvPr/>
        </p:nvSpPr>
        <p:spPr bwMode="auto">
          <a:xfrm>
            <a:off x="903006" y="3100722"/>
            <a:ext cx="3886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dirty="0">
                <a:cs typeface="Arial" panose="020B0604020202020204" pitchFamily="34" charset="0"/>
              </a:rPr>
              <a:t>Westbound</a:t>
            </a:r>
          </a:p>
        </p:txBody>
      </p:sp>
      <p:sp>
        <p:nvSpPr>
          <p:cNvPr id="17" name="TextBox 2">
            <a:extLst>
              <a:ext uri="{FF2B5EF4-FFF2-40B4-BE49-F238E27FC236}">
                <a16:creationId xmlns:a16="http://schemas.microsoft.com/office/drawing/2014/main" id="{19CD4E0B-C21A-5BD6-6E55-6AB150FAAEAD}"/>
              </a:ext>
            </a:extLst>
          </p:cNvPr>
          <p:cNvSpPr txBox="1">
            <a:spLocks noChangeArrowheads="1"/>
          </p:cNvSpPr>
          <p:nvPr/>
        </p:nvSpPr>
        <p:spPr bwMode="auto">
          <a:xfrm>
            <a:off x="4603483" y="5679902"/>
            <a:ext cx="3886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dirty="0">
                <a:cs typeface="Arial" panose="020B0604020202020204" pitchFamily="34" charset="0"/>
              </a:rPr>
              <a:t>Eastbound</a:t>
            </a:r>
          </a:p>
        </p:txBody>
      </p:sp>
      <p:sp>
        <p:nvSpPr>
          <p:cNvPr id="18" name="TextBox 2">
            <a:extLst>
              <a:ext uri="{FF2B5EF4-FFF2-40B4-BE49-F238E27FC236}">
                <a16:creationId xmlns:a16="http://schemas.microsoft.com/office/drawing/2014/main" id="{7B54F5D4-F5B3-18EF-A701-CA01A2104659}"/>
              </a:ext>
            </a:extLst>
          </p:cNvPr>
          <p:cNvSpPr txBox="1">
            <a:spLocks noChangeArrowheads="1"/>
          </p:cNvSpPr>
          <p:nvPr/>
        </p:nvSpPr>
        <p:spPr bwMode="auto">
          <a:xfrm>
            <a:off x="959942" y="5679902"/>
            <a:ext cx="3886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dirty="0">
                <a:cs typeface="Arial" panose="020B0604020202020204" pitchFamily="34" charset="0"/>
              </a:rPr>
              <a:t>Westbound</a:t>
            </a:r>
          </a:p>
        </p:txBody>
      </p:sp>
      <p:sp>
        <p:nvSpPr>
          <p:cNvPr id="21" name="TextBox 2">
            <a:extLst>
              <a:ext uri="{FF2B5EF4-FFF2-40B4-BE49-F238E27FC236}">
                <a16:creationId xmlns:a16="http://schemas.microsoft.com/office/drawing/2014/main" id="{46205B74-80FF-E289-4AF3-BC8EA51803C1}"/>
              </a:ext>
            </a:extLst>
          </p:cNvPr>
          <p:cNvSpPr txBox="1">
            <a:spLocks noGrp="1" noChangeArrowheads="1"/>
          </p:cNvSpPr>
          <p:nvPr>
            <p:ph type="title" idx="4294967295"/>
          </p:nvPr>
        </p:nvSpPr>
        <p:spPr bwMode="auto">
          <a:xfrm>
            <a:off x="347663" y="381000"/>
            <a:ext cx="8305800"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Roadway Cross Sections</a:t>
            </a:r>
          </a:p>
        </p:txBody>
      </p:sp>
      <p:sp>
        <p:nvSpPr>
          <p:cNvPr id="22" name="Rectangle 21">
            <a:extLst>
              <a:ext uri="{FF2B5EF4-FFF2-40B4-BE49-F238E27FC236}">
                <a16:creationId xmlns:a16="http://schemas.microsoft.com/office/drawing/2014/main" id="{F3119C18-3D2E-8202-567C-2B76F4F28C14}"/>
              </a:ext>
              <a:ext uri="{C183D7F6-B498-43B3-948B-1728B52AA6E4}">
                <adec:decorative xmlns:adec="http://schemas.microsoft.com/office/drawing/2017/decorative" val="1"/>
              </a:ext>
            </a:extLst>
          </p:cNvPr>
          <p:cNvSpPr/>
          <p:nvPr/>
        </p:nvSpPr>
        <p:spPr>
          <a:xfrm>
            <a:off x="347663" y="1027113"/>
            <a:ext cx="8415337" cy="4603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85454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F3A39-FC35-38F0-2E4B-8774774E3D93}"/>
            </a:ext>
          </a:extLst>
        </p:cNvPr>
        <p:cNvGrpSpPr/>
        <p:nvPr/>
      </p:nvGrpSpPr>
      <p:grpSpPr>
        <a:xfrm>
          <a:off x="0" y="0"/>
          <a:ext cx="0" cy="0"/>
          <a:chOff x="0" y="0"/>
          <a:chExt cx="0" cy="0"/>
        </a:xfrm>
      </p:grpSpPr>
      <p:pic>
        <p:nvPicPr>
          <p:cNvPr id="4102" name="Picture 4" descr="sacctylogo">
            <a:extLst>
              <a:ext uri="{FF2B5EF4-FFF2-40B4-BE49-F238E27FC236}">
                <a16:creationId xmlns:a16="http://schemas.microsoft.com/office/drawing/2014/main" id="{FE4367E3-0314-D113-D3C6-BA6894A2D3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408738"/>
            <a:ext cx="9969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813F579F-540E-1928-DFDB-775FC51E5FED}"/>
              </a:ext>
              <a:ext uri="{C183D7F6-B498-43B3-948B-1728B52AA6E4}">
                <adec:decorative xmlns:adec="http://schemas.microsoft.com/office/drawing/2017/decorative" val="1"/>
              </a:ext>
            </a:extLst>
          </p:cNvPr>
          <p:cNvCxnSpPr/>
          <p:nvPr/>
        </p:nvCxnSpPr>
        <p:spPr>
          <a:xfrm flipH="1">
            <a:off x="347663" y="6248400"/>
            <a:ext cx="84153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Date Placeholder 3">
            <a:extLst>
              <a:ext uri="{FF2B5EF4-FFF2-40B4-BE49-F238E27FC236}">
                <a16:creationId xmlns:a16="http://schemas.microsoft.com/office/drawing/2014/main" id="{09105FB8-4D8F-92A8-D506-F008D6000045}"/>
              </a:ext>
            </a:extLst>
          </p:cNvPr>
          <p:cNvSpPr>
            <a:spLocks noGrp="1"/>
          </p:cNvSpPr>
          <p:nvPr>
            <p:ph type="dt" sz="quarter" idx="10"/>
          </p:nvPr>
        </p:nvSpPr>
        <p:spPr bwMode="auto">
          <a:xfrm>
            <a:off x="762000" y="6362379"/>
            <a:ext cx="129540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cs typeface="Arial" panose="020B0604020202020204" pitchFamily="34" charset="0"/>
              </a:rPr>
              <a:t>October 2025</a:t>
            </a:r>
          </a:p>
        </p:txBody>
      </p:sp>
      <p:sp>
        <p:nvSpPr>
          <p:cNvPr id="6" name="Footer Placeholder 4">
            <a:extLst>
              <a:ext uri="{FF2B5EF4-FFF2-40B4-BE49-F238E27FC236}">
                <a16:creationId xmlns:a16="http://schemas.microsoft.com/office/drawing/2014/main" id="{3303B4C5-5DEF-7445-0A94-B01DE7017A6B}"/>
              </a:ext>
            </a:extLst>
          </p:cNvPr>
          <p:cNvSpPr>
            <a:spLocks noGrp="1"/>
          </p:cNvSpPr>
          <p:nvPr>
            <p:ph type="ftr" sz="quarter" idx="11"/>
          </p:nvPr>
        </p:nvSpPr>
        <p:spPr bwMode="auto">
          <a:xfrm>
            <a:off x="1981200" y="6355234"/>
            <a:ext cx="5410200" cy="322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cs typeface="Arial" panose="020B0604020202020204" pitchFamily="34" charset="0"/>
              </a:rPr>
              <a:t>Sacramento County, Engineering and Design Division</a:t>
            </a:r>
          </a:p>
        </p:txBody>
      </p:sp>
      <p:sp>
        <p:nvSpPr>
          <p:cNvPr id="7" name="Slide Number Placeholder 5">
            <a:extLst>
              <a:ext uri="{FF2B5EF4-FFF2-40B4-BE49-F238E27FC236}">
                <a16:creationId xmlns:a16="http://schemas.microsoft.com/office/drawing/2014/main" id="{92C35196-B1FE-2A5A-0E22-A35B0AD93553}"/>
              </a:ext>
            </a:extLst>
          </p:cNvPr>
          <p:cNvSpPr>
            <a:spLocks noGrp="1"/>
          </p:cNvSpPr>
          <p:nvPr>
            <p:ph type="sldNum" sz="quarter" idx="12"/>
          </p:nvPr>
        </p:nvSpPr>
        <p:spPr bwMode="auto">
          <a:xfrm>
            <a:off x="255588" y="6333804"/>
            <a:ext cx="3540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4251A4C-BE8A-4D3F-B670-FFFDD555A216}" type="slidenum">
              <a:rPr lang="en-US" altLang="en-US" sz="1100">
                <a:cs typeface="Arial" panose="020B0604020202020204" pitchFamily="34" charset="0"/>
              </a:rPr>
              <a:pPr eaLnBrk="1" hangingPunct="1"/>
              <a:t>5</a:t>
            </a:fld>
            <a:endParaRPr lang="en-US" altLang="en-US" sz="1100" dirty="0">
              <a:cs typeface="Arial" panose="020B0604020202020204" pitchFamily="34" charset="0"/>
            </a:endParaRPr>
          </a:p>
        </p:txBody>
      </p:sp>
      <p:sp>
        <p:nvSpPr>
          <p:cNvPr id="21" name="TextBox 2">
            <a:extLst>
              <a:ext uri="{FF2B5EF4-FFF2-40B4-BE49-F238E27FC236}">
                <a16:creationId xmlns:a16="http://schemas.microsoft.com/office/drawing/2014/main" id="{0B77DEED-494C-8AB7-9481-A3D009E91A33}"/>
              </a:ext>
            </a:extLst>
          </p:cNvPr>
          <p:cNvSpPr txBox="1">
            <a:spLocks noGrp="1" noChangeArrowheads="1"/>
          </p:cNvSpPr>
          <p:nvPr>
            <p:ph type="title" idx="4294967295"/>
          </p:nvPr>
        </p:nvSpPr>
        <p:spPr bwMode="auto">
          <a:xfrm>
            <a:off x="347663" y="381000"/>
            <a:ext cx="8305800"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Gap Closure and Streetlighting</a:t>
            </a:r>
          </a:p>
        </p:txBody>
      </p:sp>
      <p:sp>
        <p:nvSpPr>
          <p:cNvPr id="22" name="Rectangle 21">
            <a:extLst>
              <a:ext uri="{FF2B5EF4-FFF2-40B4-BE49-F238E27FC236}">
                <a16:creationId xmlns:a16="http://schemas.microsoft.com/office/drawing/2014/main" id="{46D18A1E-8079-F132-4D94-507392D3267A}"/>
              </a:ext>
              <a:ext uri="{C183D7F6-B498-43B3-948B-1728B52AA6E4}">
                <adec:decorative xmlns:adec="http://schemas.microsoft.com/office/drawing/2017/decorative" val="1"/>
              </a:ext>
            </a:extLst>
          </p:cNvPr>
          <p:cNvSpPr/>
          <p:nvPr/>
        </p:nvSpPr>
        <p:spPr>
          <a:xfrm>
            <a:off x="347663" y="1027113"/>
            <a:ext cx="8415337" cy="4603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Content Placeholder 2">
            <a:extLst>
              <a:ext uri="{FF2B5EF4-FFF2-40B4-BE49-F238E27FC236}">
                <a16:creationId xmlns:a16="http://schemas.microsoft.com/office/drawing/2014/main" id="{15473C1E-BBFC-34FD-AD91-03AD964C6714}"/>
              </a:ext>
            </a:extLst>
          </p:cNvPr>
          <p:cNvSpPr txBox="1">
            <a:spLocks/>
          </p:cNvSpPr>
          <p:nvPr/>
        </p:nvSpPr>
        <p:spPr bwMode="auto">
          <a:xfrm>
            <a:off x="2328081" y="5800397"/>
            <a:ext cx="4706912" cy="35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200" b="1" dirty="0">
                <a:latin typeface="Arial" panose="020B0604020202020204" pitchFamily="34" charset="0"/>
                <a:cs typeface="Arial" panose="020B0604020202020204" pitchFamily="34" charset="0"/>
              </a:rPr>
              <a:t>Sidewalk gap closure from Cantel Way to Thomas Drive</a:t>
            </a:r>
          </a:p>
        </p:txBody>
      </p:sp>
      <p:pic>
        <p:nvPicPr>
          <p:cNvPr id="16" name="Picture 15" descr="Aerial image of the location of the proposed sidewalk gap closure and streetlighting between Thomas Drive and Cantel Way. ">
            <a:extLst>
              <a:ext uri="{FF2B5EF4-FFF2-40B4-BE49-F238E27FC236}">
                <a16:creationId xmlns:a16="http://schemas.microsoft.com/office/drawing/2014/main" id="{2954960B-01D7-CF7D-06A6-A2B57D6352EB}"/>
              </a:ext>
            </a:extLst>
          </p:cNvPr>
          <p:cNvPicPr>
            <a:picLocks noChangeAspect="1"/>
          </p:cNvPicPr>
          <p:nvPr/>
        </p:nvPicPr>
        <p:blipFill>
          <a:blip r:embed="rId4"/>
          <a:stretch>
            <a:fillRect/>
          </a:stretch>
        </p:blipFill>
        <p:spPr>
          <a:xfrm>
            <a:off x="638175" y="1187128"/>
            <a:ext cx="8086725" cy="4567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35FB5072-2138-C255-8DC4-4AE982F88576}"/>
              </a:ext>
            </a:extLst>
          </p:cNvPr>
          <p:cNvSpPr txBox="1"/>
          <p:nvPr/>
        </p:nvSpPr>
        <p:spPr>
          <a:xfrm rot="19735735">
            <a:off x="2649095" y="2957791"/>
            <a:ext cx="4543425" cy="307777"/>
          </a:xfrm>
          <a:prstGeom prst="rect">
            <a:avLst/>
          </a:prstGeom>
          <a:noFill/>
        </p:spPr>
        <p:txBody>
          <a:bodyPr wrap="square" rtlCol="0">
            <a:spAutoFit/>
          </a:bodyPr>
          <a:lstStyle/>
          <a:p>
            <a:r>
              <a:rPr lang="en-US" sz="1400" b="1" dirty="0">
                <a:solidFill>
                  <a:schemeClr val="bg1"/>
                </a:solidFill>
              </a:rPr>
              <a:t>AND PROPOSED STREETLIGHTING</a:t>
            </a:r>
          </a:p>
        </p:txBody>
      </p:sp>
    </p:spTree>
    <p:extLst>
      <p:ext uri="{BB962C8B-B14F-4D97-AF65-F5344CB8AC3E}">
        <p14:creationId xmlns:p14="http://schemas.microsoft.com/office/powerpoint/2010/main" val="3662345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49381-F3C0-611A-68B6-11E6D0A5530A}"/>
            </a:ext>
          </a:extLst>
        </p:cNvPr>
        <p:cNvGrpSpPr/>
        <p:nvPr/>
      </p:nvGrpSpPr>
      <p:grpSpPr>
        <a:xfrm>
          <a:off x="0" y="0"/>
          <a:ext cx="0" cy="0"/>
          <a:chOff x="0" y="0"/>
          <a:chExt cx="0" cy="0"/>
        </a:xfrm>
      </p:grpSpPr>
      <p:pic>
        <p:nvPicPr>
          <p:cNvPr id="4102" name="Picture 4" descr="sacctylogo">
            <a:extLst>
              <a:ext uri="{FF2B5EF4-FFF2-40B4-BE49-F238E27FC236}">
                <a16:creationId xmlns:a16="http://schemas.microsoft.com/office/drawing/2014/main" id="{B882CADF-1189-BF08-00F3-F5CBA46B82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408738"/>
            <a:ext cx="9969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8E16D10F-AFCE-3E88-5113-FE1AE0085EB4}"/>
              </a:ext>
              <a:ext uri="{C183D7F6-B498-43B3-948B-1728B52AA6E4}">
                <adec:decorative xmlns:adec="http://schemas.microsoft.com/office/drawing/2017/decorative" val="1"/>
              </a:ext>
            </a:extLst>
          </p:cNvPr>
          <p:cNvCxnSpPr/>
          <p:nvPr/>
        </p:nvCxnSpPr>
        <p:spPr>
          <a:xfrm flipH="1">
            <a:off x="347663" y="6248400"/>
            <a:ext cx="84153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Date Placeholder 3">
            <a:extLst>
              <a:ext uri="{FF2B5EF4-FFF2-40B4-BE49-F238E27FC236}">
                <a16:creationId xmlns:a16="http://schemas.microsoft.com/office/drawing/2014/main" id="{47A3C3A0-7E39-347D-F369-2C5AA80B177E}"/>
              </a:ext>
            </a:extLst>
          </p:cNvPr>
          <p:cNvSpPr>
            <a:spLocks noGrp="1"/>
          </p:cNvSpPr>
          <p:nvPr>
            <p:ph type="dt" sz="quarter" idx="10"/>
          </p:nvPr>
        </p:nvSpPr>
        <p:spPr bwMode="auto">
          <a:xfrm>
            <a:off x="762000" y="6362379"/>
            <a:ext cx="129540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cs typeface="Arial" panose="020B0604020202020204" pitchFamily="34" charset="0"/>
              </a:rPr>
              <a:t>October 2025</a:t>
            </a:r>
          </a:p>
        </p:txBody>
      </p:sp>
      <p:sp>
        <p:nvSpPr>
          <p:cNvPr id="6" name="Footer Placeholder 4">
            <a:extLst>
              <a:ext uri="{FF2B5EF4-FFF2-40B4-BE49-F238E27FC236}">
                <a16:creationId xmlns:a16="http://schemas.microsoft.com/office/drawing/2014/main" id="{73C9A18E-CAE5-A812-296A-B48108654470}"/>
              </a:ext>
            </a:extLst>
          </p:cNvPr>
          <p:cNvSpPr>
            <a:spLocks noGrp="1"/>
          </p:cNvSpPr>
          <p:nvPr>
            <p:ph type="ftr" sz="quarter" idx="11"/>
          </p:nvPr>
        </p:nvSpPr>
        <p:spPr bwMode="auto">
          <a:xfrm>
            <a:off x="1981200" y="6355234"/>
            <a:ext cx="5410200" cy="322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cs typeface="Arial" panose="020B0604020202020204" pitchFamily="34" charset="0"/>
              </a:rPr>
              <a:t>Sacramento County, Engineering and Design Division</a:t>
            </a:r>
          </a:p>
        </p:txBody>
      </p:sp>
      <p:sp>
        <p:nvSpPr>
          <p:cNvPr id="7" name="Slide Number Placeholder 5">
            <a:extLst>
              <a:ext uri="{FF2B5EF4-FFF2-40B4-BE49-F238E27FC236}">
                <a16:creationId xmlns:a16="http://schemas.microsoft.com/office/drawing/2014/main" id="{CD32C80A-109A-2DD9-6EED-B5ABEDF5F507}"/>
              </a:ext>
            </a:extLst>
          </p:cNvPr>
          <p:cNvSpPr>
            <a:spLocks noGrp="1"/>
          </p:cNvSpPr>
          <p:nvPr>
            <p:ph type="sldNum" sz="quarter" idx="12"/>
          </p:nvPr>
        </p:nvSpPr>
        <p:spPr bwMode="auto">
          <a:xfrm>
            <a:off x="255588" y="6333804"/>
            <a:ext cx="3540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4251A4C-BE8A-4D3F-B670-FFFDD555A216}" type="slidenum">
              <a:rPr lang="en-US" altLang="en-US" sz="1100">
                <a:cs typeface="Arial" panose="020B0604020202020204" pitchFamily="34" charset="0"/>
              </a:rPr>
              <a:pPr eaLnBrk="1" hangingPunct="1"/>
              <a:t>6</a:t>
            </a:fld>
            <a:endParaRPr lang="en-US" altLang="en-US" sz="1100" dirty="0">
              <a:cs typeface="Arial" panose="020B0604020202020204" pitchFamily="34" charset="0"/>
            </a:endParaRPr>
          </a:p>
        </p:txBody>
      </p:sp>
      <p:sp>
        <p:nvSpPr>
          <p:cNvPr id="21" name="TextBox 2">
            <a:extLst>
              <a:ext uri="{FF2B5EF4-FFF2-40B4-BE49-F238E27FC236}">
                <a16:creationId xmlns:a16="http://schemas.microsoft.com/office/drawing/2014/main" id="{FF3366DB-B35D-8BB0-84F6-5F0BE486831B}"/>
              </a:ext>
            </a:extLst>
          </p:cNvPr>
          <p:cNvSpPr txBox="1">
            <a:spLocks noGrp="1" noChangeArrowheads="1"/>
          </p:cNvSpPr>
          <p:nvPr>
            <p:ph type="title" idx="4294967295"/>
          </p:nvPr>
        </p:nvSpPr>
        <p:spPr bwMode="auto">
          <a:xfrm>
            <a:off x="347663" y="381000"/>
            <a:ext cx="8305800"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Pedestrian Improvements</a:t>
            </a:r>
          </a:p>
        </p:txBody>
      </p:sp>
      <p:sp>
        <p:nvSpPr>
          <p:cNvPr id="22" name="Rectangle 21">
            <a:extLst>
              <a:ext uri="{FF2B5EF4-FFF2-40B4-BE49-F238E27FC236}">
                <a16:creationId xmlns:a16="http://schemas.microsoft.com/office/drawing/2014/main" id="{CC1D01C7-D2B0-0B30-3CD2-9D44204CE543}"/>
              </a:ext>
              <a:ext uri="{C183D7F6-B498-43B3-948B-1728B52AA6E4}">
                <adec:decorative xmlns:adec="http://schemas.microsoft.com/office/drawing/2017/decorative" val="1"/>
              </a:ext>
            </a:extLst>
          </p:cNvPr>
          <p:cNvSpPr/>
          <p:nvPr/>
        </p:nvSpPr>
        <p:spPr>
          <a:xfrm>
            <a:off x="347663" y="1027113"/>
            <a:ext cx="8415337" cy="4603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 name="Picture 19" descr="Example of a curb ramp that currently does not meet ADA compliance. ">
            <a:extLst>
              <a:ext uri="{FF2B5EF4-FFF2-40B4-BE49-F238E27FC236}">
                <a16:creationId xmlns:a16="http://schemas.microsoft.com/office/drawing/2014/main" id="{4D72CBA6-8DF2-A985-B1E2-0F9F89848EBF}"/>
              </a:ext>
            </a:extLst>
          </p:cNvPr>
          <p:cNvPicPr>
            <a:picLocks noChangeAspect="1"/>
          </p:cNvPicPr>
          <p:nvPr/>
        </p:nvPicPr>
        <p:blipFill>
          <a:blip r:embed="rId4"/>
          <a:stretch>
            <a:fillRect/>
          </a:stretch>
        </p:blipFill>
        <p:spPr>
          <a:xfrm>
            <a:off x="609600" y="1263489"/>
            <a:ext cx="4800600" cy="2870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Content Placeholder 2">
            <a:extLst>
              <a:ext uri="{FF2B5EF4-FFF2-40B4-BE49-F238E27FC236}">
                <a16:creationId xmlns:a16="http://schemas.microsoft.com/office/drawing/2014/main" id="{118F15BE-CCFA-40B7-4053-3DB9096A08BF}"/>
              </a:ext>
            </a:extLst>
          </p:cNvPr>
          <p:cNvSpPr txBox="1">
            <a:spLocks/>
          </p:cNvSpPr>
          <p:nvPr/>
        </p:nvSpPr>
        <p:spPr bwMode="auto">
          <a:xfrm>
            <a:off x="152400" y="4567852"/>
            <a:ext cx="6019800" cy="149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Upgrade inadequate curb ramps to ADA compliant Curb Ramps</a:t>
            </a:r>
          </a:p>
          <a:p>
            <a:r>
              <a:rPr lang="en-US" sz="1800" dirty="0">
                <a:latin typeface="Arial" panose="020B0604020202020204" pitchFamily="34" charset="0"/>
                <a:cs typeface="Arial" panose="020B0604020202020204" pitchFamily="34" charset="0"/>
              </a:rPr>
              <a:t>Auditory push buttons installation at signalized intersections</a:t>
            </a:r>
          </a:p>
        </p:txBody>
      </p:sp>
      <p:pic>
        <p:nvPicPr>
          <p:cNvPr id="1026" name="Picture 2" descr="Polara iDS yellow 5x7">
            <a:extLst>
              <a:ext uri="{FF2B5EF4-FFF2-40B4-BE49-F238E27FC236}">
                <a16:creationId xmlns:a16="http://schemas.microsoft.com/office/drawing/2014/main" id="{535C074E-682B-2FFF-B28D-96B9678CED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2514" y="3925881"/>
            <a:ext cx="893903" cy="21621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rb ramp. Notes: Top Landing (§406.4) facilitates maneuvering to and&#10;from ramp without travel across side flares, Grade Breaks At top and&#10;bottom must be perpendicular to the direction of ramp runs to prevent&#10;cross-slope issues and uneven surfaces, Side Flares (where provided)&#10;(§406.3), 1:10 maximum slope, Running Slope (§406.1) 1:12 maximum, Cross Slope&#10;(§406.1) 1:48 maximum, Location (§406.5) Cannot project into vehicular&#10;traffic lanes, parking spaces, or access aisles. Wet Conditions&#10;(§406.1), Curb ramps must be designed to prevent accumulation of water.&#10;Alterations (§406.1) Permitted running slopes where space is limited:&#10;1:10 maximum (6 inches maximum rise) or 1:8 maximum (3 inches maximum rise).&#10;">
            <a:extLst>
              <a:ext uri="{FF2B5EF4-FFF2-40B4-BE49-F238E27FC236}">
                <a16:creationId xmlns:a16="http://schemas.microsoft.com/office/drawing/2014/main" id="{8D550394-3222-775E-C8AD-30B2E42AA1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8294" y="1446048"/>
            <a:ext cx="3162341" cy="23290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Footer Placeholder 4">
            <a:extLst>
              <a:ext uri="{FF2B5EF4-FFF2-40B4-BE49-F238E27FC236}">
                <a16:creationId xmlns:a16="http://schemas.microsoft.com/office/drawing/2014/main" id="{CCD58787-BA94-EAF1-C84F-D4EC5C110E5F}"/>
              </a:ext>
            </a:extLst>
          </p:cNvPr>
          <p:cNvSpPr txBox="1">
            <a:spLocks/>
          </p:cNvSpPr>
          <p:nvPr/>
        </p:nvSpPr>
        <p:spPr bwMode="auto">
          <a:xfrm>
            <a:off x="5608294" y="1187668"/>
            <a:ext cx="1366839" cy="210657"/>
          </a:xfrm>
          <a:prstGeom prst="rect">
            <a:avLst/>
          </a:prstGeom>
          <a:gradFill>
            <a:gsLst>
              <a:gs pos="0">
                <a:schemeClr val="bg1">
                  <a:lumMod val="95000"/>
                </a:schemeClr>
              </a:gs>
              <a:gs pos="74000">
                <a:schemeClr val="bg1">
                  <a:lumMod val="75000"/>
                </a:schemeClr>
              </a:gs>
              <a:gs pos="83000">
                <a:schemeClr val="bg1">
                  <a:lumMod val="85000"/>
                </a:schemeClr>
              </a:gs>
              <a:gs pos="100000">
                <a:schemeClr val="bg1"/>
              </a:gs>
            </a:gsLst>
            <a:lin ang="5400000" scaled="1"/>
          </a:gradFill>
        </p:spPr>
        <p:txBody>
          <a:bodyPr vert="horz" wrap="square" lIns="91440" tIns="45720" rIns="91440" bIns="45720" numCol="1" rtlCol="0" anchor="ctr" anchorCtr="0" compatLnSpc="1">
            <a:prstTxWarp prst="textNoShape">
              <a:avLst/>
            </a:prstTxWarp>
          </a:bodyPr>
          <a:lstStyle>
            <a:defPPr>
              <a:defRPr lang="en-US"/>
            </a:defPPr>
            <a:lvl1pPr algn="ctr"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r>
              <a:rPr lang="en-US" altLang="en-US" sz="1000" dirty="0">
                <a:cs typeface="Arial" panose="020B0604020202020204" pitchFamily="34" charset="0"/>
              </a:rPr>
              <a:t>PROWAG Guidance</a:t>
            </a:r>
          </a:p>
        </p:txBody>
      </p:sp>
      <p:sp>
        <p:nvSpPr>
          <p:cNvPr id="4" name="Footer Placeholder 4">
            <a:extLst>
              <a:ext uri="{FF2B5EF4-FFF2-40B4-BE49-F238E27FC236}">
                <a16:creationId xmlns:a16="http://schemas.microsoft.com/office/drawing/2014/main" id="{2CA5208D-7360-9378-7C8C-94B2E08DFEAF}"/>
              </a:ext>
            </a:extLst>
          </p:cNvPr>
          <p:cNvSpPr txBox="1">
            <a:spLocks/>
          </p:cNvSpPr>
          <p:nvPr/>
        </p:nvSpPr>
        <p:spPr bwMode="auto">
          <a:xfrm>
            <a:off x="609600" y="1263489"/>
            <a:ext cx="1443039" cy="210656"/>
          </a:xfrm>
          <a:prstGeom prst="rect">
            <a:avLst/>
          </a:prstGeom>
          <a:gradFill>
            <a:gsLst>
              <a:gs pos="0">
                <a:schemeClr val="bg1">
                  <a:lumMod val="95000"/>
                </a:schemeClr>
              </a:gs>
              <a:gs pos="74000">
                <a:schemeClr val="bg1">
                  <a:lumMod val="75000"/>
                </a:schemeClr>
              </a:gs>
              <a:gs pos="83000">
                <a:schemeClr val="bg1">
                  <a:lumMod val="85000"/>
                </a:schemeClr>
              </a:gs>
              <a:gs pos="100000">
                <a:schemeClr val="bg1"/>
              </a:gs>
            </a:gsLst>
            <a:lin ang="5400000" scaled="1"/>
          </a:gradFill>
        </p:spPr>
        <p:txBody>
          <a:bodyPr vert="horz" wrap="square" lIns="91440" tIns="45720" rIns="91440" bIns="45720" numCol="1" rtlCol="0" anchor="ctr" anchorCtr="0" compatLnSpc="1">
            <a:prstTxWarp prst="textNoShape">
              <a:avLst/>
            </a:prstTxWarp>
          </a:bodyPr>
          <a:lstStyle>
            <a:defPPr>
              <a:defRPr lang="en-US"/>
            </a:defPPr>
            <a:lvl1pPr algn="ctr"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r>
              <a:rPr lang="en-US" altLang="en-US" sz="1000" dirty="0">
                <a:cs typeface="Arial" panose="020B0604020202020204" pitchFamily="34" charset="0"/>
              </a:rPr>
              <a:t>Existing Curb Ramps</a:t>
            </a:r>
          </a:p>
        </p:txBody>
      </p:sp>
      <p:sp>
        <p:nvSpPr>
          <p:cNvPr id="9" name="Footer Placeholder 4">
            <a:extLst>
              <a:ext uri="{FF2B5EF4-FFF2-40B4-BE49-F238E27FC236}">
                <a16:creationId xmlns:a16="http://schemas.microsoft.com/office/drawing/2014/main" id="{30D1ADAB-BB85-1E66-13CA-5E937CF0BF4C}"/>
              </a:ext>
            </a:extLst>
          </p:cNvPr>
          <p:cNvSpPr txBox="1">
            <a:spLocks/>
          </p:cNvSpPr>
          <p:nvPr/>
        </p:nvSpPr>
        <p:spPr bwMode="auto">
          <a:xfrm>
            <a:off x="6553200" y="5782146"/>
            <a:ext cx="2895600" cy="322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ctr"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r>
              <a:rPr lang="en-US" altLang="en-US" sz="1000" dirty="0">
                <a:cs typeface="Arial" panose="020B0604020202020204" pitchFamily="34" charset="0"/>
              </a:rPr>
              <a:t>Audible Push Button</a:t>
            </a:r>
          </a:p>
        </p:txBody>
      </p:sp>
    </p:spTree>
    <p:extLst>
      <p:ext uri="{BB962C8B-B14F-4D97-AF65-F5344CB8AC3E}">
        <p14:creationId xmlns:p14="http://schemas.microsoft.com/office/powerpoint/2010/main" val="1524110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964D2-9CC4-3008-D2E3-792263381164}"/>
            </a:ext>
          </a:extLst>
        </p:cNvPr>
        <p:cNvGrpSpPr/>
        <p:nvPr/>
      </p:nvGrpSpPr>
      <p:grpSpPr>
        <a:xfrm>
          <a:off x="0" y="0"/>
          <a:ext cx="0" cy="0"/>
          <a:chOff x="0" y="0"/>
          <a:chExt cx="0" cy="0"/>
        </a:xfrm>
      </p:grpSpPr>
      <p:pic>
        <p:nvPicPr>
          <p:cNvPr id="4102" name="Picture 4" descr="sacctylogo">
            <a:extLst>
              <a:ext uri="{FF2B5EF4-FFF2-40B4-BE49-F238E27FC236}">
                <a16:creationId xmlns:a16="http://schemas.microsoft.com/office/drawing/2014/main" id="{EF110215-E0AB-97A7-2CAA-E7D8AAA2A7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408738"/>
            <a:ext cx="9969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FC6E7AEB-007D-320A-CB87-57F935BF399B}"/>
              </a:ext>
              <a:ext uri="{C183D7F6-B498-43B3-948B-1728B52AA6E4}">
                <adec:decorative xmlns:adec="http://schemas.microsoft.com/office/drawing/2017/decorative" val="1"/>
              </a:ext>
            </a:extLst>
          </p:cNvPr>
          <p:cNvCxnSpPr/>
          <p:nvPr/>
        </p:nvCxnSpPr>
        <p:spPr>
          <a:xfrm flipH="1">
            <a:off x="347663" y="6248400"/>
            <a:ext cx="84153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Date Placeholder 3">
            <a:extLst>
              <a:ext uri="{FF2B5EF4-FFF2-40B4-BE49-F238E27FC236}">
                <a16:creationId xmlns:a16="http://schemas.microsoft.com/office/drawing/2014/main" id="{C9560FC3-6892-B003-702B-F6B3C90B440B}"/>
              </a:ext>
            </a:extLst>
          </p:cNvPr>
          <p:cNvSpPr>
            <a:spLocks noGrp="1"/>
          </p:cNvSpPr>
          <p:nvPr>
            <p:ph type="dt" sz="quarter" idx="10"/>
          </p:nvPr>
        </p:nvSpPr>
        <p:spPr bwMode="auto">
          <a:xfrm>
            <a:off x="762000" y="6362379"/>
            <a:ext cx="129540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cs typeface="Arial" panose="020B0604020202020204" pitchFamily="34" charset="0"/>
              </a:rPr>
              <a:t>October 2025</a:t>
            </a:r>
          </a:p>
        </p:txBody>
      </p:sp>
      <p:sp>
        <p:nvSpPr>
          <p:cNvPr id="6" name="Footer Placeholder 4">
            <a:extLst>
              <a:ext uri="{FF2B5EF4-FFF2-40B4-BE49-F238E27FC236}">
                <a16:creationId xmlns:a16="http://schemas.microsoft.com/office/drawing/2014/main" id="{692A0581-E748-C06A-4FA1-EE18BCB52902}"/>
              </a:ext>
            </a:extLst>
          </p:cNvPr>
          <p:cNvSpPr>
            <a:spLocks noGrp="1"/>
          </p:cNvSpPr>
          <p:nvPr>
            <p:ph type="ftr" sz="quarter" idx="11"/>
          </p:nvPr>
        </p:nvSpPr>
        <p:spPr bwMode="auto">
          <a:xfrm>
            <a:off x="1981200" y="6355234"/>
            <a:ext cx="5410200" cy="322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cs typeface="Arial" panose="020B0604020202020204" pitchFamily="34" charset="0"/>
              </a:rPr>
              <a:t>Sacramento County, Engineering and Design Division</a:t>
            </a:r>
          </a:p>
        </p:txBody>
      </p:sp>
      <p:sp>
        <p:nvSpPr>
          <p:cNvPr id="7" name="Slide Number Placeholder 5">
            <a:extLst>
              <a:ext uri="{FF2B5EF4-FFF2-40B4-BE49-F238E27FC236}">
                <a16:creationId xmlns:a16="http://schemas.microsoft.com/office/drawing/2014/main" id="{61BCC685-D4FB-4859-928D-9E31F46EF12A}"/>
              </a:ext>
            </a:extLst>
          </p:cNvPr>
          <p:cNvSpPr>
            <a:spLocks noGrp="1"/>
          </p:cNvSpPr>
          <p:nvPr>
            <p:ph type="sldNum" sz="quarter" idx="12"/>
          </p:nvPr>
        </p:nvSpPr>
        <p:spPr bwMode="auto">
          <a:xfrm>
            <a:off x="255588" y="6333804"/>
            <a:ext cx="3540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4251A4C-BE8A-4D3F-B670-FFFDD555A216}" type="slidenum">
              <a:rPr lang="en-US" altLang="en-US" sz="1100">
                <a:cs typeface="Arial" panose="020B0604020202020204" pitchFamily="34" charset="0"/>
              </a:rPr>
              <a:pPr eaLnBrk="1" hangingPunct="1"/>
              <a:t>7</a:t>
            </a:fld>
            <a:endParaRPr lang="en-US" altLang="en-US" sz="1100" dirty="0">
              <a:cs typeface="Arial" panose="020B0604020202020204" pitchFamily="34" charset="0"/>
            </a:endParaRPr>
          </a:p>
        </p:txBody>
      </p:sp>
      <p:sp>
        <p:nvSpPr>
          <p:cNvPr id="21" name="TextBox 2">
            <a:extLst>
              <a:ext uri="{FF2B5EF4-FFF2-40B4-BE49-F238E27FC236}">
                <a16:creationId xmlns:a16="http://schemas.microsoft.com/office/drawing/2014/main" id="{BEC602F3-9E44-32E3-BA5B-9FC0C8F835F0}"/>
              </a:ext>
            </a:extLst>
          </p:cNvPr>
          <p:cNvSpPr txBox="1">
            <a:spLocks noGrp="1" noChangeArrowheads="1"/>
          </p:cNvSpPr>
          <p:nvPr>
            <p:ph type="title" idx="4294967295"/>
          </p:nvPr>
        </p:nvSpPr>
        <p:spPr bwMode="auto">
          <a:xfrm>
            <a:off x="347663" y="381000"/>
            <a:ext cx="8305800"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Pedestrian Refuge Island</a:t>
            </a:r>
          </a:p>
        </p:txBody>
      </p:sp>
      <p:sp>
        <p:nvSpPr>
          <p:cNvPr id="22" name="Rectangle 21">
            <a:extLst>
              <a:ext uri="{FF2B5EF4-FFF2-40B4-BE49-F238E27FC236}">
                <a16:creationId xmlns:a16="http://schemas.microsoft.com/office/drawing/2014/main" id="{F6CBCC02-3FD9-E4DE-AF5B-A470876B2B83}"/>
              </a:ext>
              <a:ext uri="{C183D7F6-B498-43B3-948B-1728B52AA6E4}">
                <adec:decorative xmlns:adec="http://schemas.microsoft.com/office/drawing/2017/decorative" val="1"/>
              </a:ext>
            </a:extLst>
          </p:cNvPr>
          <p:cNvSpPr/>
          <p:nvPr/>
        </p:nvSpPr>
        <p:spPr>
          <a:xfrm>
            <a:off x="347663" y="1027113"/>
            <a:ext cx="8415337" cy="4603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Content Placeholder 2">
            <a:extLst>
              <a:ext uri="{FF2B5EF4-FFF2-40B4-BE49-F238E27FC236}">
                <a16:creationId xmlns:a16="http://schemas.microsoft.com/office/drawing/2014/main" id="{10C23419-C5D2-CCC1-7123-E031C5FA84BF}"/>
              </a:ext>
            </a:extLst>
          </p:cNvPr>
          <p:cNvSpPr txBox="1">
            <a:spLocks/>
          </p:cNvSpPr>
          <p:nvPr/>
        </p:nvSpPr>
        <p:spPr bwMode="auto">
          <a:xfrm>
            <a:off x="3302024" y="4583431"/>
            <a:ext cx="2397074" cy="35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200" b="1" dirty="0">
                <a:latin typeface="Arial" panose="020B0604020202020204" pitchFamily="34" charset="0"/>
                <a:cs typeface="Arial" panose="020B0604020202020204" pitchFamily="34" charset="0"/>
              </a:rPr>
              <a:t>Pedestrian Refuge Installation</a:t>
            </a:r>
          </a:p>
        </p:txBody>
      </p:sp>
      <p:pic>
        <p:nvPicPr>
          <p:cNvPr id="4" name="Picture 3" descr="Existing pedestrian crossing without a pedestrian refuge island.">
            <a:extLst>
              <a:ext uri="{FF2B5EF4-FFF2-40B4-BE49-F238E27FC236}">
                <a16:creationId xmlns:a16="http://schemas.microsoft.com/office/drawing/2014/main" id="{36F78D49-4574-8E7B-78B4-8301DE5C7DD0}"/>
              </a:ext>
            </a:extLst>
          </p:cNvPr>
          <p:cNvPicPr>
            <a:picLocks noChangeAspect="1"/>
          </p:cNvPicPr>
          <p:nvPr/>
        </p:nvPicPr>
        <p:blipFill>
          <a:blip r:embed="rId4"/>
          <a:stretch>
            <a:fillRect/>
          </a:stretch>
        </p:blipFill>
        <p:spPr>
          <a:xfrm>
            <a:off x="600075" y="2386004"/>
            <a:ext cx="3743326" cy="2000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Rendering of a proposed pedestrian refuge island.">
            <a:extLst>
              <a:ext uri="{FF2B5EF4-FFF2-40B4-BE49-F238E27FC236}">
                <a16:creationId xmlns:a16="http://schemas.microsoft.com/office/drawing/2014/main" id="{D74F9E3F-D996-8926-7E69-74E18BAA4C58}"/>
              </a:ext>
            </a:extLst>
          </p:cNvPr>
          <p:cNvPicPr>
            <a:picLocks noChangeAspect="1"/>
          </p:cNvPicPr>
          <p:nvPr/>
        </p:nvPicPr>
        <p:blipFill>
          <a:blip r:embed="rId5"/>
          <a:stretch>
            <a:fillRect/>
          </a:stretch>
        </p:blipFill>
        <p:spPr>
          <a:xfrm>
            <a:off x="4800601" y="2386007"/>
            <a:ext cx="3775044" cy="20009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Footer Placeholder 4">
            <a:extLst>
              <a:ext uri="{FF2B5EF4-FFF2-40B4-BE49-F238E27FC236}">
                <a16:creationId xmlns:a16="http://schemas.microsoft.com/office/drawing/2014/main" id="{343D34D6-7C3F-E6F2-F83E-9C668C316EA0}"/>
              </a:ext>
            </a:extLst>
          </p:cNvPr>
          <p:cNvSpPr txBox="1">
            <a:spLocks/>
          </p:cNvSpPr>
          <p:nvPr/>
        </p:nvSpPr>
        <p:spPr bwMode="auto">
          <a:xfrm>
            <a:off x="600075" y="2386004"/>
            <a:ext cx="1209675" cy="219365"/>
          </a:xfrm>
          <a:prstGeom prst="rect">
            <a:avLst/>
          </a:prstGeom>
          <a:gradFill>
            <a:gsLst>
              <a:gs pos="0">
                <a:schemeClr val="bg1">
                  <a:lumMod val="95000"/>
                </a:schemeClr>
              </a:gs>
              <a:gs pos="74000">
                <a:schemeClr val="bg1">
                  <a:lumMod val="75000"/>
                </a:schemeClr>
              </a:gs>
              <a:gs pos="83000">
                <a:schemeClr val="bg1">
                  <a:lumMod val="85000"/>
                </a:schemeClr>
              </a:gs>
              <a:gs pos="100000">
                <a:schemeClr val="bg1"/>
              </a:gs>
            </a:gsLst>
            <a:lin ang="5400000" scaled="1"/>
          </a:gradFill>
        </p:spPr>
        <p:txBody>
          <a:bodyPr vert="horz" wrap="square" lIns="91440" tIns="45720" rIns="91440" bIns="45720" numCol="1" rtlCol="0" anchor="ctr" anchorCtr="0" compatLnSpc="1">
            <a:prstTxWarp prst="textNoShape">
              <a:avLst/>
            </a:prstTxWarp>
          </a:bodyPr>
          <a:lstStyle>
            <a:defPPr>
              <a:defRPr lang="en-US"/>
            </a:defPPr>
            <a:lvl1pPr algn="ctr"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r>
              <a:rPr lang="en-US" altLang="en-US" sz="1000" dirty="0">
                <a:cs typeface="Arial" panose="020B0604020202020204" pitchFamily="34" charset="0"/>
              </a:rPr>
              <a:t>Existing Condition</a:t>
            </a:r>
          </a:p>
        </p:txBody>
      </p:sp>
      <p:sp>
        <p:nvSpPr>
          <p:cNvPr id="8" name="Footer Placeholder 4">
            <a:extLst>
              <a:ext uri="{FF2B5EF4-FFF2-40B4-BE49-F238E27FC236}">
                <a16:creationId xmlns:a16="http://schemas.microsoft.com/office/drawing/2014/main" id="{3E9BC27E-50B3-646F-17A4-B635E94C8250}"/>
              </a:ext>
            </a:extLst>
          </p:cNvPr>
          <p:cNvSpPr txBox="1">
            <a:spLocks/>
          </p:cNvSpPr>
          <p:nvPr/>
        </p:nvSpPr>
        <p:spPr bwMode="auto">
          <a:xfrm>
            <a:off x="4800601" y="2386004"/>
            <a:ext cx="1492274" cy="219365"/>
          </a:xfrm>
          <a:prstGeom prst="rect">
            <a:avLst/>
          </a:prstGeom>
          <a:gradFill>
            <a:gsLst>
              <a:gs pos="0">
                <a:schemeClr val="bg1">
                  <a:lumMod val="95000"/>
                </a:schemeClr>
              </a:gs>
              <a:gs pos="74000">
                <a:schemeClr val="bg1">
                  <a:lumMod val="75000"/>
                </a:schemeClr>
              </a:gs>
              <a:gs pos="83000">
                <a:schemeClr val="bg1">
                  <a:lumMod val="85000"/>
                </a:schemeClr>
              </a:gs>
              <a:gs pos="100000">
                <a:schemeClr val="bg1"/>
              </a:gs>
            </a:gsLst>
            <a:lin ang="5400000" scaled="1"/>
          </a:gradFill>
        </p:spPr>
        <p:txBody>
          <a:bodyPr vert="horz" wrap="square" lIns="91440" tIns="45720" rIns="91440" bIns="45720" numCol="1" rtlCol="0" anchor="ctr" anchorCtr="0" compatLnSpc="1">
            <a:prstTxWarp prst="textNoShape">
              <a:avLst/>
            </a:prstTxWarp>
          </a:bodyPr>
          <a:lstStyle>
            <a:defPPr>
              <a:defRPr lang="en-US"/>
            </a:defPPr>
            <a:lvl1pPr algn="ctr"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r>
              <a:rPr lang="en-US" altLang="en-US" sz="1000" dirty="0">
                <a:cs typeface="Arial" panose="020B0604020202020204" pitchFamily="34" charset="0"/>
              </a:rPr>
              <a:t>Proposed Ped Refuge</a:t>
            </a:r>
          </a:p>
        </p:txBody>
      </p:sp>
    </p:spTree>
    <p:extLst>
      <p:ext uri="{BB962C8B-B14F-4D97-AF65-F5344CB8AC3E}">
        <p14:creationId xmlns:p14="http://schemas.microsoft.com/office/powerpoint/2010/main" val="19936677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7B5ACB96C7F2C4580B06E8AC9FC6C7F" ma:contentTypeVersion="2" ma:contentTypeDescription="Create a new document." ma:contentTypeScope="" ma:versionID="9446c26df18eaada1a288506e1debda2">
  <xsd:schema xmlns:xsd="http://www.w3.org/2001/XMLSchema" xmlns:xs="http://www.w3.org/2001/XMLSchema" xmlns:p="http://schemas.microsoft.com/office/2006/metadata/properties" xmlns:ns1="http://schemas.microsoft.com/sharepoint/v3" xmlns:ns2="364717b0-ce7f-4dd4-9458-d204feae88ec" targetNamespace="http://schemas.microsoft.com/office/2006/metadata/properties" ma:root="true" ma:fieldsID="611f1855e6cf9ba30e2c011669a1ecd7" ns1:_="" ns2:_="">
    <xsd:import namespace="http://schemas.microsoft.com/sharepoint/v3"/>
    <xsd:import namespace="364717b0-ce7f-4dd4-9458-d204feae88ec"/>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64717b0-ce7f-4dd4-9458-d204feae88ec"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C39886-5A4F-47CD-9450-4B7D335EA8DA}">
  <ds:schemaRefs>
    <ds:schemaRef ds:uri="http://purl.org/dc/terms/"/>
    <ds:schemaRef ds:uri="http://schemas.openxmlformats.org/package/2006/metadata/core-properties"/>
    <ds:schemaRef ds:uri="http://purl.org/dc/dcmitype/"/>
    <ds:schemaRef ds:uri="http://schemas.microsoft.com/office/infopath/2007/PartnerControls"/>
    <ds:schemaRef ds:uri="293d3956-7dc6-41de-977f-e4c32073d31c"/>
    <ds:schemaRef ds:uri="http://purl.org/dc/elements/1.1/"/>
    <ds:schemaRef ds:uri="http://schemas.microsoft.com/office/2006/documentManagement/types"/>
    <ds:schemaRef ds:uri="http://schemas.microsoft.com/sharepoint/v3"/>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07BB2CE3-5AF1-4F68-9B54-FA690E255089}">
  <ds:schemaRefs>
    <ds:schemaRef ds:uri="http://schemas.microsoft.com/sharepoint/v3/contenttype/forms"/>
  </ds:schemaRefs>
</ds:datastoreItem>
</file>

<file path=customXml/itemProps3.xml><?xml version="1.0" encoding="utf-8"?>
<ds:datastoreItem xmlns:ds="http://schemas.openxmlformats.org/officeDocument/2006/customXml" ds:itemID="{3DC0F3FD-9E62-402B-97EC-26F600B46FF1}"/>
</file>

<file path=docMetadata/LabelInfo.xml><?xml version="1.0" encoding="utf-8"?>
<clbl:labelList xmlns:clbl="http://schemas.microsoft.com/office/2020/mipLabelMetadata">
  <clbl:label id="{c13dd1c7-22d1-431c-a46c-2d140b414506}" enabled="1" method="Standard" siteId="{2b077431-a3b0-4b1c-bb77-f66a1132daa2}" removed="0"/>
</clbl:labelList>
</file>

<file path=docProps/app.xml><?xml version="1.0" encoding="utf-8"?>
<Properties xmlns="http://schemas.openxmlformats.org/officeDocument/2006/extended-properties" xmlns:vt="http://schemas.openxmlformats.org/officeDocument/2006/docPropsVTypes">
  <Template/>
  <TotalTime>1897</TotalTime>
  <Words>381</Words>
  <Application>Microsoft Office PowerPoint</Application>
  <PresentationFormat>On-screen Show (4:3)</PresentationFormat>
  <Paragraphs>75</Paragraphs>
  <Slides>7</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Calibri</vt:lpstr>
      <vt:lpstr>Office Theme</vt:lpstr>
      <vt:lpstr>Elkhorn Boulevard Complete Streets</vt:lpstr>
      <vt:lpstr>Current Conditions</vt:lpstr>
      <vt:lpstr>Project Overview</vt:lpstr>
      <vt:lpstr>Roadway Cross Sections</vt:lpstr>
      <vt:lpstr>Gap Closure and Streetlighting</vt:lpstr>
      <vt:lpstr>Pedestrian Improvements</vt:lpstr>
      <vt:lpstr>Pedestrian Refuge Island</vt:lpstr>
    </vt:vector>
  </TitlesOfParts>
  <Company>County of Sacramento DHHS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Recommended Budget Fiscal Year 2011-12</dc:title>
  <dc:creator>davisa</dc:creator>
  <cp:lastModifiedBy>Iniguez. Joshua</cp:lastModifiedBy>
  <cp:revision>73</cp:revision>
  <dcterms:created xsi:type="dcterms:W3CDTF">2011-05-23T17:38:16Z</dcterms:created>
  <dcterms:modified xsi:type="dcterms:W3CDTF">2025-10-16T23:17:14Z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0x01010067B5ACB96C7F2C4580B06E8AC9FC6C7F</vt:lpwstr>
  </property>
</Properties>
</file>