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5" r:id="rId4"/>
  </p:sldMasterIdLst>
  <p:notesMasterIdLst>
    <p:notesMasterId r:id="rId9"/>
  </p:notesMasterIdLst>
  <p:sldIdLst>
    <p:sldId id="258" r:id="rId5"/>
    <p:sldId id="257" r:id="rId6"/>
    <p:sldId id="263" r:id="rId7"/>
    <p:sldId id="262" r:id="rId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FF00"/>
    <a:srgbClr val="0066CC"/>
    <a:srgbClr val="FF0000"/>
    <a:srgbClr val="89C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1" autoAdjust="0"/>
    <p:restoredTop sz="85804" autoAdjust="0"/>
  </p:normalViewPr>
  <p:slideViewPr>
    <p:cSldViewPr>
      <p:cViewPr varScale="1">
        <p:scale>
          <a:sx n="91" d="100"/>
          <a:sy n="91" d="100"/>
        </p:scale>
        <p:origin x="15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29C2F9-8CDE-4E07-93C9-71CBFA8899E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**Dane Updated**</a:t>
            </a:r>
          </a:p>
        </p:txBody>
      </p:sp>
      <p:sp>
        <p:nvSpPr>
          <p:cNvPr id="4" name="Slide Number Placeholder 3"/>
          <p:cNvSpPr>
            <a:spLocks noGrp="1"/>
          </p:cNvSpPr>
          <p:nvPr>
            <p:ph type="sldNum" sz="quarter" idx="5"/>
          </p:nvPr>
        </p:nvSpPr>
        <p:spPr/>
        <p:txBody>
          <a:bodyPr/>
          <a:lstStyle/>
          <a:p>
            <a:fld id="{7429C2F9-8CDE-4E07-93C9-71CBFA8899E0}" type="slidenum">
              <a:rPr lang="en-US" altLang="en-US" smtClean="0"/>
              <a:pPr/>
              <a:t>1</a:t>
            </a:fld>
            <a:endParaRPr lang="en-US" altLang="en-US"/>
          </a:p>
        </p:txBody>
      </p:sp>
    </p:spTree>
    <p:extLst>
      <p:ext uri="{BB962C8B-B14F-4D97-AF65-F5344CB8AC3E}">
        <p14:creationId xmlns:p14="http://schemas.microsoft.com/office/powerpoint/2010/main" val="7477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**Dane Updated**</a:t>
            </a:r>
          </a:p>
          <a:p>
            <a:endParaRPr lang="en-US" dirty="0"/>
          </a:p>
          <a:p>
            <a:endParaRPr lang="en-US" dirty="0"/>
          </a:p>
          <a:p>
            <a:r>
              <a:rPr lang="en-US" dirty="0"/>
              <a:t>Existing pavement is in poor condition.</a:t>
            </a:r>
          </a:p>
          <a:p>
            <a:endParaRPr lang="en-US" dirty="0"/>
          </a:p>
          <a:p>
            <a:r>
              <a:rPr lang="en-US" dirty="0"/>
              <a:t>Drainage inlets at various locations within project limits are in sub standard and will be replaced. </a:t>
            </a:r>
          </a:p>
          <a:p>
            <a:endParaRPr lang="en-US" dirty="0"/>
          </a:p>
          <a:p>
            <a:r>
              <a:rPr lang="en-US" dirty="0"/>
              <a:t>Existing Signal equipment is outdated and will be upgraded.</a:t>
            </a:r>
          </a:p>
        </p:txBody>
      </p:sp>
      <p:sp>
        <p:nvSpPr>
          <p:cNvPr id="4" name="Slide Number Placeholder 3"/>
          <p:cNvSpPr>
            <a:spLocks noGrp="1"/>
          </p:cNvSpPr>
          <p:nvPr>
            <p:ph type="sldNum" sz="quarter" idx="5"/>
          </p:nvPr>
        </p:nvSpPr>
        <p:spPr/>
        <p:txBody>
          <a:bodyPr/>
          <a:lstStyle/>
          <a:p>
            <a:fld id="{7429C2F9-8CDE-4E07-93C9-71CBFA8899E0}" type="slidenum">
              <a:rPr lang="en-US" altLang="en-US" smtClean="0"/>
              <a:pPr/>
              <a:t>2</a:t>
            </a:fld>
            <a:endParaRPr lang="en-US" altLang="en-US"/>
          </a:p>
        </p:txBody>
      </p:sp>
    </p:spTree>
    <p:extLst>
      <p:ext uri="{BB962C8B-B14F-4D97-AF65-F5344CB8AC3E}">
        <p14:creationId xmlns:p14="http://schemas.microsoft.com/office/powerpoint/2010/main" val="332157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**Dane Updated, left the generic photos from the example**</a:t>
            </a:r>
          </a:p>
          <a:p>
            <a:endParaRPr lang="en-US" dirty="0"/>
          </a:p>
          <a:p>
            <a:endParaRPr lang="en-US" dirty="0"/>
          </a:p>
          <a:p>
            <a:r>
              <a:rPr lang="en-US" dirty="0"/>
              <a:t>Project will enhance safety and mobility for pedestrians and cyclists, including the addition of class II bike lanes on both sides of Bell St.</a:t>
            </a:r>
          </a:p>
          <a:p>
            <a:endParaRPr lang="en-US" dirty="0"/>
          </a:p>
        </p:txBody>
      </p:sp>
      <p:sp>
        <p:nvSpPr>
          <p:cNvPr id="4" name="Slide Number Placeholder 3"/>
          <p:cNvSpPr>
            <a:spLocks noGrp="1"/>
          </p:cNvSpPr>
          <p:nvPr>
            <p:ph type="sldNum" sz="quarter" idx="5"/>
          </p:nvPr>
        </p:nvSpPr>
        <p:spPr/>
        <p:txBody>
          <a:bodyPr/>
          <a:lstStyle/>
          <a:p>
            <a:fld id="{7429C2F9-8CDE-4E07-93C9-71CBFA8899E0}" type="slidenum">
              <a:rPr lang="en-US" altLang="en-US" smtClean="0"/>
              <a:pPr/>
              <a:t>3</a:t>
            </a:fld>
            <a:endParaRPr lang="en-US" altLang="en-US"/>
          </a:p>
        </p:txBody>
      </p:sp>
    </p:spTree>
    <p:extLst>
      <p:ext uri="{BB962C8B-B14F-4D97-AF65-F5344CB8AC3E}">
        <p14:creationId xmlns:p14="http://schemas.microsoft.com/office/powerpoint/2010/main" val="78643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**Dane Updated**</a:t>
            </a:r>
          </a:p>
        </p:txBody>
      </p:sp>
      <p:sp>
        <p:nvSpPr>
          <p:cNvPr id="4" name="Slide Number Placeholder 3"/>
          <p:cNvSpPr>
            <a:spLocks noGrp="1"/>
          </p:cNvSpPr>
          <p:nvPr>
            <p:ph type="sldNum" sz="quarter" idx="5"/>
          </p:nvPr>
        </p:nvSpPr>
        <p:spPr/>
        <p:txBody>
          <a:bodyPr/>
          <a:lstStyle/>
          <a:p>
            <a:fld id="{7429C2F9-8CDE-4E07-93C9-71CBFA8899E0}" type="slidenum">
              <a:rPr lang="en-US" altLang="en-US" smtClean="0"/>
              <a:pPr/>
              <a:t>4</a:t>
            </a:fld>
            <a:endParaRPr lang="en-US" altLang="en-US"/>
          </a:p>
        </p:txBody>
      </p:sp>
    </p:spTree>
    <p:extLst>
      <p:ext uri="{BB962C8B-B14F-4D97-AF65-F5344CB8AC3E}">
        <p14:creationId xmlns:p14="http://schemas.microsoft.com/office/powerpoint/2010/main" val="1957220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June 6, 2011</a:t>
            </a:r>
          </a:p>
        </p:txBody>
      </p:sp>
      <p:sp>
        <p:nvSpPr>
          <p:cNvPr id="5" name="Footer Placeholder 4"/>
          <p:cNvSpPr>
            <a:spLocks noGrp="1"/>
          </p:cNvSpPr>
          <p:nvPr>
            <p:ph type="ftr" sz="quarter" idx="11"/>
          </p:nvPr>
        </p:nvSpPr>
        <p:spPr/>
        <p:txBody>
          <a:bodyPr/>
          <a:lstStyle>
            <a:lvl1pPr>
              <a:defRPr/>
            </a:lvl1pPr>
          </a:lstStyle>
          <a:p>
            <a:pPr>
              <a:defRPr/>
            </a:pPr>
            <a:r>
              <a:rPr lang="en-US"/>
              <a:t>Sacramento County Health and Human Services - 2011/12 Recommended Budget</a:t>
            </a:r>
          </a:p>
        </p:txBody>
      </p:sp>
      <p:sp>
        <p:nvSpPr>
          <p:cNvPr id="6" name="Slide Number Placeholder 5"/>
          <p:cNvSpPr>
            <a:spLocks noGrp="1"/>
          </p:cNvSpPr>
          <p:nvPr>
            <p:ph type="sldNum" sz="quarter" idx="12"/>
          </p:nvPr>
        </p:nvSpPr>
        <p:spPr/>
        <p:txBody>
          <a:bodyPr/>
          <a:lstStyle>
            <a:lvl1pPr>
              <a:defRPr/>
            </a:lvl1pPr>
          </a:lstStyle>
          <a:p>
            <a:fld id="{22DFED95-16BD-47EB-9DA5-4950737E0BEA}" type="slidenum">
              <a:rPr lang="en-US" altLang="en-US"/>
              <a:pPr/>
              <a:t>‹#›</a:t>
            </a:fld>
            <a:endParaRPr lang="en-US" altLang="en-US"/>
          </a:p>
        </p:txBody>
      </p:sp>
    </p:spTree>
    <p:extLst>
      <p:ext uri="{BB962C8B-B14F-4D97-AF65-F5344CB8AC3E}">
        <p14:creationId xmlns:p14="http://schemas.microsoft.com/office/powerpoint/2010/main" val="180766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June 6, 2011</a:t>
            </a:r>
          </a:p>
        </p:txBody>
      </p:sp>
      <p:sp>
        <p:nvSpPr>
          <p:cNvPr id="5" name="Footer Placeholder 4"/>
          <p:cNvSpPr>
            <a:spLocks noGrp="1"/>
          </p:cNvSpPr>
          <p:nvPr>
            <p:ph type="ftr" sz="quarter" idx="11"/>
          </p:nvPr>
        </p:nvSpPr>
        <p:spPr/>
        <p:txBody>
          <a:bodyPr/>
          <a:lstStyle>
            <a:lvl1pPr>
              <a:defRPr/>
            </a:lvl1pPr>
          </a:lstStyle>
          <a:p>
            <a:pPr>
              <a:defRPr/>
            </a:pPr>
            <a:r>
              <a:rPr lang="en-US"/>
              <a:t>Sacramento County Health and Human Services - 2011/12 Recommended Budget</a:t>
            </a:r>
          </a:p>
        </p:txBody>
      </p:sp>
      <p:sp>
        <p:nvSpPr>
          <p:cNvPr id="6" name="Slide Number Placeholder 5"/>
          <p:cNvSpPr>
            <a:spLocks noGrp="1"/>
          </p:cNvSpPr>
          <p:nvPr>
            <p:ph type="sldNum" sz="quarter" idx="12"/>
          </p:nvPr>
        </p:nvSpPr>
        <p:spPr/>
        <p:txBody>
          <a:bodyPr/>
          <a:lstStyle>
            <a:lvl1pPr>
              <a:defRPr/>
            </a:lvl1pPr>
          </a:lstStyle>
          <a:p>
            <a:fld id="{8BFBFF1C-CF58-4922-A6E3-C16439BA7283}" type="slidenum">
              <a:rPr lang="en-US" altLang="en-US"/>
              <a:pPr/>
              <a:t>‹#›</a:t>
            </a:fld>
            <a:endParaRPr lang="en-US" altLang="en-US"/>
          </a:p>
        </p:txBody>
      </p:sp>
    </p:spTree>
    <p:extLst>
      <p:ext uri="{BB962C8B-B14F-4D97-AF65-F5344CB8AC3E}">
        <p14:creationId xmlns:p14="http://schemas.microsoft.com/office/powerpoint/2010/main" val="337880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June 6, 2011</a:t>
            </a:r>
          </a:p>
        </p:txBody>
      </p:sp>
      <p:sp>
        <p:nvSpPr>
          <p:cNvPr id="5" name="Footer Placeholder 4"/>
          <p:cNvSpPr>
            <a:spLocks noGrp="1"/>
          </p:cNvSpPr>
          <p:nvPr>
            <p:ph type="ftr" sz="quarter" idx="11"/>
          </p:nvPr>
        </p:nvSpPr>
        <p:spPr/>
        <p:txBody>
          <a:bodyPr/>
          <a:lstStyle>
            <a:lvl1pPr>
              <a:defRPr/>
            </a:lvl1pPr>
          </a:lstStyle>
          <a:p>
            <a:pPr>
              <a:defRPr/>
            </a:pPr>
            <a:r>
              <a:rPr lang="en-US"/>
              <a:t>Sacramento County Health and Human Services - 2011/12 Recommended Budget</a:t>
            </a:r>
          </a:p>
        </p:txBody>
      </p:sp>
      <p:sp>
        <p:nvSpPr>
          <p:cNvPr id="6" name="Slide Number Placeholder 5"/>
          <p:cNvSpPr>
            <a:spLocks noGrp="1"/>
          </p:cNvSpPr>
          <p:nvPr>
            <p:ph type="sldNum" sz="quarter" idx="12"/>
          </p:nvPr>
        </p:nvSpPr>
        <p:spPr/>
        <p:txBody>
          <a:bodyPr/>
          <a:lstStyle>
            <a:lvl1pPr>
              <a:defRPr/>
            </a:lvl1pPr>
          </a:lstStyle>
          <a:p>
            <a:fld id="{BB53D627-CC55-4FFA-9AB5-DAA411F0362F}" type="slidenum">
              <a:rPr lang="en-US" altLang="en-US"/>
              <a:pPr/>
              <a:t>‹#›</a:t>
            </a:fld>
            <a:endParaRPr lang="en-US" altLang="en-US"/>
          </a:p>
        </p:txBody>
      </p:sp>
    </p:spTree>
    <p:extLst>
      <p:ext uri="{BB962C8B-B14F-4D97-AF65-F5344CB8AC3E}">
        <p14:creationId xmlns:p14="http://schemas.microsoft.com/office/powerpoint/2010/main" val="177070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June 6, 2011</a:t>
            </a:r>
          </a:p>
        </p:txBody>
      </p:sp>
      <p:sp>
        <p:nvSpPr>
          <p:cNvPr id="5" name="Footer Placeholder 4"/>
          <p:cNvSpPr>
            <a:spLocks noGrp="1"/>
          </p:cNvSpPr>
          <p:nvPr>
            <p:ph type="ftr" sz="quarter" idx="11"/>
          </p:nvPr>
        </p:nvSpPr>
        <p:spPr/>
        <p:txBody>
          <a:bodyPr/>
          <a:lstStyle>
            <a:lvl1pPr>
              <a:defRPr/>
            </a:lvl1pPr>
          </a:lstStyle>
          <a:p>
            <a:pPr>
              <a:defRPr/>
            </a:pPr>
            <a:r>
              <a:rPr lang="en-US"/>
              <a:t>Sacramento County Health and Human Services - 2011/12 Recommended Budget</a:t>
            </a:r>
          </a:p>
        </p:txBody>
      </p:sp>
      <p:sp>
        <p:nvSpPr>
          <p:cNvPr id="6" name="Slide Number Placeholder 5"/>
          <p:cNvSpPr>
            <a:spLocks noGrp="1"/>
          </p:cNvSpPr>
          <p:nvPr>
            <p:ph type="sldNum" sz="quarter" idx="12"/>
          </p:nvPr>
        </p:nvSpPr>
        <p:spPr/>
        <p:txBody>
          <a:bodyPr/>
          <a:lstStyle>
            <a:lvl1pPr>
              <a:defRPr/>
            </a:lvl1pPr>
          </a:lstStyle>
          <a:p>
            <a:fld id="{ADF59058-DE62-4A22-A3AC-29B26896C1B4}" type="slidenum">
              <a:rPr lang="en-US" altLang="en-US"/>
              <a:pPr/>
              <a:t>‹#›</a:t>
            </a:fld>
            <a:endParaRPr lang="en-US" altLang="en-US"/>
          </a:p>
        </p:txBody>
      </p:sp>
    </p:spTree>
    <p:extLst>
      <p:ext uri="{BB962C8B-B14F-4D97-AF65-F5344CB8AC3E}">
        <p14:creationId xmlns:p14="http://schemas.microsoft.com/office/powerpoint/2010/main" val="26384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Sacramento County Health and Human Services - 2011/12 Recommended Budget</a:t>
            </a:r>
          </a:p>
        </p:txBody>
      </p:sp>
      <p:sp>
        <p:nvSpPr>
          <p:cNvPr id="6" name="Slide Number Placeholder 5"/>
          <p:cNvSpPr>
            <a:spLocks noGrp="1"/>
          </p:cNvSpPr>
          <p:nvPr>
            <p:ph type="sldNum" sz="quarter" idx="12"/>
          </p:nvPr>
        </p:nvSpPr>
        <p:spPr/>
        <p:txBody>
          <a:bodyPr/>
          <a:lstStyle>
            <a:lvl1pPr>
              <a:defRPr/>
            </a:lvl1pPr>
          </a:lstStyle>
          <a:p>
            <a:fld id="{18A596F4-D812-472F-8A46-CBF529D589C8}" type="slidenum">
              <a:rPr lang="en-US" altLang="en-US"/>
              <a:pPr/>
              <a:t>‹#›</a:t>
            </a:fld>
            <a:endParaRPr lang="en-US" altLang="en-US"/>
          </a:p>
        </p:txBody>
      </p:sp>
    </p:spTree>
    <p:extLst>
      <p:ext uri="{BB962C8B-B14F-4D97-AF65-F5344CB8AC3E}">
        <p14:creationId xmlns:p14="http://schemas.microsoft.com/office/powerpoint/2010/main" val="1682635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June 6, 2011</a:t>
            </a:r>
          </a:p>
        </p:txBody>
      </p:sp>
      <p:sp>
        <p:nvSpPr>
          <p:cNvPr id="6" name="Footer Placeholder 4"/>
          <p:cNvSpPr>
            <a:spLocks noGrp="1"/>
          </p:cNvSpPr>
          <p:nvPr>
            <p:ph type="ftr" sz="quarter" idx="11"/>
          </p:nvPr>
        </p:nvSpPr>
        <p:spPr/>
        <p:txBody>
          <a:bodyPr/>
          <a:lstStyle>
            <a:lvl1pPr>
              <a:defRPr/>
            </a:lvl1pPr>
          </a:lstStyle>
          <a:p>
            <a:pPr>
              <a:defRPr/>
            </a:pPr>
            <a:r>
              <a:rPr lang="en-US"/>
              <a:t>Sacramento County Health and Human Services - 2011/12 Recommended Budget</a:t>
            </a:r>
          </a:p>
        </p:txBody>
      </p:sp>
      <p:sp>
        <p:nvSpPr>
          <p:cNvPr id="7" name="Slide Number Placeholder 5"/>
          <p:cNvSpPr>
            <a:spLocks noGrp="1"/>
          </p:cNvSpPr>
          <p:nvPr>
            <p:ph type="sldNum" sz="quarter" idx="12"/>
          </p:nvPr>
        </p:nvSpPr>
        <p:spPr/>
        <p:txBody>
          <a:bodyPr/>
          <a:lstStyle>
            <a:lvl1pPr>
              <a:defRPr/>
            </a:lvl1pPr>
          </a:lstStyle>
          <a:p>
            <a:fld id="{0DE70FA6-9D61-4FFC-9418-0B334E8B6E6E}" type="slidenum">
              <a:rPr lang="en-US" altLang="en-US"/>
              <a:pPr/>
              <a:t>‹#›</a:t>
            </a:fld>
            <a:endParaRPr lang="en-US" altLang="en-US"/>
          </a:p>
        </p:txBody>
      </p:sp>
    </p:spTree>
    <p:extLst>
      <p:ext uri="{BB962C8B-B14F-4D97-AF65-F5344CB8AC3E}">
        <p14:creationId xmlns:p14="http://schemas.microsoft.com/office/powerpoint/2010/main" val="383164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June 6, 2011</a:t>
            </a:r>
          </a:p>
        </p:txBody>
      </p:sp>
      <p:sp>
        <p:nvSpPr>
          <p:cNvPr id="8" name="Footer Placeholder 4"/>
          <p:cNvSpPr>
            <a:spLocks noGrp="1"/>
          </p:cNvSpPr>
          <p:nvPr>
            <p:ph type="ftr" sz="quarter" idx="11"/>
          </p:nvPr>
        </p:nvSpPr>
        <p:spPr/>
        <p:txBody>
          <a:bodyPr/>
          <a:lstStyle>
            <a:lvl1pPr>
              <a:defRPr/>
            </a:lvl1pPr>
          </a:lstStyle>
          <a:p>
            <a:pPr>
              <a:defRPr/>
            </a:pPr>
            <a:r>
              <a:rPr lang="en-US"/>
              <a:t>Sacramento County Health and Human Services - 2011/12 Recommended Budget</a:t>
            </a:r>
          </a:p>
        </p:txBody>
      </p:sp>
      <p:sp>
        <p:nvSpPr>
          <p:cNvPr id="9" name="Slide Number Placeholder 5"/>
          <p:cNvSpPr>
            <a:spLocks noGrp="1"/>
          </p:cNvSpPr>
          <p:nvPr>
            <p:ph type="sldNum" sz="quarter" idx="12"/>
          </p:nvPr>
        </p:nvSpPr>
        <p:spPr/>
        <p:txBody>
          <a:bodyPr/>
          <a:lstStyle>
            <a:lvl1pPr>
              <a:defRPr/>
            </a:lvl1pPr>
          </a:lstStyle>
          <a:p>
            <a:fld id="{93CF3079-0B39-422E-AB90-F2ED2D12B82F}" type="slidenum">
              <a:rPr lang="en-US" altLang="en-US"/>
              <a:pPr/>
              <a:t>‹#›</a:t>
            </a:fld>
            <a:endParaRPr lang="en-US" altLang="en-US"/>
          </a:p>
        </p:txBody>
      </p:sp>
    </p:spTree>
    <p:extLst>
      <p:ext uri="{BB962C8B-B14F-4D97-AF65-F5344CB8AC3E}">
        <p14:creationId xmlns:p14="http://schemas.microsoft.com/office/powerpoint/2010/main" val="159762439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June 6, 2011</a:t>
            </a:r>
          </a:p>
        </p:txBody>
      </p:sp>
      <p:sp>
        <p:nvSpPr>
          <p:cNvPr id="4" name="Footer Placeholder 4"/>
          <p:cNvSpPr>
            <a:spLocks noGrp="1"/>
          </p:cNvSpPr>
          <p:nvPr>
            <p:ph type="ftr" sz="quarter" idx="11"/>
          </p:nvPr>
        </p:nvSpPr>
        <p:spPr/>
        <p:txBody>
          <a:bodyPr/>
          <a:lstStyle>
            <a:lvl1pPr>
              <a:defRPr/>
            </a:lvl1pPr>
          </a:lstStyle>
          <a:p>
            <a:pPr>
              <a:defRPr/>
            </a:pPr>
            <a:r>
              <a:rPr lang="en-US"/>
              <a:t>Sacramento County Health and Human Services - 2011/12 Recommended Budget</a:t>
            </a:r>
          </a:p>
        </p:txBody>
      </p:sp>
      <p:sp>
        <p:nvSpPr>
          <p:cNvPr id="5" name="Slide Number Placeholder 5"/>
          <p:cNvSpPr>
            <a:spLocks noGrp="1"/>
          </p:cNvSpPr>
          <p:nvPr>
            <p:ph type="sldNum" sz="quarter" idx="12"/>
          </p:nvPr>
        </p:nvSpPr>
        <p:spPr/>
        <p:txBody>
          <a:bodyPr/>
          <a:lstStyle>
            <a:lvl1pPr>
              <a:defRPr/>
            </a:lvl1pPr>
          </a:lstStyle>
          <a:p>
            <a:fld id="{0B7E06FC-402A-4BAB-87B5-4CFE5CE84C68}" type="slidenum">
              <a:rPr lang="en-US" altLang="en-US"/>
              <a:pPr/>
              <a:t>‹#›</a:t>
            </a:fld>
            <a:endParaRPr lang="en-US" altLang="en-US"/>
          </a:p>
        </p:txBody>
      </p:sp>
    </p:spTree>
    <p:extLst>
      <p:ext uri="{BB962C8B-B14F-4D97-AF65-F5344CB8AC3E}">
        <p14:creationId xmlns:p14="http://schemas.microsoft.com/office/powerpoint/2010/main" val="150546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June 6, 2011</a:t>
            </a:r>
          </a:p>
        </p:txBody>
      </p:sp>
      <p:sp>
        <p:nvSpPr>
          <p:cNvPr id="3" name="Footer Placeholder 4"/>
          <p:cNvSpPr>
            <a:spLocks noGrp="1"/>
          </p:cNvSpPr>
          <p:nvPr>
            <p:ph type="ftr" sz="quarter" idx="11"/>
          </p:nvPr>
        </p:nvSpPr>
        <p:spPr/>
        <p:txBody>
          <a:bodyPr/>
          <a:lstStyle>
            <a:lvl1pPr>
              <a:defRPr/>
            </a:lvl1pPr>
          </a:lstStyle>
          <a:p>
            <a:pPr>
              <a:defRPr/>
            </a:pPr>
            <a:r>
              <a:rPr lang="en-US"/>
              <a:t>Sacramento County Health and Human Services - 2011/12 Recommended Budget</a:t>
            </a:r>
          </a:p>
        </p:txBody>
      </p:sp>
      <p:sp>
        <p:nvSpPr>
          <p:cNvPr id="4" name="Slide Number Placeholder 5"/>
          <p:cNvSpPr>
            <a:spLocks noGrp="1"/>
          </p:cNvSpPr>
          <p:nvPr>
            <p:ph type="sldNum" sz="quarter" idx="12"/>
          </p:nvPr>
        </p:nvSpPr>
        <p:spPr/>
        <p:txBody>
          <a:bodyPr/>
          <a:lstStyle>
            <a:lvl1pPr>
              <a:defRPr/>
            </a:lvl1pPr>
          </a:lstStyle>
          <a:p>
            <a:fld id="{E0DA84ED-4303-4A6D-84FF-FA037ECB52F2}" type="slidenum">
              <a:rPr lang="en-US" altLang="en-US"/>
              <a:pPr/>
              <a:t>‹#›</a:t>
            </a:fld>
            <a:endParaRPr lang="en-US" altLang="en-US"/>
          </a:p>
        </p:txBody>
      </p:sp>
    </p:spTree>
    <p:extLst>
      <p:ext uri="{BB962C8B-B14F-4D97-AF65-F5344CB8AC3E}">
        <p14:creationId xmlns:p14="http://schemas.microsoft.com/office/powerpoint/2010/main" val="28761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June 6, 2011</a:t>
            </a:r>
          </a:p>
        </p:txBody>
      </p:sp>
      <p:sp>
        <p:nvSpPr>
          <p:cNvPr id="6" name="Footer Placeholder 4"/>
          <p:cNvSpPr>
            <a:spLocks noGrp="1"/>
          </p:cNvSpPr>
          <p:nvPr>
            <p:ph type="ftr" sz="quarter" idx="11"/>
          </p:nvPr>
        </p:nvSpPr>
        <p:spPr/>
        <p:txBody>
          <a:bodyPr/>
          <a:lstStyle>
            <a:lvl1pPr>
              <a:defRPr/>
            </a:lvl1pPr>
          </a:lstStyle>
          <a:p>
            <a:pPr>
              <a:defRPr/>
            </a:pPr>
            <a:r>
              <a:rPr lang="en-US"/>
              <a:t>Sacramento County Health and Human Services - 2011/12 Recommended Budget</a:t>
            </a:r>
          </a:p>
        </p:txBody>
      </p:sp>
      <p:sp>
        <p:nvSpPr>
          <p:cNvPr id="7" name="Slide Number Placeholder 5"/>
          <p:cNvSpPr>
            <a:spLocks noGrp="1"/>
          </p:cNvSpPr>
          <p:nvPr>
            <p:ph type="sldNum" sz="quarter" idx="12"/>
          </p:nvPr>
        </p:nvSpPr>
        <p:spPr/>
        <p:txBody>
          <a:bodyPr/>
          <a:lstStyle>
            <a:lvl1pPr>
              <a:defRPr/>
            </a:lvl1pPr>
          </a:lstStyle>
          <a:p>
            <a:fld id="{7858476A-A925-476B-822C-C695DC0C7508}" type="slidenum">
              <a:rPr lang="en-US" altLang="en-US"/>
              <a:pPr/>
              <a:t>‹#›</a:t>
            </a:fld>
            <a:endParaRPr lang="en-US" altLang="en-US"/>
          </a:p>
        </p:txBody>
      </p:sp>
    </p:spTree>
    <p:extLst>
      <p:ext uri="{BB962C8B-B14F-4D97-AF65-F5344CB8AC3E}">
        <p14:creationId xmlns:p14="http://schemas.microsoft.com/office/powerpoint/2010/main" val="61147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June 6, 2011</a:t>
            </a:r>
          </a:p>
        </p:txBody>
      </p:sp>
      <p:sp>
        <p:nvSpPr>
          <p:cNvPr id="6" name="Footer Placeholder 4"/>
          <p:cNvSpPr>
            <a:spLocks noGrp="1"/>
          </p:cNvSpPr>
          <p:nvPr>
            <p:ph type="ftr" sz="quarter" idx="11"/>
          </p:nvPr>
        </p:nvSpPr>
        <p:spPr/>
        <p:txBody>
          <a:bodyPr/>
          <a:lstStyle>
            <a:lvl1pPr>
              <a:defRPr/>
            </a:lvl1pPr>
          </a:lstStyle>
          <a:p>
            <a:pPr>
              <a:defRPr/>
            </a:pPr>
            <a:r>
              <a:rPr lang="en-US"/>
              <a:t>Sacramento County Health and Human Services - 2011/12 Recommended Budget</a:t>
            </a:r>
          </a:p>
        </p:txBody>
      </p:sp>
      <p:sp>
        <p:nvSpPr>
          <p:cNvPr id="7" name="Slide Number Placeholder 5"/>
          <p:cNvSpPr>
            <a:spLocks noGrp="1"/>
          </p:cNvSpPr>
          <p:nvPr>
            <p:ph type="sldNum" sz="quarter" idx="12"/>
          </p:nvPr>
        </p:nvSpPr>
        <p:spPr/>
        <p:txBody>
          <a:bodyPr/>
          <a:lstStyle>
            <a:lvl1pPr>
              <a:defRPr/>
            </a:lvl1pPr>
          </a:lstStyle>
          <a:p>
            <a:fld id="{15D9B9EF-DA12-4904-867C-E52D416CCE6C}" type="slidenum">
              <a:rPr lang="en-US" altLang="en-US"/>
              <a:pPr/>
              <a:t>‹#›</a:t>
            </a:fld>
            <a:endParaRPr lang="en-US" altLang="en-US"/>
          </a:p>
        </p:txBody>
      </p:sp>
    </p:spTree>
    <p:extLst>
      <p:ext uri="{BB962C8B-B14F-4D97-AF65-F5344CB8AC3E}">
        <p14:creationId xmlns:p14="http://schemas.microsoft.com/office/powerpoint/2010/main" val="133295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r>
              <a:rPr lang="en-US"/>
              <a:t>June 6, 2011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Sacramento County Health and Human Services - 2011/12 Recommended Budget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ACCCA73-5511-443B-B959-686AC930ABAE}" type="slidenum">
              <a:rPr lang="en-US" altLang="en-US"/>
              <a:pPr/>
              <a:t>‹#›</a:t>
            </a:fld>
            <a:endParaRPr lang="en-US" altLang="en-US"/>
          </a:p>
        </p:txBody>
      </p:sp>
      <p:sp>
        <p:nvSpPr>
          <p:cNvPr id="1031" name="Line 7"/>
          <p:cNvSpPr>
            <a:spLocks noChangeShapeType="1"/>
          </p:cNvSpPr>
          <p:nvPr userDrawn="1"/>
        </p:nvSpPr>
        <p:spPr bwMode="auto">
          <a:xfrm>
            <a:off x="457200" y="6248400"/>
            <a:ext cx="8229600" cy="0"/>
          </a:xfrm>
          <a:prstGeom prst="line">
            <a:avLst/>
          </a:prstGeom>
          <a:noFill/>
          <a:ln w="19050">
            <a:solidFill>
              <a:srgbClr val="0066CC"/>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62"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7A80B-C5C4-5486-F82F-DC0F8CC0D27F}"/>
            </a:ext>
          </a:extLst>
        </p:cNvPr>
        <p:cNvGrpSpPr/>
        <p:nvPr/>
      </p:nvGrpSpPr>
      <p:grpSpPr>
        <a:xfrm>
          <a:off x="0" y="0"/>
          <a:ext cx="0" cy="0"/>
          <a:chOff x="0" y="0"/>
          <a:chExt cx="0" cy="0"/>
        </a:xfrm>
      </p:grpSpPr>
      <p:pic>
        <p:nvPicPr>
          <p:cNvPr id="4102" name="Picture 4" descr="sacctylogo">
            <a:extLst>
              <a:ext uri="{FF2B5EF4-FFF2-40B4-BE49-F238E27FC236}">
                <a16:creationId xmlns:a16="http://schemas.microsoft.com/office/drawing/2014/main" id="{5F6A2A13-B76A-D2FD-E694-F60F285ADD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a:extLst>
              <a:ext uri="{FF2B5EF4-FFF2-40B4-BE49-F238E27FC236}">
                <a16:creationId xmlns:a16="http://schemas.microsoft.com/office/drawing/2014/main" id="{5FC950EA-34BC-FB4F-0F89-23AA4D29D33E}"/>
              </a:ext>
            </a:extLst>
          </p:cNvPr>
          <p:cNvSpPr txBox="1">
            <a:spLocks noGrp="1" noChangeArrowheads="1"/>
          </p:cNvSpPr>
          <p:nvPr>
            <p:ph type="title" idx="4294967295"/>
          </p:nvPr>
        </p:nvSpPr>
        <p:spPr bwMode="auto">
          <a:xfrm>
            <a:off x="0" y="241816"/>
            <a:ext cx="9144000"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Bell Street Safe Routes to Schools Project</a:t>
            </a:r>
            <a:endParaRPr kumimoji="0" lang="en-US" alt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cxnSp>
        <p:nvCxnSpPr>
          <p:cNvPr id="3" name="Straight Connector 2">
            <a:extLst>
              <a:ext uri="{FF2B5EF4-FFF2-40B4-BE49-F238E27FC236}">
                <a16:creationId xmlns:a16="http://schemas.microsoft.com/office/drawing/2014/main" id="{A3FB095E-5331-6452-EFA2-449A6ABED356}"/>
              </a:ext>
              <a:ext uri="{C183D7F6-B498-43B3-948B-1728B52AA6E4}">
                <adec:decorative xmlns:adec="http://schemas.microsoft.com/office/drawing/2017/decorative" val="1"/>
              </a:ext>
            </a:extLst>
          </p:cNvPr>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876A0B3-3A82-94A8-F8E6-85348BDD1515}"/>
              </a:ext>
              <a:ext uri="{C183D7F6-B498-43B3-948B-1728B52AA6E4}">
                <adec:decorative xmlns:adec="http://schemas.microsoft.com/office/drawing/2017/decorative" val="1"/>
              </a:ext>
            </a:extLst>
          </p:cNvPr>
          <p:cNvSpPr/>
          <p:nvPr/>
        </p:nvSpPr>
        <p:spPr>
          <a:xfrm>
            <a:off x="347663" y="1026095"/>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ate Placeholder 3">
            <a:extLst>
              <a:ext uri="{FF2B5EF4-FFF2-40B4-BE49-F238E27FC236}">
                <a16:creationId xmlns:a16="http://schemas.microsoft.com/office/drawing/2014/main" id="{F2F7CB11-A690-2A5B-43C5-2AF812047672}"/>
              </a:ext>
            </a:extLst>
          </p:cNvPr>
          <p:cNvSpPr>
            <a:spLocks noGrp="1"/>
          </p:cNvSpPr>
          <p:nvPr>
            <p:ph type="dt" sz="quarter" idx="10"/>
          </p:nvPr>
        </p:nvSpPr>
        <p:spPr bwMode="auto">
          <a:xfrm>
            <a:off x="762000" y="6362379"/>
            <a:ext cx="14478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cs typeface="Arial" panose="020B0604020202020204" pitchFamily="34" charset="0"/>
              </a:rPr>
              <a:t>January 2026</a:t>
            </a:r>
          </a:p>
        </p:txBody>
      </p:sp>
      <p:sp>
        <p:nvSpPr>
          <p:cNvPr id="10" name="Footer Placeholder 4">
            <a:extLst>
              <a:ext uri="{FF2B5EF4-FFF2-40B4-BE49-F238E27FC236}">
                <a16:creationId xmlns:a16="http://schemas.microsoft.com/office/drawing/2014/main" id="{90D1B43E-5820-15CE-C97F-C00C8A02AF23}"/>
              </a:ext>
            </a:extLst>
          </p:cNvPr>
          <p:cNvSpPr>
            <a:spLocks noGrp="1"/>
          </p:cNvSpPr>
          <p:nvPr>
            <p:ph type="ftr" sz="quarter" idx="11"/>
          </p:nvPr>
        </p:nvSpPr>
        <p:spPr bwMode="auto">
          <a:xfrm>
            <a:off x="1981200" y="6355234"/>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cs typeface="Arial" panose="020B0604020202020204" pitchFamily="34" charset="0"/>
              </a:rPr>
              <a:t>Sacramento County, Engineering and Design Division</a:t>
            </a:r>
          </a:p>
        </p:txBody>
      </p:sp>
      <p:sp>
        <p:nvSpPr>
          <p:cNvPr id="11" name="Slide Number Placeholder 5">
            <a:extLst>
              <a:ext uri="{FF2B5EF4-FFF2-40B4-BE49-F238E27FC236}">
                <a16:creationId xmlns:a16="http://schemas.microsoft.com/office/drawing/2014/main" id="{0B993AF8-BA11-C8FE-1BE2-825A245B46F0}"/>
              </a:ext>
            </a:extLst>
          </p:cNvPr>
          <p:cNvSpPr>
            <a:spLocks noGrp="1"/>
          </p:cNvSpPr>
          <p:nvPr>
            <p:ph type="sldNum" sz="quarter" idx="12"/>
          </p:nvPr>
        </p:nvSpPr>
        <p:spPr bwMode="auto">
          <a:xfrm>
            <a:off x="255588" y="6333804"/>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sz="1100">
                <a:cs typeface="Arial" panose="020B0604020202020204" pitchFamily="34" charset="0"/>
              </a:rPr>
              <a:pPr eaLnBrk="1" hangingPunct="1"/>
              <a:t>1</a:t>
            </a:fld>
            <a:endParaRPr lang="en-US" altLang="en-US" sz="1100" dirty="0">
              <a:cs typeface="Arial" panose="020B0604020202020204" pitchFamily="34" charset="0"/>
            </a:endParaRPr>
          </a:p>
        </p:txBody>
      </p:sp>
      <p:sp>
        <p:nvSpPr>
          <p:cNvPr id="6" name="Footer Placeholder 4">
            <a:extLst>
              <a:ext uri="{FF2B5EF4-FFF2-40B4-BE49-F238E27FC236}">
                <a16:creationId xmlns:a16="http://schemas.microsoft.com/office/drawing/2014/main" id="{14F8E6DA-8584-E4F9-3106-1A2074B3ADA0}"/>
              </a:ext>
            </a:extLst>
          </p:cNvPr>
          <p:cNvSpPr txBox="1">
            <a:spLocks/>
          </p:cNvSpPr>
          <p:nvPr/>
        </p:nvSpPr>
        <p:spPr bwMode="auto">
          <a:xfrm>
            <a:off x="1828799" y="5872720"/>
            <a:ext cx="5498333"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eaLnBrk="1" hangingPunct="1"/>
            <a:r>
              <a:rPr lang="en-US" altLang="en-US" sz="1000" dirty="0">
                <a:cs typeface="Arial" panose="020B0604020202020204" pitchFamily="34" charset="0"/>
              </a:rPr>
              <a:t>Project Limits Map – Begin Project along Bell St - Limits Between Hurley Way and Edison Avenue</a:t>
            </a:r>
          </a:p>
        </p:txBody>
      </p:sp>
      <p:pic>
        <p:nvPicPr>
          <p:cNvPr id="5" name="Picture 4">
            <a:extLst>
              <a:ext uri="{FF2B5EF4-FFF2-40B4-BE49-F238E27FC236}">
                <a16:creationId xmlns:a16="http://schemas.microsoft.com/office/drawing/2014/main" id="{B37B8A8B-5C22-2E81-723E-E06CCF448B73}"/>
              </a:ext>
            </a:extLst>
          </p:cNvPr>
          <p:cNvPicPr>
            <a:picLocks noChangeAspect="1"/>
          </p:cNvPicPr>
          <p:nvPr/>
        </p:nvPicPr>
        <p:blipFill>
          <a:blip r:embed="rId4"/>
          <a:stretch>
            <a:fillRect/>
          </a:stretch>
        </p:blipFill>
        <p:spPr>
          <a:xfrm>
            <a:off x="1773517" y="1721033"/>
            <a:ext cx="5553616" cy="4066284"/>
          </a:xfrm>
          <a:prstGeom prst="rect">
            <a:avLst/>
          </a:prstGeom>
        </p:spPr>
      </p:pic>
    </p:spTree>
    <p:extLst>
      <p:ext uri="{BB962C8B-B14F-4D97-AF65-F5344CB8AC3E}">
        <p14:creationId xmlns:p14="http://schemas.microsoft.com/office/powerpoint/2010/main" val="125431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p:cNvSpPr txBox="1">
            <a:spLocks noGrp="1" noChangeArrowheads="1"/>
          </p:cNvSpPr>
          <p:nvPr>
            <p:ph type="title" idx="4294967295"/>
          </p:nvPr>
        </p:nvSpPr>
        <p:spPr bwMode="auto">
          <a:xfrm>
            <a:off x="170881" y="254833"/>
            <a:ext cx="8861811"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Bell Street – Photos </a:t>
            </a:r>
            <a:r>
              <a:rPr lang="en-US" sz="3600" dirty="0">
                <a:ea typeface="+mn-ea"/>
                <a:cs typeface="+mn-cs"/>
              </a:rPr>
              <a:t>of </a:t>
            </a: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Current Conditions</a:t>
            </a:r>
            <a:endParaRPr kumimoji="0" lang="en-US" alt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cxnSp>
        <p:nvCxnSpPr>
          <p:cNvPr id="3" name="Straight Connector 2">
            <a:extLst>
              <a:ext uri="{C183D7F6-B498-43B3-948B-1728B52AA6E4}">
                <adec:decorative xmlns:adec="http://schemas.microsoft.com/office/drawing/2017/decorative" val="1"/>
              </a:ext>
            </a:extLst>
          </p:cNvPr>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C183D7F6-B498-43B3-948B-1728B52AA6E4}">
                <adec:decorative xmlns:adec="http://schemas.microsoft.com/office/drawing/2017/decorative" val="1"/>
              </a:ext>
            </a:extLst>
          </p:cNvPr>
          <p:cNvSpPr/>
          <p:nvPr/>
        </p:nvSpPr>
        <p:spPr>
          <a:xfrm>
            <a:off x="347663" y="1027113"/>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Date Placeholder 3">
            <a:extLst>
              <a:ext uri="{FF2B5EF4-FFF2-40B4-BE49-F238E27FC236}">
                <a16:creationId xmlns:a16="http://schemas.microsoft.com/office/drawing/2014/main" id="{C6012671-EAC6-6D35-7C87-15C7D487E379}"/>
              </a:ext>
            </a:extLst>
          </p:cNvPr>
          <p:cNvSpPr>
            <a:spLocks noGrp="1"/>
          </p:cNvSpPr>
          <p:nvPr>
            <p:ph type="dt" sz="quarter" idx="10"/>
          </p:nvPr>
        </p:nvSpPr>
        <p:spPr bwMode="auto">
          <a:xfrm>
            <a:off x="762000" y="6362379"/>
            <a:ext cx="14478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cs typeface="Arial" panose="020B0604020202020204" pitchFamily="34" charset="0"/>
              </a:rPr>
              <a:t>January 2026</a:t>
            </a:r>
          </a:p>
        </p:txBody>
      </p:sp>
      <p:sp>
        <p:nvSpPr>
          <p:cNvPr id="10" name="Footer Placeholder 4">
            <a:extLst>
              <a:ext uri="{FF2B5EF4-FFF2-40B4-BE49-F238E27FC236}">
                <a16:creationId xmlns:a16="http://schemas.microsoft.com/office/drawing/2014/main" id="{E3393CE2-E7E1-00CC-2AA9-EDBBAF870128}"/>
              </a:ext>
            </a:extLst>
          </p:cNvPr>
          <p:cNvSpPr>
            <a:spLocks noGrp="1"/>
          </p:cNvSpPr>
          <p:nvPr>
            <p:ph type="ftr" sz="quarter" idx="11"/>
          </p:nvPr>
        </p:nvSpPr>
        <p:spPr bwMode="auto">
          <a:xfrm>
            <a:off x="1981200" y="6355234"/>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cs typeface="Arial" panose="020B0604020202020204" pitchFamily="34" charset="0"/>
              </a:rPr>
              <a:t>Sacramento County, Engineering and Design Division</a:t>
            </a:r>
          </a:p>
        </p:txBody>
      </p:sp>
      <p:sp>
        <p:nvSpPr>
          <p:cNvPr id="11" name="Slide Number Placeholder 5">
            <a:extLst>
              <a:ext uri="{FF2B5EF4-FFF2-40B4-BE49-F238E27FC236}">
                <a16:creationId xmlns:a16="http://schemas.microsoft.com/office/drawing/2014/main" id="{2B038BF4-90F3-7AFD-0964-2DFC4F624413}"/>
              </a:ext>
            </a:extLst>
          </p:cNvPr>
          <p:cNvSpPr>
            <a:spLocks noGrp="1"/>
          </p:cNvSpPr>
          <p:nvPr>
            <p:ph type="sldNum" sz="quarter" idx="12"/>
          </p:nvPr>
        </p:nvSpPr>
        <p:spPr bwMode="auto">
          <a:xfrm>
            <a:off x="255588" y="6333804"/>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sz="1100">
                <a:cs typeface="Arial" panose="020B0604020202020204" pitchFamily="34" charset="0"/>
              </a:rPr>
              <a:pPr eaLnBrk="1" hangingPunct="1"/>
              <a:t>2</a:t>
            </a:fld>
            <a:endParaRPr lang="en-US" altLang="en-US" sz="1100" dirty="0">
              <a:cs typeface="Arial" panose="020B0604020202020204" pitchFamily="34" charset="0"/>
            </a:endParaRPr>
          </a:p>
        </p:txBody>
      </p:sp>
      <p:pic>
        <p:nvPicPr>
          <p:cNvPr id="30" name="Picture 29" descr="A picture containing text, outdoor, day&#10;&#10;Description automatically generated">
            <a:extLst>
              <a:ext uri="{FF2B5EF4-FFF2-40B4-BE49-F238E27FC236}">
                <a16:creationId xmlns:a16="http://schemas.microsoft.com/office/drawing/2014/main" id="{868FE55E-192C-83FB-F6A6-9649065A66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87933" y="3864405"/>
            <a:ext cx="2602471" cy="1951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 picture containing sky, outdoor, ground, road&#10;&#10;Description automatically generated">
            <a:extLst>
              <a:ext uri="{FF2B5EF4-FFF2-40B4-BE49-F238E27FC236}">
                <a16:creationId xmlns:a16="http://schemas.microsoft.com/office/drawing/2014/main" id="{22614AFE-E702-7F38-5629-6DA73FA3AC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588" y="3479435"/>
            <a:ext cx="1951853" cy="2602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Footer Placeholder 4">
            <a:extLst>
              <a:ext uri="{FF2B5EF4-FFF2-40B4-BE49-F238E27FC236}">
                <a16:creationId xmlns:a16="http://schemas.microsoft.com/office/drawing/2014/main" id="{E42F276C-C548-3992-2ECE-1CE75F5974C3}"/>
              </a:ext>
            </a:extLst>
          </p:cNvPr>
          <p:cNvSpPr txBox="1">
            <a:spLocks/>
          </p:cNvSpPr>
          <p:nvPr/>
        </p:nvSpPr>
        <p:spPr bwMode="auto">
          <a:xfrm>
            <a:off x="255588" y="3472292"/>
            <a:ext cx="1209675" cy="243994"/>
          </a:xfrm>
          <a:prstGeom prst="rect">
            <a:avLst/>
          </a:prstGeom>
          <a:gradFill>
            <a:gsLst>
              <a:gs pos="0">
                <a:schemeClr val="bg1">
                  <a:lumMod val="95000"/>
                </a:schemeClr>
              </a:gs>
              <a:gs pos="74000">
                <a:schemeClr val="bg1">
                  <a:lumMod val="75000"/>
                </a:schemeClr>
              </a:gs>
              <a:gs pos="83000">
                <a:schemeClr val="bg1">
                  <a:lumMod val="85000"/>
                </a:schemeClr>
              </a:gs>
              <a:gs pos="100000">
                <a:schemeClr val="bg1"/>
              </a:gs>
            </a:gsLst>
            <a:lin ang="5400000" scaled="1"/>
          </a:gradFill>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eaLnBrk="1" hangingPunct="1"/>
            <a:r>
              <a:rPr lang="en-US" altLang="en-US" sz="1000" dirty="0">
                <a:cs typeface="Arial" panose="020B0604020202020204" pitchFamily="34" charset="0"/>
              </a:rPr>
              <a:t>Failing Pavement</a:t>
            </a:r>
          </a:p>
        </p:txBody>
      </p:sp>
      <p:sp>
        <p:nvSpPr>
          <p:cNvPr id="20" name="Footer Placeholder 4">
            <a:extLst>
              <a:ext uri="{FF2B5EF4-FFF2-40B4-BE49-F238E27FC236}">
                <a16:creationId xmlns:a16="http://schemas.microsoft.com/office/drawing/2014/main" id="{4B804004-403C-9CF1-AA9B-D14E69E33C73}"/>
              </a:ext>
            </a:extLst>
          </p:cNvPr>
          <p:cNvSpPr txBox="1">
            <a:spLocks/>
          </p:cNvSpPr>
          <p:nvPr/>
        </p:nvSpPr>
        <p:spPr bwMode="auto">
          <a:xfrm>
            <a:off x="5288732" y="5850730"/>
            <a:ext cx="1376363" cy="290837"/>
          </a:xfrm>
          <a:prstGeom prst="rect">
            <a:avLst/>
          </a:prstGeom>
          <a:gradFill>
            <a:gsLst>
              <a:gs pos="0">
                <a:schemeClr val="bg1">
                  <a:lumMod val="95000"/>
                </a:schemeClr>
              </a:gs>
              <a:gs pos="74000">
                <a:schemeClr val="bg1">
                  <a:lumMod val="75000"/>
                </a:schemeClr>
              </a:gs>
              <a:gs pos="83000">
                <a:schemeClr val="bg1">
                  <a:lumMod val="85000"/>
                </a:schemeClr>
              </a:gs>
              <a:gs pos="100000">
                <a:schemeClr val="bg1"/>
              </a:gs>
            </a:gsLst>
            <a:lin ang="5400000" scaled="1"/>
          </a:gradFill>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just" eaLnBrk="1" hangingPunct="1"/>
            <a:r>
              <a:rPr lang="en-US" altLang="en-US" sz="1000" dirty="0">
                <a:cs typeface="Arial" panose="020B0604020202020204" pitchFamily="34" charset="0"/>
              </a:rPr>
              <a:t>Sub Standard Traffic Signals</a:t>
            </a:r>
          </a:p>
        </p:txBody>
      </p:sp>
      <p:pic>
        <p:nvPicPr>
          <p:cNvPr id="7" name="Picture 6" descr="A picture containing tree, building, outdoor, stone&#10;&#10;Description automatically generated">
            <a:extLst>
              <a:ext uri="{FF2B5EF4-FFF2-40B4-BE49-F238E27FC236}">
                <a16:creationId xmlns:a16="http://schemas.microsoft.com/office/drawing/2014/main" id="{A537F170-73CE-0149-852B-375713F86A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086327" y="1599072"/>
            <a:ext cx="2602472" cy="1951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Footer Placeholder 4">
            <a:extLst>
              <a:ext uri="{FF2B5EF4-FFF2-40B4-BE49-F238E27FC236}">
                <a16:creationId xmlns:a16="http://schemas.microsoft.com/office/drawing/2014/main" id="{C5B9CB18-84F2-2C21-4B57-9B10115DAAB6}"/>
              </a:ext>
            </a:extLst>
          </p:cNvPr>
          <p:cNvSpPr txBox="1">
            <a:spLocks/>
          </p:cNvSpPr>
          <p:nvPr/>
        </p:nvSpPr>
        <p:spPr bwMode="auto">
          <a:xfrm>
            <a:off x="2418512" y="1262290"/>
            <a:ext cx="1552577" cy="383611"/>
          </a:xfrm>
          <a:prstGeom prst="rect">
            <a:avLst/>
          </a:prstGeom>
          <a:gradFill>
            <a:gsLst>
              <a:gs pos="0">
                <a:schemeClr val="bg1">
                  <a:lumMod val="95000"/>
                </a:schemeClr>
              </a:gs>
              <a:gs pos="74000">
                <a:schemeClr val="bg1">
                  <a:lumMod val="75000"/>
                </a:schemeClr>
              </a:gs>
              <a:gs pos="83000">
                <a:schemeClr val="bg1">
                  <a:lumMod val="85000"/>
                </a:schemeClr>
              </a:gs>
              <a:gs pos="100000">
                <a:schemeClr val="bg1"/>
              </a:gs>
            </a:gsLst>
            <a:lin ang="5400000" scaled="1"/>
          </a:gradFill>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eaLnBrk="1" hangingPunct="1"/>
            <a:r>
              <a:rPr lang="en-US" altLang="en-US" sz="1000" dirty="0">
                <a:cs typeface="Arial" panose="020B0604020202020204" pitchFamily="34" charset="0"/>
              </a:rPr>
              <a:t>Curb &amp; Gutter – No Sidewalk</a:t>
            </a:r>
          </a:p>
        </p:txBody>
      </p:sp>
      <p:pic>
        <p:nvPicPr>
          <p:cNvPr id="13" name="Picture 12" descr="A traffic light on the street&#10;&#10;Description automatically generated with low confidence">
            <a:extLst>
              <a:ext uri="{FF2B5EF4-FFF2-40B4-BE49-F238E27FC236}">
                <a16:creationId xmlns:a16="http://schemas.microsoft.com/office/drawing/2014/main" id="{C5FBA16C-74E2-7072-7316-F31C1CFC46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544475" y="1627818"/>
            <a:ext cx="2602473" cy="1951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Footer Placeholder 4">
            <a:extLst>
              <a:ext uri="{FF2B5EF4-FFF2-40B4-BE49-F238E27FC236}">
                <a16:creationId xmlns:a16="http://schemas.microsoft.com/office/drawing/2014/main" id="{7384E17B-A63B-39B4-BDE7-EE3C41B8BC16}"/>
              </a:ext>
            </a:extLst>
          </p:cNvPr>
          <p:cNvSpPr txBox="1">
            <a:spLocks/>
          </p:cNvSpPr>
          <p:nvPr/>
        </p:nvSpPr>
        <p:spPr bwMode="auto">
          <a:xfrm>
            <a:off x="6923086" y="1304937"/>
            <a:ext cx="1443038" cy="419181"/>
          </a:xfrm>
          <a:prstGeom prst="rect">
            <a:avLst/>
          </a:prstGeom>
          <a:gradFill>
            <a:gsLst>
              <a:gs pos="0">
                <a:schemeClr val="bg1">
                  <a:lumMod val="95000"/>
                </a:schemeClr>
              </a:gs>
              <a:gs pos="74000">
                <a:schemeClr val="bg1">
                  <a:lumMod val="75000"/>
                </a:schemeClr>
              </a:gs>
              <a:gs pos="83000">
                <a:schemeClr val="bg1">
                  <a:lumMod val="85000"/>
                </a:schemeClr>
              </a:gs>
              <a:gs pos="100000">
                <a:schemeClr val="bg1"/>
              </a:gs>
            </a:gsLst>
            <a:lin ang="5400000" scaled="1"/>
          </a:gradFill>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eaLnBrk="1" hangingPunct="1"/>
            <a:r>
              <a:rPr lang="en-US" altLang="en-US" sz="1000" dirty="0">
                <a:cs typeface="Arial" panose="020B0604020202020204" pitchFamily="34" charset="0"/>
              </a:rPr>
              <a:t>Substandard or Missing Curb Ramps</a:t>
            </a:r>
          </a:p>
        </p:txBody>
      </p:sp>
      <p:sp>
        <p:nvSpPr>
          <p:cNvPr id="4" name="Footer Placeholder 4">
            <a:extLst>
              <a:ext uri="{FF2B5EF4-FFF2-40B4-BE49-F238E27FC236}">
                <a16:creationId xmlns:a16="http://schemas.microsoft.com/office/drawing/2014/main" id="{42148FB2-6852-76BD-7734-BB64BBEA325B}"/>
              </a:ext>
            </a:extLst>
          </p:cNvPr>
          <p:cNvSpPr txBox="1">
            <a:spLocks/>
          </p:cNvSpPr>
          <p:nvPr/>
        </p:nvSpPr>
        <p:spPr bwMode="auto">
          <a:xfrm>
            <a:off x="129789" y="3165055"/>
            <a:ext cx="685800"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eaLnBrk="1" hangingPunct="1"/>
            <a:r>
              <a:rPr lang="en-US" altLang="en-US" sz="1000" b="1" dirty="0">
                <a:cs typeface="Arial" panose="020B0604020202020204" pitchFamily="34" charset="0"/>
              </a:rPr>
              <a:t>Photo 1</a:t>
            </a:r>
          </a:p>
        </p:txBody>
      </p:sp>
      <p:sp>
        <p:nvSpPr>
          <p:cNvPr id="6" name="Footer Placeholder 4">
            <a:extLst>
              <a:ext uri="{FF2B5EF4-FFF2-40B4-BE49-F238E27FC236}">
                <a16:creationId xmlns:a16="http://schemas.microsoft.com/office/drawing/2014/main" id="{470C1197-C4D9-EF65-CC47-DB7D40C8A62B}"/>
              </a:ext>
            </a:extLst>
          </p:cNvPr>
          <p:cNvSpPr txBox="1">
            <a:spLocks/>
          </p:cNvSpPr>
          <p:nvPr/>
        </p:nvSpPr>
        <p:spPr bwMode="auto">
          <a:xfrm>
            <a:off x="2333240" y="3887708"/>
            <a:ext cx="685800"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eaLnBrk="1" hangingPunct="1"/>
            <a:r>
              <a:rPr lang="en-US" altLang="en-US" sz="1000" b="1" dirty="0">
                <a:cs typeface="Arial" panose="020B0604020202020204" pitchFamily="34" charset="0"/>
              </a:rPr>
              <a:t>Photo 2</a:t>
            </a:r>
          </a:p>
        </p:txBody>
      </p:sp>
      <p:sp>
        <p:nvSpPr>
          <p:cNvPr id="8" name="Footer Placeholder 4">
            <a:extLst>
              <a:ext uri="{FF2B5EF4-FFF2-40B4-BE49-F238E27FC236}">
                <a16:creationId xmlns:a16="http://schemas.microsoft.com/office/drawing/2014/main" id="{B9774C4C-651D-C331-FD3E-FAE4DDD95728}"/>
              </a:ext>
            </a:extLst>
          </p:cNvPr>
          <p:cNvSpPr txBox="1">
            <a:spLocks/>
          </p:cNvSpPr>
          <p:nvPr/>
        </p:nvSpPr>
        <p:spPr bwMode="auto">
          <a:xfrm>
            <a:off x="4601787" y="3236378"/>
            <a:ext cx="685800"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eaLnBrk="1" hangingPunct="1"/>
            <a:r>
              <a:rPr lang="en-US" altLang="en-US" sz="1000" b="1" dirty="0">
                <a:cs typeface="Arial" panose="020B0604020202020204" pitchFamily="34" charset="0"/>
              </a:rPr>
              <a:t>Photo 3</a:t>
            </a:r>
          </a:p>
        </p:txBody>
      </p:sp>
      <p:sp>
        <p:nvSpPr>
          <p:cNvPr id="9" name="Footer Placeholder 4">
            <a:extLst>
              <a:ext uri="{FF2B5EF4-FFF2-40B4-BE49-F238E27FC236}">
                <a16:creationId xmlns:a16="http://schemas.microsoft.com/office/drawing/2014/main" id="{468016DC-1836-1D8C-456C-C76DBDE7E2F4}"/>
              </a:ext>
            </a:extLst>
          </p:cNvPr>
          <p:cNvSpPr txBox="1">
            <a:spLocks/>
          </p:cNvSpPr>
          <p:nvPr/>
        </p:nvSpPr>
        <p:spPr bwMode="auto">
          <a:xfrm>
            <a:off x="6869784" y="3935151"/>
            <a:ext cx="685800"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algn="l" eaLnBrk="1" hangingPunct="1"/>
            <a:r>
              <a:rPr lang="en-US" altLang="en-US" sz="1000" b="1" dirty="0">
                <a:cs typeface="Arial" panose="020B0604020202020204" pitchFamily="34" charset="0"/>
              </a:rPr>
              <a:t>Photo 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1FB17-43AD-61E2-A2EF-C227C90AF622}"/>
            </a:ext>
          </a:extLst>
        </p:cNvPr>
        <p:cNvGrpSpPr/>
        <p:nvPr/>
      </p:nvGrpSpPr>
      <p:grpSpPr>
        <a:xfrm>
          <a:off x="0" y="0"/>
          <a:ext cx="0" cy="0"/>
          <a:chOff x="0" y="0"/>
          <a:chExt cx="0" cy="0"/>
        </a:xfrm>
      </p:grpSpPr>
      <p:pic>
        <p:nvPicPr>
          <p:cNvPr id="4102" name="Picture 4" descr="sacctylogo">
            <a:extLst>
              <a:ext uri="{FF2B5EF4-FFF2-40B4-BE49-F238E27FC236}">
                <a16:creationId xmlns:a16="http://schemas.microsoft.com/office/drawing/2014/main" id="{0A1AA99C-0320-BFB6-2733-959AE522A2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
            <a:extLst>
              <a:ext uri="{FF2B5EF4-FFF2-40B4-BE49-F238E27FC236}">
                <a16:creationId xmlns:a16="http://schemas.microsoft.com/office/drawing/2014/main" id="{CB7B305F-53D9-66F2-4A38-FD1491435830}"/>
              </a:ext>
            </a:extLst>
          </p:cNvPr>
          <p:cNvSpPr txBox="1">
            <a:spLocks noGrp="1" noChangeArrowheads="1"/>
          </p:cNvSpPr>
          <p:nvPr>
            <p:ph type="title" idx="4294967295"/>
          </p:nvPr>
        </p:nvSpPr>
        <p:spPr bwMode="auto">
          <a:xfrm>
            <a:off x="323582" y="224275"/>
            <a:ext cx="8439418"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Bell Street Project Overview</a:t>
            </a:r>
            <a:endParaRPr kumimoji="0" lang="en-US" alt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cxnSp>
        <p:nvCxnSpPr>
          <p:cNvPr id="3" name="Straight Connector 2">
            <a:extLst>
              <a:ext uri="{FF2B5EF4-FFF2-40B4-BE49-F238E27FC236}">
                <a16:creationId xmlns:a16="http://schemas.microsoft.com/office/drawing/2014/main" id="{01968AE7-071F-E2B5-8A46-6419BFB84C42}"/>
              </a:ext>
              <a:ext uri="{C183D7F6-B498-43B3-948B-1728B52AA6E4}">
                <adec:decorative xmlns:adec="http://schemas.microsoft.com/office/drawing/2017/decorative" val="1"/>
              </a:ext>
            </a:extLst>
          </p:cNvPr>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1A11C6B-38B4-C6E4-3597-7024C34AF5F1}"/>
              </a:ext>
              <a:ext uri="{C183D7F6-B498-43B3-948B-1728B52AA6E4}">
                <adec:decorative xmlns:adec="http://schemas.microsoft.com/office/drawing/2017/decorative" val="1"/>
              </a:ext>
            </a:extLst>
          </p:cNvPr>
          <p:cNvSpPr/>
          <p:nvPr/>
        </p:nvSpPr>
        <p:spPr>
          <a:xfrm>
            <a:off x="347663" y="1027113"/>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a:extLst>
              <a:ext uri="{FF2B5EF4-FFF2-40B4-BE49-F238E27FC236}">
                <a16:creationId xmlns:a16="http://schemas.microsoft.com/office/drawing/2014/main" id="{6EE87B1E-DE78-0D3B-931A-9112037C8FAE}"/>
              </a:ext>
            </a:extLst>
          </p:cNvPr>
          <p:cNvSpPr txBox="1"/>
          <p:nvPr/>
        </p:nvSpPr>
        <p:spPr>
          <a:xfrm>
            <a:off x="323582" y="2113115"/>
            <a:ext cx="4972051" cy="830997"/>
          </a:xfrm>
          <a:prstGeom prst="rect">
            <a:avLst/>
          </a:prstGeom>
          <a:noFill/>
        </p:spPr>
        <p:txBody>
          <a:bodyPr wrap="square" rtlCol="0">
            <a:spAutoFit/>
          </a:bodyPr>
          <a:lstStyle/>
          <a:p>
            <a:r>
              <a:rPr lang="en-US" sz="2400" dirty="0"/>
              <a:t>Key Objectives:</a:t>
            </a:r>
          </a:p>
          <a:p>
            <a:endParaRPr lang="en-US" sz="2400" dirty="0"/>
          </a:p>
        </p:txBody>
      </p:sp>
      <p:sp>
        <p:nvSpPr>
          <p:cNvPr id="7" name="TextBox 6">
            <a:extLst>
              <a:ext uri="{FF2B5EF4-FFF2-40B4-BE49-F238E27FC236}">
                <a16:creationId xmlns:a16="http://schemas.microsoft.com/office/drawing/2014/main" id="{A95010C6-5C18-E5F0-21F0-0F43090A24DB}"/>
              </a:ext>
            </a:extLst>
          </p:cNvPr>
          <p:cNvSpPr txBox="1"/>
          <p:nvPr/>
        </p:nvSpPr>
        <p:spPr>
          <a:xfrm>
            <a:off x="386153" y="2728611"/>
            <a:ext cx="4643047" cy="2631490"/>
          </a:xfrm>
          <a:prstGeom prst="rect">
            <a:avLst/>
          </a:prstGeom>
          <a:noFill/>
        </p:spPr>
        <p:txBody>
          <a:bodyPr wrap="square" rtlCol="0">
            <a:spAutoFit/>
          </a:bodyPr>
          <a:lstStyle/>
          <a:p>
            <a:pPr marL="171450" indent="-171450">
              <a:buFont typeface="Arial" panose="020B0604020202020204" pitchFamily="34" charset="0"/>
              <a:buChar char="•"/>
            </a:pPr>
            <a:r>
              <a:rPr lang="en-US" sz="1500" dirty="0"/>
              <a:t>Improve pedestrian safety and mobility with the addition of curb, gutter and sidewalk</a:t>
            </a:r>
          </a:p>
          <a:p>
            <a:pPr marL="171450" indent="-171450">
              <a:buFont typeface="Arial" panose="020B0604020202020204" pitchFamily="34" charset="0"/>
              <a:buChar char="•"/>
            </a:pPr>
            <a:r>
              <a:rPr lang="en-US" sz="1500" dirty="0"/>
              <a:t>Enhance interconnectivity and reduce conflict between pedestrians, motorists and cyclists through upgraded traffic signals and other intersection improvements.</a:t>
            </a:r>
          </a:p>
          <a:p>
            <a:pPr marL="171450" indent="-171450">
              <a:buFont typeface="Arial" panose="020B0604020202020204" pitchFamily="34" charset="0"/>
              <a:buChar char="•"/>
            </a:pPr>
            <a:r>
              <a:rPr lang="en-US" sz="1500" dirty="0"/>
              <a:t>Promote active transportation with the neighborhood and contribute to the vision and goals of the West Arden-Arcade Environmental Justice Community</a:t>
            </a:r>
          </a:p>
          <a:p>
            <a:endParaRPr lang="en-US" sz="1500" dirty="0"/>
          </a:p>
        </p:txBody>
      </p:sp>
      <p:pic>
        <p:nvPicPr>
          <p:cNvPr id="23" name="Picture 22" descr="Example of a roadway with buffered bike lanes">
            <a:extLst>
              <a:ext uri="{FF2B5EF4-FFF2-40B4-BE49-F238E27FC236}">
                <a16:creationId xmlns:a16="http://schemas.microsoft.com/office/drawing/2014/main" id="{E39869C3-4B37-1146-95F3-6429CB953728}"/>
              </a:ext>
            </a:extLst>
          </p:cNvPr>
          <p:cNvPicPr>
            <a:picLocks noChangeAspect="1"/>
          </p:cNvPicPr>
          <p:nvPr/>
        </p:nvPicPr>
        <p:blipFill>
          <a:blip r:embed="rId4"/>
          <a:stretch>
            <a:fillRect/>
          </a:stretch>
        </p:blipFill>
        <p:spPr>
          <a:xfrm>
            <a:off x="4960744" y="2284610"/>
            <a:ext cx="3570161" cy="3258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a:extLst>
              <a:ext uri="{FF2B5EF4-FFF2-40B4-BE49-F238E27FC236}">
                <a16:creationId xmlns:a16="http://schemas.microsoft.com/office/drawing/2014/main" id="{45B4186E-0E77-48BD-D60E-0555E48833AA}"/>
              </a:ext>
            </a:extLst>
          </p:cNvPr>
          <p:cNvSpPr>
            <a:spLocks noGrp="1"/>
          </p:cNvSpPr>
          <p:nvPr>
            <p:ph type="dt" sz="quarter" idx="10"/>
          </p:nvPr>
        </p:nvSpPr>
        <p:spPr bwMode="auto">
          <a:xfrm>
            <a:off x="762000" y="6362379"/>
            <a:ext cx="13716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cs typeface="Arial" panose="020B0604020202020204" pitchFamily="34" charset="0"/>
              </a:rPr>
              <a:t>January 2026</a:t>
            </a:r>
          </a:p>
        </p:txBody>
      </p:sp>
      <p:sp>
        <p:nvSpPr>
          <p:cNvPr id="10" name="Footer Placeholder 4">
            <a:extLst>
              <a:ext uri="{FF2B5EF4-FFF2-40B4-BE49-F238E27FC236}">
                <a16:creationId xmlns:a16="http://schemas.microsoft.com/office/drawing/2014/main" id="{690BD9E0-ECBA-F677-407B-F8AF5F4A3112}"/>
              </a:ext>
            </a:extLst>
          </p:cNvPr>
          <p:cNvSpPr>
            <a:spLocks noGrp="1"/>
          </p:cNvSpPr>
          <p:nvPr>
            <p:ph type="ftr" sz="quarter" idx="11"/>
          </p:nvPr>
        </p:nvSpPr>
        <p:spPr bwMode="auto">
          <a:xfrm>
            <a:off x="1981200" y="6355234"/>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cs typeface="Arial" panose="020B0604020202020204" pitchFamily="34" charset="0"/>
              </a:rPr>
              <a:t>Sacramento County, Engineering and Design Division</a:t>
            </a:r>
          </a:p>
        </p:txBody>
      </p:sp>
      <p:sp>
        <p:nvSpPr>
          <p:cNvPr id="11" name="Slide Number Placeholder 5">
            <a:extLst>
              <a:ext uri="{FF2B5EF4-FFF2-40B4-BE49-F238E27FC236}">
                <a16:creationId xmlns:a16="http://schemas.microsoft.com/office/drawing/2014/main" id="{2FA2593D-A8CC-5D63-323A-D943D26A05AD}"/>
              </a:ext>
            </a:extLst>
          </p:cNvPr>
          <p:cNvSpPr>
            <a:spLocks noGrp="1"/>
          </p:cNvSpPr>
          <p:nvPr>
            <p:ph type="sldNum" sz="quarter" idx="12"/>
          </p:nvPr>
        </p:nvSpPr>
        <p:spPr bwMode="auto">
          <a:xfrm>
            <a:off x="255588" y="6333804"/>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sz="1100">
                <a:cs typeface="Arial" panose="020B0604020202020204" pitchFamily="34" charset="0"/>
              </a:rPr>
              <a:pPr eaLnBrk="1" hangingPunct="1"/>
              <a:t>3</a:t>
            </a:fld>
            <a:endParaRPr lang="en-US" altLang="en-US" sz="1100" dirty="0">
              <a:cs typeface="Arial" panose="020B0604020202020204" pitchFamily="34" charset="0"/>
            </a:endParaRPr>
          </a:p>
        </p:txBody>
      </p:sp>
      <p:sp>
        <p:nvSpPr>
          <p:cNvPr id="15" name="TextBox 14">
            <a:extLst>
              <a:ext uri="{FF2B5EF4-FFF2-40B4-BE49-F238E27FC236}">
                <a16:creationId xmlns:a16="http://schemas.microsoft.com/office/drawing/2014/main" id="{C8E3D8DE-FAA4-CE74-3471-4D1F8880CA2D}"/>
              </a:ext>
            </a:extLst>
          </p:cNvPr>
          <p:cNvSpPr txBox="1"/>
          <p:nvPr/>
        </p:nvSpPr>
        <p:spPr>
          <a:xfrm>
            <a:off x="346549" y="1176407"/>
            <a:ext cx="8184356" cy="784830"/>
          </a:xfrm>
          <a:prstGeom prst="rect">
            <a:avLst/>
          </a:prstGeom>
          <a:noFill/>
        </p:spPr>
        <p:txBody>
          <a:bodyPr wrap="square">
            <a:spAutoFit/>
          </a:bodyPr>
          <a:lstStyle/>
          <a:p>
            <a:r>
              <a:rPr lang="en-US" sz="1500" dirty="0"/>
              <a:t>The Bell Street Safe Routes to Schools Project will add new sidewalks, Class II bike lanes, ADA curb ramps, and safety features such as flashing beacons and upgraded signals to improve mobility and safety for students and all corridor users.</a:t>
            </a:r>
          </a:p>
        </p:txBody>
      </p:sp>
    </p:spTree>
    <p:extLst>
      <p:ext uri="{BB962C8B-B14F-4D97-AF65-F5344CB8AC3E}">
        <p14:creationId xmlns:p14="http://schemas.microsoft.com/office/powerpoint/2010/main" val="307967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F6B5-A11A-958C-5ADA-E652953465FB}"/>
            </a:ext>
          </a:extLst>
        </p:cNvPr>
        <p:cNvGrpSpPr/>
        <p:nvPr/>
      </p:nvGrpSpPr>
      <p:grpSpPr>
        <a:xfrm>
          <a:off x="0" y="0"/>
          <a:ext cx="0" cy="0"/>
          <a:chOff x="0" y="0"/>
          <a:chExt cx="0" cy="0"/>
        </a:xfrm>
      </p:grpSpPr>
      <p:pic>
        <p:nvPicPr>
          <p:cNvPr id="4102" name="Picture 4" descr="sacctylogo">
            <a:extLst>
              <a:ext uri="{FF2B5EF4-FFF2-40B4-BE49-F238E27FC236}">
                <a16:creationId xmlns:a16="http://schemas.microsoft.com/office/drawing/2014/main" id="{D3D0DF6B-EF1A-DA7E-B0B0-1C93C140B0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408738"/>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892D1C4D-7FE6-792E-AE8A-5862D1AB875C}"/>
              </a:ext>
              <a:ext uri="{C183D7F6-B498-43B3-948B-1728B52AA6E4}">
                <adec:decorative xmlns:adec="http://schemas.microsoft.com/office/drawing/2017/decorative" val="1"/>
              </a:ext>
            </a:extLst>
          </p:cNvPr>
          <p:cNvCxnSpPr/>
          <p:nvPr/>
        </p:nvCxnSpPr>
        <p:spPr>
          <a:xfrm flipH="1">
            <a:off x="347663"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3">
            <a:extLst>
              <a:ext uri="{FF2B5EF4-FFF2-40B4-BE49-F238E27FC236}">
                <a16:creationId xmlns:a16="http://schemas.microsoft.com/office/drawing/2014/main" id="{48BB9938-79F1-6193-2295-C1BD7239E44A}"/>
              </a:ext>
            </a:extLst>
          </p:cNvPr>
          <p:cNvSpPr>
            <a:spLocks noGrp="1"/>
          </p:cNvSpPr>
          <p:nvPr>
            <p:ph type="dt" sz="quarter" idx="10"/>
          </p:nvPr>
        </p:nvSpPr>
        <p:spPr bwMode="auto">
          <a:xfrm>
            <a:off x="762000" y="6362379"/>
            <a:ext cx="12954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cs typeface="Arial" panose="020B0604020202020204" pitchFamily="34" charset="0"/>
              </a:rPr>
              <a:t>January 2026</a:t>
            </a:r>
          </a:p>
        </p:txBody>
      </p:sp>
      <p:sp>
        <p:nvSpPr>
          <p:cNvPr id="6" name="Footer Placeholder 4">
            <a:extLst>
              <a:ext uri="{FF2B5EF4-FFF2-40B4-BE49-F238E27FC236}">
                <a16:creationId xmlns:a16="http://schemas.microsoft.com/office/drawing/2014/main" id="{95088A39-80AC-0DE9-1A3B-181BC905AB0D}"/>
              </a:ext>
            </a:extLst>
          </p:cNvPr>
          <p:cNvSpPr>
            <a:spLocks noGrp="1"/>
          </p:cNvSpPr>
          <p:nvPr>
            <p:ph type="ftr" sz="quarter" idx="11"/>
          </p:nvPr>
        </p:nvSpPr>
        <p:spPr bwMode="auto">
          <a:xfrm>
            <a:off x="1981200" y="6355234"/>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cs typeface="Arial" panose="020B0604020202020204" pitchFamily="34" charset="0"/>
              </a:rPr>
              <a:t>Sacramento County, Engineering and Design Division</a:t>
            </a:r>
          </a:p>
        </p:txBody>
      </p:sp>
      <p:sp>
        <p:nvSpPr>
          <p:cNvPr id="7" name="Slide Number Placeholder 5">
            <a:extLst>
              <a:ext uri="{FF2B5EF4-FFF2-40B4-BE49-F238E27FC236}">
                <a16:creationId xmlns:a16="http://schemas.microsoft.com/office/drawing/2014/main" id="{83C5B09D-C65D-2EC6-BC3B-1966C59F5765}"/>
              </a:ext>
            </a:extLst>
          </p:cNvPr>
          <p:cNvSpPr>
            <a:spLocks noGrp="1"/>
          </p:cNvSpPr>
          <p:nvPr>
            <p:ph type="sldNum" sz="quarter" idx="12"/>
          </p:nvPr>
        </p:nvSpPr>
        <p:spPr bwMode="auto">
          <a:xfrm>
            <a:off x="255588" y="6333804"/>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251A4C-BE8A-4D3F-B670-FFFDD555A216}" type="slidenum">
              <a:rPr lang="en-US" altLang="en-US" sz="1100">
                <a:cs typeface="Arial" panose="020B0604020202020204" pitchFamily="34" charset="0"/>
              </a:rPr>
              <a:pPr eaLnBrk="1" hangingPunct="1"/>
              <a:t>4</a:t>
            </a:fld>
            <a:endParaRPr lang="en-US" altLang="en-US" sz="1100" dirty="0">
              <a:cs typeface="Arial" panose="020B0604020202020204" pitchFamily="34" charset="0"/>
            </a:endParaRPr>
          </a:p>
        </p:txBody>
      </p:sp>
      <p:sp>
        <p:nvSpPr>
          <p:cNvPr id="11" name="TextBox 2">
            <a:extLst>
              <a:ext uri="{FF2B5EF4-FFF2-40B4-BE49-F238E27FC236}">
                <a16:creationId xmlns:a16="http://schemas.microsoft.com/office/drawing/2014/main" id="{C8F11179-6247-C1E2-F377-431828B8E3C0}"/>
              </a:ext>
            </a:extLst>
          </p:cNvPr>
          <p:cNvSpPr txBox="1">
            <a:spLocks noChangeArrowheads="1"/>
          </p:cNvSpPr>
          <p:nvPr/>
        </p:nvSpPr>
        <p:spPr bwMode="auto">
          <a:xfrm>
            <a:off x="3505200" y="1158262"/>
            <a:ext cx="236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cs typeface="Arial" panose="020B0604020202020204" pitchFamily="34" charset="0"/>
              </a:rPr>
              <a:t>Existing </a:t>
            </a:r>
          </a:p>
        </p:txBody>
      </p:sp>
      <p:sp>
        <p:nvSpPr>
          <p:cNvPr id="12" name="TextBox 2">
            <a:extLst>
              <a:ext uri="{FF2B5EF4-FFF2-40B4-BE49-F238E27FC236}">
                <a16:creationId xmlns:a16="http://schemas.microsoft.com/office/drawing/2014/main" id="{F674EB91-9F87-B80E-A1D0-61C4529EEEDD}"/>
              </a:ext>
            </a:extLst>
          </p:cNvPr>
          <p:cNvSpPr txBox="1">
            <a:spLocks noChangeArrowheads="1"/>
          </p:cNvSpPr>
          <p:nvPr/>
        </p:nvSpPr>
        <p:spPr bwMode="auto">
          <a:xfrm>
            <a:off x="2743200" y="3491472"/>
            <a:ext cx="388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cs typeface="Arial" panose="020B0604020202020204" pitchFamily="34" charset="0"/>
              </a:rPr>
              <a:t>Proposed</a:t>
            </a:r>
          </a:p>
        </p:txBody>
      </p:sp>
      <p:sp>
        <p:nvSpPr>
          <p:cNvPr id="17" name="TextBox 2">
            <a:extLst>
              <a:ext uri="{FF2B5EF4-FFF2-40B4-BE49-F238E27FC236}">
                <a16:creationId xmlns:a16="http://schemas.microsoft.com/office/drawing/2014/main" id="{19CD4E0B-C21A-5BD6-6E55-6AB150FAAEAD}"/>
              </a:ext>
            </a:extLst>
          </p:cNvPr>
          <p:cNvSpPr txBox="1">
            <a:spLocks noChangeArrowheads="1"/>
          </p:cNvSpPr>
          <p:nvPr/>
        </p:nvSpPr>
        <p:spPr bwMode="auto">
          <a:xfrm>
            <a:off x="4603483" y="5679902"/>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cs typeface="Arial" panose="020B0604020202020204" pitchFamily="34" charset="0"/>
              </a:rPr>
              <a:t>Eastbound</a:t>
            </a:r>
          </a:p>
        </p:txBody>
      </p:sp>
      <p:sp>
        <p:nvSpPr>
          <p:cNvPr id="18" name="TextBox 2">
            <a:extLst>
              <a:ext uri="{FF2B5EF4-FFF2-40B4-BE49-F238E27FC236}">
                <a16:creationId xmlns:a16="http://schemas.microsoft.com/office/drawing/2014/main" id="{7B54F5D4-F5B3-18EF-A701-CA01A2104659}"/>
              </a:ext>
            </a:extLst>
          </p:cNvPr>
          <p:cNvSpPr txBox="1">
            <a:spLocks noChangeArrowheads="1"/>
          </p:cNvSpPr>
          <p:nvPr/>
        </p:nvSpPr>
        <p:spPr bwMode="auto">
          <a:xfrm>
            <a:off x="959942" y="5679902"/>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cs typeface="Arial" panose="020B0604020202020204" pitchFamily="34" charset="0"/>
              </a:rPr>
              <a:t>Westbound</a:t>
            </a:r>
          </a:p>
        </p:txBody>
      </p:sp>
      <p:sp>
        <p:nvSpPr>
          <p:cNvPr id="21" name="TextBox 2">
            <a:extLst>
              <a:ext uri="{FF2B5EF4-FFF2-40B4-BE49-F238E27FC236}">
                <a16:creationId xmlns:a16="http://schemas.microsoft.com/office/drawing/2014/main" id="{46205B74-80FF-E289-4AF3-BC8EA51803C1}"/>
              </a:ext>
            </a:extLst>
          </p:cNvPr>
          <p:cNvSpPr txBox="1">
            <a:spLocks noGrp="1" noChangeArrowheads="1"/>
          </p:cNvSpPr>
          <p:nvPr>
            <p:ph type="title" idx="4294967295"/>
          </p:nvPr>
        </p:nvSpPr>
        <p:spPr bwMode="auto">
          <a:xfrm>
            <a:off x="347663" y="381000"/>
            <a:ext cx="8305800"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Bell Street - Roadway Cross Sections</a:t>
            </a:r>
          </a:p>
        </p:txBody>
      </p:sp>
      <p:sp>
        <p:nvSpPr>
          <p:cNvPr id="22" name="Rectangle 21">
            <a:extLst>
              <a:ext uri="{FF2B5EF4-FFF2-40B4-BE49-F238E27FC236}">
                <a16:creationId xmlns:a16="http://schemas.microsoft.com/office/drawing/2014/main" id="{F3119C18-3D2E-8202-567C-2B76F4F28C14}"/>
              </a:ext>
              <a:ext uri="{C183D7F6-B498-43B3-948B-1728B52AA6E4}">
                <adec:decorative xmlns:adec="http://schemas.microsoft.com/office/drawing/2017/decorative" val="1"/>
              </a:ext>
            </a:extLst>
          </p:cNvPr>
          <p:cNvSpPr/>
          <p:nvPr/>
        </p:nvSpPr>
        <p:spPr>
          <a:xfrm>
            <a:off x="347663" y="1027113"/>
            <a:ext cx="8415337" cy="4603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extLst>
              <a:ext uri="{FF2B5EF4-FFF2-40B4-BE49-F238E27FC236}">
                <a16:creationId xmlns:a16="http://schemas.microsoft.com/office/drawing/2014/main" id="{74BD1F92-F0ED-2075-0294-D5F2BED448E9}"/>
              </a:ext>
            </a:extLst>
          </p:cNvPr>
          <p:cNvPicPr>
            <a:picLocks noChangeAspect="1"/>
          </p:cNvPicPr>
          <p:nvPr/>
        </p:nvPicPr>
        <p:blipFill>
          <a:blip r:embed="rId4"/>
          <a:stretch>
            <a:fillRect/>
          </a:stretch>
        </p:blipFill>
        <p:spPr>
          <a:xfrm>
            <a:off x="2089052" y="1764758"/>
            <a:ext cx="4991101" cy="1581934"/>
          </a:xfrm>
          <a:prstGeom prst="rect">
            <a:avLst/>
          </a:prstGeom>
        </p:spPr>
      </p:pic>
      <p:pic>
        <p:nvPicPr>
          <p:cNvPr id="8" name="Picture 7" descr="Diagram&#10;&#10;AI-generated content may be incorrect.">
            <a:extLst>
              <a:ext uri="{FF2B5EF4-FFF2-40B4-BE49-F238E27FC236}">
                <a16:creationId xmlns:a16="http://schemas.microsoft.com/office/drawing/2014/main" id="{85724043-F4F0-1BDB-DB47-FD83452806D8}"/>
              </a:ext>
            </a:extLst>
          </p:cNvPr>
          <p:cNvPicPr>
            <a:picLocks noChangeAspect="1"/>
          </p:cNvPicPr>
          <p:nvPr/>
        </p:nvPicPr>
        <p:blipFill>
          <a:blip r:embed="rId5"/>
          <a:stretch>
            <a:fillRect/>
          </a:stretch>
        </p:blipFill>
        <p:spPr>
          <a:xfrm>
            <a:off x="2320547" y="4210598"/>
            <a:ext cx="4731505" cy="1349218"/>
          </a:xfrm>
          <a:prstGeom prst="rect">
            <a:avLst/>
          </a:prstGeom>
        </p:spPr>
      </p:pic>
    </p:spTree>
    <p:extLst>
      <p:ext uri="{BB962C8B-B14F-4D97-AF65-F5344CB8AC3E}">
        <p14:creationId xmlns:p14="http://schemas.microsoft.com/office/powerpoint/2010/main" val="2285454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B5ACB96C7F2C4580B06E8AC9FC6C7F" ma:contentTypeVersion="2" ma:contentTypeDescription="Create a new document." ma:contentTypeScope="" ma:versionID="9446c26df18eaada1a288506e1debda2">
  <xsd:schema xmlns:xsd="http://www.w3.org/2001/XMLSchema" xmlns:xs="http://www.w3.org/2001/XMLSchema" xmlns:p="http://schemas.microsoft.com/office/2006/metadata/properties" xmlns:ns1="http://schemas.microsoft.com/sharepoint/v3" xmlns:ns2="364717b0-ce7f-4dd4-9458-d204feae88ec" targetNamespace="http://schemas.microsoft.com/office/2006/metadata/properties" ma:root="true" ma:fieldsID="611f1855e6cf9ba30e2c011669a1ecd7" ns1:_="" ns2:_="">
    <xsd:import namespace="http://schemas.microsoft.com/sharepoint/v3"/>
    <xsd:import namespace="364717b0-ce7f-4dd4-9458-d204feae88e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4717b0-ce7f-4dd4-9458-d204feae88e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C39886-5A4F-47CD-9450-4B7D335EA8DA}">
  <ds:schemaRefs>
    <ds:schemaRef ds:uri="http://purl.org/dc/terms/"/>
    <ds:schemaRef ds:uri="http://schemas.openxmlformats.org/package/2006/metadata/core-properties"/>
    <ds:schemaRef ds:uri="http://purl.org/dc/dcmitype/"/>
    <ds:schemaRef ds:uri="http://schemas.microsoft.com/office/infopath/2007/PartnerControls"/>
    <ds:schemaRef ds:uri="293d3956-7dc6-41de-977f-e4c32073d31c"/>
    <ds:schemaRef ds:uri="http://purl.org/dc/elements/1.1/"/>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7BB2CE3-5AF1-4F68-9B54-FA690E255089}">
  <ds:schemaRefs>
    <ds:schemaRef ds:uri="http://schemas.microsoft.com/sharepoint/v3/contenttype/forms"/>
  </ds:schemaRefs>
</ds:datastoreItem>
</file>

<file path=customXml/itemProps3.xml><?xml version="1.0" encoding="utf-8"?>
<ds:datastoreItem xmlns:ds="http://schemas.openxmlformats.org/officeDocument/2006/customXml" ds:itemID="{1C1C349E-4C97-40D0-B149-B4C82F7A7137}"/>
</file>

<file path=docMetadata/LabelInfo.xml><?xml version="1.0" encoding="utf-8"?>
<clbl:labelList xmlns:clbl="http://schemas.microsoft.com/office/2020/mipLabelMetadata">
  <clbl:label id="{c13dd1c7-22d1-431c-a46c-2d140b414506}" enabled="1" method="Standard" siteId="{2b077431-a3b0-4b1c-bb77-f66a1132daa2}" removed="0"/>
</clbl:labelList>
</file>

<file path=docProps/app.xml><?xml version="1.0" encoding="utf-8"?>
<Properties xmlns="http://schemas.openxmlformats.org/officeDocument/2006/extended-properties" xmlns:vt="http://schemas.openxmlformats.org/officeDocument/2006/docPropsVTypes">
  <Template/>
  <TotalTime>9504</TotalTime>
  <Words>299</Words>
  <Application>Microsoft Office PowerPoint</Application>
  <PresentationFormat>On-screen Show (4:3)</PresentationFormat>
  <Paragraphs>52</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Bell Street Safe Routes to Schools Project</vt:lpstr>
      <vt:lpstr>Bell Street – Photos of Current Conditions</vt:lpstr>
      <vt:lpstr>Bell Street Project Overview</vt:lpstr>
      <vt:lpstr>Bell Street - Roadway Cross Sections</vt:lpstr>
    </vt:vector>
  </TitlesOfParts>
  <Company>County of Sacramento 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Recommended Budget Fiscal Year 2011-12</dc:title>
  <dc:creator>davisa</dc:creator>
  <cp:lastModifiedBy>Coyle. Dane</cp:lastModifiedBy>
  <cp:revision>108</cp:revision>
  <dcterms:created xsi:type="dcterms:W3CDTF">2011-05-23T17:38:16Z</dcterms:created>
  <dcterms:modified xsi:type="dcterms:W3CDTF">2026-01-15T18:02:34Z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0x01010067B5ACB96C7F2C4580B06E8AC9FC6C7F</vt:lpwstr>
  </property>
</Properties>
</file>