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5" r:id="rId4"/>
  </p:sldMasterIdLst>
  <p:notesMasterIdLst>
    <p:notesMasterId r:id="rId13"/>
  </p:notesMasterIdLst>
  <p:sldIdLst>
    <p:sldId id="256" r:id="rId5"/>
    <p:sldId id="257" r:id="rId6"/>
    <p:sldId id="259" r:id="rId7"/>
    <p:sldId id="270" r:id="rId8"/>
    <p:sldId id="263" r:id="rId9"/>
    <p:sldId id="265" r:id="rId10"/>
    <p:sldId id="271" r:id="rId11"/>
    <p:sldId id="267" r:id="rId12"/>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0000"/>
    <a:srgbClr val="89C4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87125" autoAdjust="0"/>
  </p:normalViewPr>
  <p:slideViewPr>
    <p:cSldViewPr>
      <p:cViewPr varScale="1">
        <p:scale>
          <a:sx n="60" d="100"/>
          <a:sy n="60" d="100"/>
        </p:scale>
        <p:origin x="2309" y="2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1614" tIns="45807" rIns="91614" bIns="45807"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1614" tIns="45807" rIns="91614" bIns="45807"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1614" tIns="45807" rIns="91614" bIns="458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1614" tIns="45807" rIns="91614" bIns="45807" numCol="1" anchor="b" anchorCtr="0" compatLnSpc="1">
            <a:prstTxWarp prst="textNoShape">
              <a:avLst/>
            </a:prstTxWarp>
          </a:bodyPr>
          <a:lstStyle>
            <a:lvl1pPr>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1614" tIns="45807" rIns="91614" bIns="45807" numCol="1" anchor="b" anchorCtr="0" compatLnSpc="1">
            <a:prstTxWarp prst="textNoShape">
              <a:avLst/>
            </a:prstTxWarp>
          </a:bodyPr>
          <a:lstStyle>
            <a:lvl1pPr algn="r">
              <a:defRPr sz="1200"/>
            </a:lvl1pPr>
          </a:lstStyle>
          <a:p>
            <a:fld id="{7429C2F9-8CDE-4E07-93C9-71CBFA8899E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9C2F9-8CDE-4E07-93C9-71CBFA8899E0}" type="slidenum">
              <a:rPr lang="en-US" altLang="en-US" smtClean="0"/>
              <a:pPr/>
              <a:t>2</a:t>
            </a:fld>
            <a:endParaRPr lang="en-US" altLang="en-US"/>
          </a:p>
        </p:txBody>
      </p:sp>
    </p:spTree>
    <p:extLst>
      <p:ext uri="{BB962C8B-B14F-4D97-AF65-F5344CB8AC3E}">
        <p14:creationId xmlns:p14="http://schemas.microsoft.com/office/powerpoint/2010/main" val="164397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9C2F9-8CDE-4E07-93C9-71CBFA8899E0}" type="slidenum">
              <a:rPr lang="en-US" altLang="en-US" smtClean="0"/>
              <a:pPr/>
              <a:t>3</a:t>
            </a:fld>
            <a:endParaRPr lang="en-US" altLang="en-US"/>
          </a:p>
        </p:txBody>
      </p:sp>
    </p:spTree>
    <p:extLst>
      <p:ext uri="{BB962C8B-B14F-4D97-AF65-F5344CB8AC3E}">
        <p14:creationId xmlns:p14="http://schemas.microsoft.com/office/powerpoint/2010/main" val="365641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9C2F9-8CDE-4E07-93C9-71CBFA8899E0}" type="slidenum">
              <a:rPr lang="en-US" altLang="en-US" smtClean="0"/>
              <a:pPr/>
              <a:t>4</a:t>
            </a:fld>
            <a:endParaRPr lang="en-US" altLang="en-US"/>
          </a:p>
        </p:txBody>
      </p:sp>
    </p:spTree>
    <p:extLst>
      <p:ext uri="{BB962C8B-B14F-4D97-AF65-F5344CB8AC3E}">
        <p14:creationId xmlns:p14="http://schemas.microsoft.com/office/powerpoint/2010/main" val="249455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9C2F9-8CDE-4E07-93C9-71CBFA8899E0}" type="slidenum">
              <a:rPr lang="en-US" altLang="en-US" smtClean="0"/>
              <a:pPr/>
              <a:t>5</a:t>
            </a:fld>
            <a:endParaRPr lang="en-US" altLang="en-US"/>
          </a:p>
        </p:txBody>
      </p:sp>
    </p:spTree>
    <p:extLst>
      <p:ext uri="{BB962C8B-B14F-4D97-AF65-F5344CB8AC3E}">
        <p14:creationId xmlns:p14="http://schemas.microsoft.com/office/powerpoint/2010/main" val="29541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1F165-1AC7-E4BA-0D0B-802F55F74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7AB7F-ADDA-47F0-0E95-ABEB494E5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E6FCB-CEBA-C484-4B88-33AA9DCD6D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B5C5E9-8A23-99A1-C0B9-28C7D5EB05D4}"/>
              </a:ext>
            </a:extLst>
          </p:cNvPr>
          <p:cNvSpPr>
            <a:spLocks noGrp="1"/>
          </p:cNvSpPr>
          <p:nvPr>
            <p:ph type="sldNum" sz="quarter" idx="5"/>
          </p:nvPr>
        </p:nvSpPr>
        <p:spPr/>
        <p:txBody>
          <a:bodyPr/>
          <a:lstStyle/>
          <a:p>
            <a:fld id="{7429C2F9-8CDE-4E07-93C9-71CBFA8899E0}" type="slidenum">
              <a:rPr lang="en-US" altLang="en-US" smtClean="0"/>
              <a:pPr/>
              <a:t>7</a:t>
            </a:fld>
            <a:endParaRPr lang="en-US" altLang="en-US"/>
          </a:p>
        </p:txBody>
      </p:sp>
    </p:spTree>
    <p:extLst>
      <p:ext uri="{BB962C8B-B14F-4D97-AF65-F5344CB8AC3E}">
        <p14:creationId xmlns:p14="http://schemas.microsoft.com/office/powerpoint/2010/main" val="355552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July 15, 2025</a:t>
            </a:r>
          </a:p>
        </p:txBody>
      </p:sp>
      <p:sp>
        <p:nvSpPr>
          <p:cNvPr id="5"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6" name="Slide Number Placeholder 5"/>
          <p:cNvSpPr>
            <a:spLocks noGrp="1"/>
          </p:cNvSpPr>
          <p:nvPr>
            <p:ph type="sldNum" sz="quarter" idx="12"/>
          </p:nvPr>
        </p:nvSpPr>
        <p:spPr/>
        <p:txBody>
          <a:bodyPr/>
          <a:lstStyle>
            <a:lvl1pPr>
              <a:defRPr/>
            </a:lvl1pPr>
          </a:lstStyle>
          <a:p>
            <a:fld id="{22DFED95-16BD-47EB-9DA5-4950737E0BEA}" type="slidenum">
              <a:rPr lang="en-US" altLang="en-US"/>
              <a:pPr/>
              <a:t>‹#›</a:t>
            </a:fld>
            <a:endParaRPr lang="en-US" altLang="en-US"/>
          </a:p>
        </p:txBody>
      </p:sp>
    </p:spTree>
    <p:extLst>
      <p:ext uri="{BB962C8B-B14F-4D97-AF65-F5344CB8AC3E}">
        <p14:creationId xmlns:p14="http://schemas.microsoft.com/office/powerpoint/2010/main" val="180766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July 15, 2025</a:t>
            </a:r>
          </a:p>
        </p:txBody>
      </p:sp>
      <p:sp>
        <p:nvSpPr>
          <p:cNvPr id="5"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6" name="Slide Number Placeholder 5"/>
          <p:cNvSpPr>
            <a:spLocks noGrp="1"/>
          </p:cNvSpPr>
          <p:nvPr>
            <p:ph type="sldNum" sz="quarter" idx="12"/>
          </p:nvPr>
        </p:nvSpPr>
        <p:spPr/>
        <p:txBody>
          <a:bodyPr/>
          <a:lstStyle>
            <a:lvl1pPr>
              <a:defRPr/>
            </a:lvl1pPr>
          </a:lstStyle>
          <a:p>
            <a:fld id="{8BFBFF1C-CF58-4922-A6E3-C16439BA7283}" type="slidenum">
              <a:rPr lang="en-US" altLang="en-US"/>
              <a:pPr/>
              <a:t>‹#›</a:t>
            </a:fld>
            <a:endParaRPr lang="en-US" altLang="en-US"/>
          </a:p>
        </p:txBody>
      </p:sp>
    </p:spTree>
    <p:extLst>
      <p:ext uri="{BB962C8B-B14F-4D97-AF65-F5344CB8AC3E}">
        <p14:creationId xmlns:p14="http://schemas.microsoft.com/office/powerpoint/2010/main" val="337880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July 15, 2025</a:t>
            </a:r>
          </a:p>
        </p:txBody>
      </p:sp>
      <p:sp>
        <p:nvSpPr>
          <p:cNvPr id="5"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6" name="Slide Number Placeholder 5"/>
          <p:cNvSpPr>
            <a:spLocks noGrp="1"/>
          </p:cNvSpPr>
          <p:nvPr>
            <p:ph type="sldNum" sz="quarter" idx="12"/>
          </p:nvPr>
        </p:nvSpPr>
        <p:spPr/>
        <p:txBody>
          <a:bodyPr/>
          <a:lstStyle>
            <a:lvl1pPr>
              <a:defRPr/>
            </a:lvl1pPr>
          </a:lstStyle>
          <a:p>
            <a:fld id="{BB53D627-CC55-4FFA-9AB5-DAA411F0362F}" type="slidenum">
              <a:rPr lang="en-US" altLang="en-US"/>
              <a:pPr/>
              <a:t>‹#›</a:t>
            </a:fld>
            <a:endParaRPr lang="en-US" altLang="en-US"/>
          </a:p>
        </p:txBody>
      </p:sp>
    </p:spTree>
    <p:extLst>
      <p:ext uri="{BB962C8B-B14F-4D97-AF65-F5344CB8AC3E}">
        <p14:creationId xmlns:p14="http://schemas.microsoft.com/office/powerpoint/2010/main" val="177070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July 15, 2025</a:t>
            </a:r>
          </a:p>
        </p:txBody>
      </p:sp>
      <p:sp>
        <p:nvSpPr>
          <p:cNvPr id="5"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6" name="Slide Number Placeholder 5"/>
          <p:cNvSpPr>
            <a:spLocks noGrp="1"/>
          </p:cNvSpPr>
          <p:nvPr>
            <p:ph type="sldNum" sz="quarter" idx="12"/>
          </p:nvPr>
        </p:nvSpPr>
        <p:spPr/>
        <p:txBody>
          <a:bodyPr/>
          <a:lstStyle>
            <a:lvl1pPr>
              <a:defRPr/>
            </a:lvl1pPr>
          </a:lstStyle>
          <a:p>
            <a:fld id="{ADF59058-DE62-4A22-A3AC-29B26896C1B4}" type="slidenum">
              <a:rPr lang="en-US" altLang="en-US"/>
              <a:pPr/>
              <a:t>‹#›</a:t>
            </a:fld>
            <a:endParaRPr lang="en-US" altLang="en-US"/>
          </a:p>
        </p:txBody>
      </p:sp>
    </p:spTree>
    <p:extLst>
      <p:ext uri="{BB962C8B-B14F-4D97-AF65-F5344CB8AC3E}">
        <p14:creationId xmlns:p14="http://schemas.microsoft.com/office/powerpoint/2010/main" val="2638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July 15, 2025</a:t>
            </a:r>
          </a:p>
        </p:txBody>
      </p:sp>
      <p:sp>
        <p:nvSpPr>
          <p:cNvPr id="5"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6" name="Slide Number Placeholder 5"/>
          <p:cNvSpPr>
            <a:spLocks noGrp="1"/>
          </p:cNvSpPr>
          <p:nvPr>
            <p:ph type="sldNum" sz="quarter" idx="12"/>
          </p:nvPr>
        </p:nvSpPr>
        <p:spPr/>
        <p:txBody>
          <a:bodyPr/>
          <a:lstStyle>
            <a:lvl1pPr>
              <a:defRPr/>
            </a:lvl1pPr>
          </a:lstStyle>
          <a:p>
            <a:fld id="{18A596F4-D812-472F-8A46-CBF529D589C8}" type="slidenum">
              <a:rPr lang="en-US" altLang="en-US"/>
              <a:pPr/>
              <a:t>‹#›</a:t>
            </a:fld>
            <a:endParaRPr lang="en-US" altLang="en-US"/>
          </a:p>
        </p:txBody>
      </p:sp>
    </p:spTree>
    <p:extLst>
      <p:ext uri="{BB962C8B-B14F-4D97-AF65-F5344CB8AC3E}">
        <p14:creationId xmlns:p14="http://schemas.microsoft.com/office/powerpoint/2010/main" val="1682635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July 15, 2025</a:t>
            </a:r>
          </a:p>
        </p:txBody>
      </p:sp>
      <p:sp>
        <p:nvSpPr>
          <p:cNvPr id="6"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7" name="Slide Number Placeholder 5"/>
          <p:cNvSpPr>
            <a:spLocks noGrp="1"/>
          </p:cNvSpPr>
          <p:nvPr>
            <p:ph type="sldNum" sz="quarter" idx="12"/>
          </p:nvPr>
        </p:nvSpPr>
        <p:spPr/>
        <p:txBody>
          <a:bodyPr/>
          <a:lstStyle>
            <a:lvl1pPr>
              <a:defRPr/>
            </a:lvl1pPr>
          </a:lstStyle>
          <a:p>
            <a:fld id="{0DE70FA6-9D61-4FFC-9418-0B334E8B6E6E}" type="slidenum">
              <a:rPr lang="en-US" altLang="en-US"/>
              <a:pPr/>
              <a:t>‹#›</a:t>
            </a:fld>
            <a:endParaRPr lang="en-US" altLang="en-US"/>
          </a:p>
        </p:txBody>
      </p:sp>
    </p:spTree>
    <p:extLst>
      <p:ext uri="{BB962C8B-B14F-4D97-AF65-F5344CB8AC3E}">
        <p14:creationId xmlns:p14="http://schemas.microsoft.com/office/powerpoint/2010/main" val="383164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July 15, 2025</a:t>
            </a:r>
          </a:p>
        </p:txBody>
      </p:sp>
      <p:sp>
        <p:nvSpPr>
          <p:cNvPr id="8"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9" name="Slide Number Placeholder 5"/>
          <p:cNvSpPr>
            <a:spLocks noGrp="1"/>
          </p:cNvSpPr>
          <p:nvPr>
            <p:ph type="sldNum" sz="quarter" idx="12"/>
          </p:nvPr>
        </p:nvSpPr>
        <p:spPr/>
        <p:txBody>
          <a:bodyPr/>
          <a:lstStyle>
            <a:lvl1pPr>
              <a:defRPr/>
            </a:lvl1pPr>
          </a:lstStyle>
          <a:p>
            <a:fld id="{93CF3079-0B39-422E-AB90-F2ED2D12B82F}" type="slidenum">
              <a:rPr lang="en-US" altLang="en-US"/>
              <a:pPr/>
              <a:t>‹#›</a:t>
            </a:fld>
            <a:endParaRPr lang="en-US" altLang="en-US"/>
          </a:p>
        </p:txBody>
      </p:sp>
    </p:spTree>
    <p:extLst>
      <p:ext uri="{BB962C8B-B14F-4D97-AF65-F5344CB8AC3E}">
        <p14:creationId xmlns:p14="http://schemas.microsoft.com/office/powerpoint/2010/main" val="159762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July 15, 2025</a:t>
            </a:r>
          </a:p>
        </p:txBody>
      </p:sp>
      <p:sp>
        <p:nvSpPr>
          <p:cNvPr id="4"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5" name="Slide Number Placeholder 5"/>
          <p:cNvSpPr>
            <a:spLocks noGrp="1"/>
          </p:cNvSpPr>
          <p:nvPr>
            <p:ph type="sldNum" sz="quarter" idx="12"/>
          </p:nvPr>
        </p:nvSpPr>
        <p:spPr/>
        <p:txBody>
          <a:bodyPr/>
          <a:lstStyle>
            <a:lvl1pPr>
              <a:defRPr/>
            </a:lvl1pPr>
          </a:lstStyle>
          <a:p>
            <a:fld id="{0B7E06FC-402A-4BAB-87B5-4CFE5CE84C68}" type="slidenum">
              <a:rPr lang="en-US" altLang="en-US"/>
              <a:pPr/>
              <a:t>‹#›</a:t>
            </a:fld>
            <a:endParaRPr lang="en-US" altLang="en-US"/>
          </a:p>
        </p:txBody>
      </p:sp>
    </p:spTree>
    <p:extLst>
      <p:ext uri="{BB962C8B-B14F-4D97-AF65-F5344CB8AC3E}">
        <p14:creationId xmlns:p14="http://schemas.microsoft.com/office/powerpoint/2010/main" val="15054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July 15, 2025</a:t>
            </a:r>
          </a:p>
        </p:txBody>
      </p:sp>
      <p:sp>
        <p:nvSpPr>
          <p:cNvPr id="3"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4" name="Slide Number Placeholder 5"/>
          <p:cNvSpPr>
            <a:spLocks noGrp="1"/>
          </p:cNvSpPr>
          <p:nvPr>
            <p:ph type="sldNum" sz="quarter" idx="12"/>
          </p:nvPr>
        </p:nvSpPr>
        <p:spPr/>
        <p:txBody>
          <a:bodyPr/>
          <a:lstStyle>
            <a:lvl1pPr>
              <a:defRPr/>
            </a:lvl1pPr>
          </a:lstStyle>
          <a:p>
            <a:fld id="{E0DA84ED-4303-4A6D-84FF-FA037ECB52F2}" type="slidenum">
              <a:rPr lang="en-US" altLang="en-US"/>
              <a:pPr/>
              <a:t>‹#›</a:t>
            </a:fld>
            <a:endParaRPr lang="en-US" altLang="en-US"/>
          </a:p>
        </p:txBody>
      </p:sp>
    </p:spTree>
    <p:extLst>
      <p:ext uri="{BB962C8B-B14F-4D97-AF65-F5344CB8AC3E}">
        <p14:creationId xmlns:p14="http://schemas.microsoft.com/office/powerpoint/2010/main" val="28761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July 15, 2025</a:t>
            </a:r>
          </a:p>
        </p:txBody>
      </p:sp>
      <p:sp>
        <p:nvSpPr>
          <p:cNvPr id="6"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7" name="Slide Number Placeholder 5"/>
          <p:cNvSpPr>
            <a:spLocks noGrp="1"/>
          </p:cNvSpPr>
          <p:nvPr>
            <p:ph type="sldNum" sz="quarter" idx="12"/>
          </p:nvPr>
        </p:nvSpPr>
        <p:spPr/>
        <p:txBody>
          <a:bodyPr/>
          <a:lstStyle>
            <a:lvl1pPr>
              <a:defRPr/>
            </a:lvl1pPr>
          </a:lstStyle>
          <a:p>
            <a:fld id="{7858476A-A925-476B-822C-C695DC0C7508}" type="slidenum">
              <a:rPr lang="en-US" altLang="en-US"/>
              <a:pPr/>
              <a:t>‹#›</a:t>
            </a:fld>
            <a:endParaRPr lang="en-US" altLang="en-US"/>
          </a:p>
        </p:txBody>
      </p:sp>
    </p:spTree>
    <p:extLst>
      <p:ext uri="{BB962C8B-B14F-4D97-AF65-F5344CB8AC3E}">
        <p14:creationId xmlns:p14="http://schemas.microsoft.com/office/powerpoint/2010/main" val="61147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July 15, 2025</a:t>
            </a:r>
          </a:p>
        </p:txBody>
      </p:sp>
      <p:sp>
        <p:nvSpPr>
          <p:cNvPr id="6" name="Footer Placeholder 4"/>
          <p:cNvSpPr>
            <a:spLocks noGrp="1"/>
          </p:cNvSpPr>
          <p:nvPr>
            <p:ph type="ftr" sz="quarter" idx="11"/>
          </p:nvPr>
        </p:nvSpPr>
        <p:spPr/>
        <p:txBody>
          <a:bodyPr/>
          <a:lstStyle>
            <a:lvl1pPr>
              <a:defRPr/>
            </a:lvl1pPr>
          </a:lstStyle>
          <a:p>
            <a:pPr>
              <a:defRPr/>
            </a:pPr>
            <a:r>
              <a:rPr lang="en-US"/>
              <a:t>Department of Transportation – Arden Way Phase 1 - Project Update</a:t>
            </a:r>
          </a:p>
        </p:txBody>
      </p:sp>
      <p:sp>
        <p:nvSpPr>
          <p:cNvPr id="7" name="Slide Number Placeholder 5"/>
          <p:cNvSpPr>
            <a:spLocks noGrp="1"/>
          </p:cNvSpPr>
          <p:nvPr>
            <p:ph type="sldNum" sz="quarter" idx="12"/>
          </p:nvPr>
        </p:nvSpPr>
        <p:spPr/>
        <p:txBody>
          <a:bodyPr/>
          <a:lstStyle>
            <a:lvl1pPr>
              <a:defRPr/>
            </a:lvl1pPr>
          </a:lstStyle>
          <a:p>
            <a:fld id="{15D9B9EF-DA12-4904-867C-E52D416CCE6C}" type="slidenum">
              <a:rPr lang="en-US" altLang="en-US"/>
              <a:pPr/>
              <a:t>‹#›</a:t>
            </a:fld>
            <a:endParaRPr lang="en-US" altLang="en-US"/>
          </a:p>
        </p:txBody>
      </p:sp>
    </p:spTree>
    <p:extLst>
      <p:ext uri="{BB962C8B-B14F-4D97-AF65-F5344CB8AC3E}">
        <p14:creationId xmlns:p14="http://schemas.microsoft.com/office/powerpoint/2010/main" val="133295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r>
              <a:rPr lang="en-US"/>
              <a:t>July 15, 2025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Department of Transportation – Arden Way Phase 1 - Project Update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ACCCA73-5511-443B-B959-686AC930ABAE}" type="slidenum">
              <a:rPr lang="en-US" altLang="en-US"/>
              <a:pPr/>
              <a:t>‹#›</a:t>
            </a:fld>
            <a:endParaRPr lang="en-US" altLang="en-US"/>
          </a:p>
        </p:txBody>
      </p:sp>
      <p:sp>
        <p:nvSpPr>
          <p:cNvPr id="1031" name="Line 7"/>
          <p:cNvSpPr>
            <a:spLocks noChangeShapeType="1"/>
          </p:cNvSpPr>
          <p:nvPr userDrawn="1"/>
        </p:nvSpPr>
        <p:spPr bwMode="auto">
          <a:xfrm>
            <a:off x="457200" y="6248400"/>
            <a:ext cx="8229600" cy="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62"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1143000" y="3810000"/>
            <a:ext cx="7162800" cy="2239962"/>
          </a:xfrm>
        </p:spPr>
        <p:txBody>
          <a:bodyPr rtlCol="0">
            <a:normAutofit/>
          </a:bodyPr>
          <a:lstStyle/>
          <a:p>
            <a:pPr eaLnBrk="1" fontAlgn="auto" hangingPunct="1">
              <a:lnSpc>
                <a:spcPct val="90000"/>
              </a:lnSpc>
              <a:spcAft>
                <a:spcPts val="0"/>
              </a:spcAft>
              <a:buFont typeface="Arial" charset="0"/>
              <a:buNone/>
              <a:defRPr/>
            </a:pPr>
            <a:r>
              <a:rPr lang="en-US" sz="2800" dirty="0">
                <a:solidFill>
                  <a:schemeClr val="tx1"/>
                </a:solidFill>
                <a:cs typeface="Tahoma" pitchFamily="34" charset="0"/>
              </a:rPr>
              <a:t>Department of Transportation</a:t>
            </a:r>
          </a:p>
          <a:p>
            <a:pPr eaLnBrk="1" fontAlgn="auto" hangingPunct="1">
              <a:lnSpc>
                <a:spcPct val="90000"/>
              </a:lnSpc>
              <a:spcAft>
                <a:spcPts val="0"/>
              </a:spcAft>
              <a:buFont typeface="Arial" charset="0"/>
              <a:buNone/>
              <a:defRPr/>
            </a:pPr>
            <a:r>
              <a:rPr lang="en-US" sz="2800" dirty="0">
                <a:solidFill>
                  <a:schemeClr val="tx1"/>
                </a:solidFill>
                <a:cs typeface="Tahoma" pitchFamily="34" charset="0"/>
              </a:rPr>
              <a:t>July 15, 2025</a:t>
            </a:r>
          </a:p>
          <a:p>
            <a:pPr eaLnBrk="1" fontAlgn="auto" hangingPunct="1">
              <a:lnSpc>
                <a:spcPct val="90000"/>
              </a:lnSpc>
              <a:spcAft>
                <a:spcPts val="0"/>
              </a:spcAft>
              <a:buFont typeface="Arial" charset="0"/>
              <a:buNone/>
              <a:defRPr/>
            </a:pPr>
            <a:r>
              <a:rPr lang="en-US" sz="2400" dirty="0">
                <a:solidFill>
                  <a:schemeClr val="tx1"/>
                </a:solidFill>
                <a:cs typeface="Tahoma" pitchFamily="34" charset="0"/>
              </a:rPr>
              <a:t> </a:t>
            </a:r>
          </a:p>
          <a:p>
            <a:pPr eaLnBrk="1" fontAlgn="auto" hangingPunct="1">
              <a:lnSpc>
                <a:spcPct val="90000"/>
              </a:lnSpc>
              <a:spcAft>
                <a:spcPts val="0"/>
              </a:spcAft>
              <a:buFont typeface="Arial" charset="0"/>
              <a:buNone/>
              <a:defRPr/>
            </a:pPr>
            <a:r>
              <a:rPr lang="en-US" sz="2400" dirty="0">
                <a:solidFill>
                  <a:schemeClr val="tx1"/>
                </a:solidFill>
                <a:cs typeface="Tahoma" pitchFamily="34" charset="0"/>
              </a:rPr>
              <a:t>Stephen White, PE, TE, </a:t>
            </a:r>
          </a:p>
          <a:p>
            <a:pPr eaLnBrk="1" fontAlgn="auto" hangingPunct="1">
              <a:lnSpc>
                <a:spcPct val="90000"/>
              </a:lnSpc>
              <a:spcAft>
                <a:spcPts val="0"/>
              </a:spcAft>
              <a:buFont typeface="Arial" charset="0"/>
              <a:buNone/>
              <a:defRPr/>
            </a:pPr>
            <a:r>
              <a:rPr lang="en-US" sz="2400" dirty="0">
                <a:solidFill>
                  <a:schemeClr val="tx1"/>
                </a:solidFill>
                <a:cs typeface="Tahoma" pitchFamily="34" charset="0"/>
              </a:rPr>
              <a:t>Chief of Engineering &amp; Design</a:t>
            </a:r>
          </a:p>
          <a:p>
            <a:pPr eaLnBrk="1" fontAlgn="auto" hangingPunct="1">
              <a:lnSpc>
                <a:spcPct val="90000"/>
              </a:lnSpc>
              <a:spcAft>
                <a:spcPts val="0"/>
              </a:spcAft>
              <a:buFont typeface="Arial" charset="0"/>
              <a:buNone/>
              <a:defRPr/>
            </a:pPr>
            <a:endParaRPr lang="en-US" sz="2000" dirty="0">
              <a:latin typeface="Arial Black" pitchFamily="34" charset="0"/>
            </a:endParaRPr>
          </a:p>
        </p:txBody>
      </p:sp>
      <p:pic>
        <p:nvPicPr>
          <p:cNvPr id="3075" name="Picture 4" descr="saccty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295275"/>
            <a:ext cx="6400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543719" y="2075491"/>
            <a:ext cx="8001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dirty="0">
                <a:cs typeface="Arial" panose="020B0604020202020204" pitchFamily="34" charset="0"/>
              </a:rPr>
              <a:t>Arden Way Complete Streets Project Update</a:t>
            </a:r>
          </a:p>
        </p:txBody>
      </p:sp>
      <p:sp>
        <p:nvSpPr>
          <p:cNvPr id="6" name="Rectangle 5"/>
          <p:cNvSpPr/>
          <p:nvPr/>
        </p:nvSpPr>
        <p:spPr>
          <a:xfrm>
            <a:off x="336550" y="4983162"/>
            <a:ext cx="8415338"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01638" y="6238875"/>
            <a:ext cx="8415337"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381001" y="1233488"/>
            <a:ext cx="2743200" cy="4862512"/>
          </a:xfrm>
        </p:spPr>
        <p:txBody>
          <a:bodyPr/>
          <a:lstStyle/>
          <a:p>
            <a:pPr marL="457200" indent="-457200" eaLnBrk="1" hangingPunct="1">
              <a:spcBef>
                <a:spcPct val="0"/>
              </a:spcBef>
            </a:pPr>
            <a:r>
              <a:rPr lang="en-US" altLang="en-US" sz="2400" dirty="0">
                <a:cs typeface="Arial" panose="020B0604020202020204" pitchFamily="34" charset="0"/>
              </a:rPr>
              <a:t>The Phase 1 Project is part of a larger study area between Ethan Way and Morse Avenue (1.3 mi) </a:t>
            </a:r>
          </a:p>
          <a:p>
            <a:pPr marL="457200" indent="-457200" eaLnBrk="1" hangingPunct="1">
              <a:spcBef>
                <a:spcPct val="0"/>
              </a:spcBef>
            </a:pPr>
            <a:r>
              <a:rPr lang="en-US" altLang="en-US" sz="2400" dirty="0">
                <a:cs typeface="Arial" panose="020B0604020202020204" pitchFamily="34" charset="0"/>
              </a:rPr>
              <a:t>Create a complete street framework to encourage active transportation choices</a:t>
            </a:r>
          </a:p>
        </p:txBody>
      </p:sp>
      <p:sp>
        <p:nvSpPr>
          <p:cNvPr id="4099" name="Date Placeholder 3"/>
          <p:cNvSpPr>
            <a:spLocks noGrp="1"/>
          </p:cNvSpPr>
          <p:nvPr>
            <p:ph type="dt" sz="quarter" idx="10"/>
          </p:nvPr>
        </p:nvSpPr>
        <p:spPr bwMode="auto">
          <a:xfrm>
            <a:off x="685800" y="6340475"/>
            <a:ext cx="16764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July 15, 2025</a:t>
            </a:r>
            <a:endParaRPr lang="en-US" altLang="en-US" dirty="0">
              <a:cs typeface="Arial" panose="020B0604020202020204" pitchFamily="34" charset="0"/>
            </a:endParaRPr>
          </a:p>
        </p:txBody>
      </p:sp>
      <p:sp>
        <p:nvSpPr>
          <p:cNvPr id="4100" name="Footer Placeholder 4"/>
          <p:cNvSpPr>
            <a:spLocks noGrp="1"/>
          </p:cNvSpPr>
          <p:nvPr>
            <p:ph type="ftr" sz="quarter" idx="11"/>
          </p:nvPr>
        </p:nvSpPr>
        <p:spPr bwMode="auto">
          <a:xfrm>
            <a:off x="2066434" y="6324600"/>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Department of Transportation – Arden Way Phase 1 - Project Update</a:t>
            </a:r>
            <a:endParaRPr lang="en-US" altLang="en-US" dirty="0">
              <a:cs typeface="Arial" panose="020B0604020202020204" pitchFamily="34" charset="0"/>
            </a:endParaRPr>
          </a:p>
        </p:txBody>
      </p:sp>
      <p:sp>
        <p:nvSpPr>
          <p:cNvPr id="4101" name="Slide Number Placeholder 5"/>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2</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311150" y="386442"/>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Project Overview </a:t>
            </a:r>
          </a:p>
        </p:txBody>
      </p:sp>
      <p:cxnSp>
        <p:nvCxnSpPr>
          <p:cNvPr id="3" name="Straight Connector 2"/>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79D29FB6-6E1A-D583-0120-978E4E06B549}"/>
              </a:ext>
            </a:extLst>
          </p:cNvPr>
          <p:cNvPicPr>
            <a:picLocks noChangeAspect="1"/>
          </p:cNvPicPr>
          <p:nvPr/>
        </p:nvPicPr>
        <p:blipFill>
          <a:blip r:embed="rId4"/>
          <a:stretch>
            <a:fillRect/>
          </a:stretch>
        </p:blipFill>
        <p:spPr>
          <a:xfrm>
            <a:off x="3401898" y="1143000"/>
            <a:ext cx="5215052" cy="49954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bwMode="auto">
          <a:xfrm>
            <a:off x="685800" y="6340475"/>
            <a:ext cx="16764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July 15, 2025</a:t>
            </a:r>
            <a:endParaRPr lang="en-US" altLang="en-US" dirty="0">
              <a:cs typeface="Arial" panose="020B0604020202020204" pitchFamily="34" charset="0"/>
            </a:endParaRPr>
          </a:p>
        </p:txBody>
      </p:sp>
      <p:sp>
        <p:nvSpPr>
          <p:cNvPr id="4100" name="Footer Placeholder 4"/>
          <p:cNvSpPr>
            <a:spLocks noGrp="1"/>
          </p:cNvSpPr>
          <p:nvPr>
            <p:ph type="ftr" sz="quarter" idx="11"/>
          </p:nvPr>
        </p:nvSpPr>
        <p:spPr bwMode="auto">
          <a:xfrm>
            <a:off x="2066434" y="6324600"/>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Department of Transportation – Arden Way Phase 1 - Project Update</a:t>
            </a:r>
            <a:endParaRPr lang="en-US" altLang="en-US" dirty="0">
              <a:cs typeface="Arial" panose="020B0604020202020204" pitchFamily="34" charset="0"/>
            </a:endParaRPr>
          </a:p>
        </p:txBody>
      </p:sp>
      <p:sp>
        <p:nvSpPr>
          <p:cNvPr id="4101" name="Slide Number Placeholder 5"/>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3</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311150" y="386442"/>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Site Context </a:t>
            </a:r>
          </a:p>
        </p:txBody>
      </p:sp>
      <p:cxnSp>
        <p:nvCxnSpPr>
          <p:cNvPr id="3" name="Straight Connector 2"/>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Content Placeholder 7">
            <a:extLst>
              <a:ext uri="{FF2B5EF4-FFF2-40B4-BE49-F238E27FC236}">
                <a16:creationId xmlns:a16="http://schemas.microsoft.com/office/drawing/2014/main" id="{FF21CDD3-7B21-63AB-B2F3-43C3628A859A}"/>
              </a:ext>
            </a:extLst>
          </p:cNvPr>
          <p:cNvPicPr>
            <a:picLocks noGrp="1" noChangeAspect="1"/>
          </p:cNvPicPr>
          <p:nvPr>
            <p:ph idx="1"/>
          </p:nvPr>
        </p:nvPicPr>
        <p:blipFill>
          <a:blip r:embed="rId4"/>
          <a:stretch>
            <a:fillRect/>
          </a:stretch>
        </p:blipFill>
        <p:spPr>
          <a:xfrm>
            <a:off x="484393" y="1165224"/>
            <a:ext cx="8050007" cy="4914741"/>
          </a:xfrm>
        </p:spPr>
      </p:pic>
    </p:spTree>
    <p:extLst>
      <p:ext uri="{BB962C8B-B14F-4D97-AF65-F5344CB8AC3E}">
        <p14:creationId xmlns:p14="http://schemas.microsoft.com/office/powerpoint/2010/main" val="163004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E8BC2A-9C49-51A9-AE21-10B273965E6B}"/>
              </a:ext>
            </a:extLst>
          </p:cNvPr>
          <p:cNvPicPr>
            <a:picLocks noGrp="1" noChangeAspect="1"/>
          </p:cNvPicPr>
          <p:nvPr>
            <p:ph idx="1"/>
          </p:nvPr>
        </p:nvPicPr>
        <p:blipFill>
          <a:blip r:embed="rId3"/>
          <a:stretch>
            <a:fillRect/>
          </a:stretch>
        </p:blipFill>
        <p:spPr>
          <a:xfrm>
            <a:off x="419099" y="2081289"/>
            <a:ext cx="8272463" cy="2695421"/>
          </a:xfrm>
        </p:spPr>
      </p:pic>
      <p:sp>
        <p:nvSpPr>
          <p:cNvPr id="4099" name="Date Placeholder 3"/>
          <p:cNvSpPr>
            <a:spLocks noGrp="1"/>
          </p:cNvSpPr>
          <p:nvPr>
            <p:ph type="dt" sz="quarter" idx="10"/>
          </p:nvPr>
        </p:nvSpPr>
        <p:spPr bwMode="auto">
          <a:xfrm>
            <a:off x="685800" y="6340475"/>
            <a:ext cx="16764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July 15, 2025</a:t>
            </a:r>
            <a:endParaRPr lang="en-US" altLang="en-US" dirty="0">
              <a:cs typeface="Arial" panose="020B0604020202020204" pitchFamily="34" charset="0"/>
            </a:endParaRPr>
          </a:p>
        </p:txBody>
      </p:sp>
      <p:sp>
        <p:nvSpPr>
          <p:cNvPr id="4100" name="Footer Placeholder 4"/>
          <p:cNvSpPr>
            <a:spLocks noGrp="1"/>
          </p:cNvSpPr>
          <p:nvPr>
            <p:ph type="ftr" sz="quarter" idx="11"/>
          </p:nvPr>
        </p:nvSpPr>
        <p:spPr bwMode="auto">
          <a:xfrm>
            <a:off x="2066434" y="6324600"/>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Department of Transportation – Arden Way Phase 1 - Project Update</a:t>
            </a:r>
            <a:endParaRPr lang="en-US" altLang="en-US" dirty="0">
              <a:cs typeface="Arial" panose="020B0604020202020204" pitchFamily="34" charset="0"/>
            </a:endParaRPr>
          </a:p>
        </p:txBody>
      </p:sp>
      <p:sp>
        <p:nvSpPr>
          <p:cNvPr id="4101" name="Slide Number Placeholder 5"/>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4</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152400" y="427037"/>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Conceptual Design Elements</a:t>
            </a:r>
          </a:p>
        </p:txBody>
      </p:sp>
      <p:cxnSp>
        <p:nvCxnSpPr>
          <p:cNvPr id="3" name="Straight Connector 2"/>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5065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AA29AA-38FE-5891-D66B-BE60FB0676C9}"/>
              </a:ext>
            </a:extLst>
          </p:cNvPr>
          <p:cNvPicPr>
            <a:picLocks noGrp="1" noChangeAspect="1"/>
          </p:cNvPicPr>
          <p:nvPr>
            <p:ph idx="1"/>
          </p:nvPr>
        </p:nvPicPr>
        <p:blipFill>
          <a:blip r:embed="rId3"/>
          <a:stretch>
            <a:fillRect/>
          </a:stretch>
        </p:blipFill>
        <p:spPr>
          <a:xfrm>
            <a:off x="1447800" y="1177691"/>
            <a:ext cx="5735045" cy="4918309"/>
          </a:xfrm>
        </p:spPr>
      </p:pic>
      <p:sp>
        <p:nvSpPr>
          <p:cNvPr id="4099" name="Date Placeholder 3"/>
          <p:cNvSpPr>
            <a:spLocks noGrp="1"/>
          </p:cNvSpPr>
          <p:nvPr>
            <p:ph type="dt" sz="quarter" idx="10"/>
          </p:nvPr>
        </p:nvSpPr>
        <p:spPr bwMode="auto">
          <a:xfrm>
            <a:off x="685800" y="6340475"/>
            <a:ext cx="16764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July 15, 2025</a:t>
            </a:r>
            <a:endParaRPr lang="en-US" altLang="en-US" dirty="0">
              <a:cs typeface="Arial" panose="020B0604020202020204" pitchFamily="34" charset="0"/>
            </a:endParaRPr>
          </a:p>
        </p:txBody>
      </p:sp>
      <p:sp>
        <p:nvSpPr>
          <p:cNvPr id="4100" name="Footer Placeholder 4"/>
          <p:cNvSpPr>
            <a:spLocks noGrp="1"/>
          </p:cNvSpPr>
          <p:nvPr>
            <p:ph type="ftr" sz="quarter" idx="11"/>
          </p:nvPr>
        </p:nvSpPr>
        <p:spPr bwMode="auto">
          <a:xfrm>
            <a:off x="2066434" y="6324600"/>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Department of Transportation – Arden Way Phase 1 - Project Update</a:t>
            </a:r>
            <a:endParaRPr lang="en-US" altLang="en-US" dirty="0">
              <a:cs typeface="Arial" panose="020B0604020202020204" pitchFamily="34" charset="0"/>
            </a:endParaRPr>
          </a:p>
        </p:txBody>
      </p:sp>
      <p:sp>
        <p:nvSpPr>
          <p:cNvPr id="4101" name="Slide Number Placeholder 5"/>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5</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311150" y="386442"/>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Typical Sections &amp; Treatments </a:t>
            </a:r>
          </a:p>
        </p:txBody>
      </p:sp>
      <p:cxnSp>
        <p:nvCxnSpPr>
          <p:cNvPr id="3" name="Straight Connector 2"/>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6168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8E3739-4A63-BEDD-15EB-02147E4CE7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1094509" y="1207783"/>
            <a:ext cx="2590800" cy="2004034"/>
          </a:xfrm>
        </p:spPr>
      </p:pic>
      <p:sp>
        <p:nvSpPr>
          <p:cNvPr id="4099" name="Date Placeholder 3"/>
          <p:cNvSpPr>
            <a:spLocks noGrp="1"/>
          </p:cNvSpPr>
          <p:nvPr>
            <p:ph type="dt" sz="quarter" idx="10"/>
          </p:nvPr>
        </p:nvSpPr>
        <p:spPr bwMode="auto">
          <a:xfrm>
            <a:off x="685800" y="6340475"/>
            <a:ext cx="16764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July 15, 2025</a:t>
            </a:r>
            <a:endParaRPr lang="en-US" altLang="en-US" dirty="0">
              <a:cs typeface="Arial" panose="020B0604020202020204" pitchFamily="34" charset="0"/>
            </a:endParaRPr>
          </a:p>
        </p:txBody>
      </p:sp>
      <p:sp>
        <p:nvSpPr>
          <p:cNvPr id="4100" name="Footer Placeholder 4"/>
          <p:cNvSpPr>
            <a:spLocks noGrp="1"/>
          </p:cNvSpPr>
          <p:nvPr>
            <p:ph type="ftr" sz="quarter" idx="11"/>
          </p:nvPr>
        </p:nvSpPr>
        <p:spPr bwMode="auto">
          <a:xfrm>
            <a:off x="2066434" y="6324600"/>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Department of Transportation – Arden Way Phase 1 - Project Update</a:t>
            </a:r>
            <a:endParaRPr lang="en-US" altLang="en-US" dirty="0">
              <a:cs typeface="Arial" panose="020B0604020202020204" pitchFamily="34" charset="0"/>
            </a:endParaRPr>
          </a:p>
        </p:txBody>
      </p:sp>
      <p:sp>
        <p:nvSpPr>
          <p:cNvPr id="4101" name="Slide Number Placeholder 5"/>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6</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311150" y="386442"/>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Trapezoidal Delineators</a:t>
            </a:r>
          </a:p>
        </p:txBody>
      </p:sp>
      <p:cxnSp>
        <p:nvCxnSpPr>
          <p:cNvPr id="3" name="Straight Connector 2"/>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Content Placeholder 4">
            <a:extLst>
              <a:ext uri="{FF2B5EF4-FFF2-40B4-BE49-F238E27FC236}">
                <a16:creationId xmlns:a16="http://schemas.microsoft.com/office/drawing/2014/main" id="{573BBF24-ECB8-6780-A8ED-42C3BD66F5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4823792" y="1345309"/>
            <a:ext cx="2796208" cy="1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1159A78-7911-0F8A-5BEA-1EFB4ABBB41C}"/>
              </a:ext>
            </a:extLst>
          </p:cNvPr>
          <p:cNvSpPr txBox="1"/>
          <p:nvPr/>
        </p:nvSpPr>
        <p:spPr>
          <a:xfrm>
            <a:off x="347663" y="3211817"/>
            <a:ext cx="8415337" cy="3416320"/>
          </a:xfrm>
          <a:prstGeom prst="rect">
            <a:avLst/>
          </a:prstGeom>
          <a:noFill/>
        </p:spPr>
        <p:txBody>
          <a:bodyPr wrap="square" rtlCol="0">
            <a:spAutoFit/>
          </a:bodyPr>
          <a:lstStyle/>
          <a:p>
            <a:r>
              <a:rPr lang="en-US" b="1" dirty="0" err="1"/>
              <a:t>TekWay’s</a:t>
            </a:r>
            <a:r>
              <a:rPr lang="en-US" b="1" dirty="0"/>
              <a:t> Trapezoid Delineators are the optimal solution for separating sidewalk-level bicycle &amp; pedestrian pathways in urban areas.  </a:t>
            </a:r>
            <a:r>
              <a:rPr lang="en-US" b="1" u="sng" dirty="0"/>
              <a:t>Federal Yellow will be used on the Arden Way Phase 1 Project.</a:t>
            </a:r>
          </a:p>
          <a:p>
            <a:endParaRPr lang="en-US" b="1" dirty="0"/>
          </a:p>
          <a:p>
            <a:r>
              <a:rPr lang="en-US" dirty="0"/>
              <a:t>As the only delineators on the market to have been tested and proven as an effective solution by SFMTA, </a:t>
            </a:r>
            <a:r>
              <a:rPr lang="en-US" dirty="0" err="1"/>
              <a:t>TekWay</a:t>
            </a:r>
            <a:r>
              <a:rPr lang="en-US" dirty="0"/>
              <a:t> Tactile Warning Delineators provide long-lasting and reliable devices for separating the visually impaired pedestrians from cyclists on separated bicycle lanes at sidewalk level. They are fully detectable for those with full low, and no vision and do not impede safe movement for the mobility impaired.</a:t>
            </a:r>
          </a:p>
          <a:p>
            <a:br>
              <a:rPr lang="en-US" dirty="0"/>
            </a:br>
            <a:endParaRPr lang="en-US" dirty="0"/>
          </a:p>
        </p:txBody>
      </p:sp>
    </p:spTree>
    <p:extLst>
      <p:ext uri="{BB962C8B-B14F-4D97-AF65-F5344CB8AC3E}">
        <p14:creationId xmlns:p14="http://schemas.microsoft.com/office/powerpoint/2010/main" val="205309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B3E5D-ACE2-C675-BE2B-42E30CEC4DBA}"/>
            </a:ext>
          </a:extLst>
        </p:cNvPr>
        <p:cNvGrpSpPr/>
        <p:nvPr/>
      </p:nvGrpSpPr>
      <p:grpSpPr>
        <a:xfrm>
          <a:off x="0" y="0"/>
          <a:ext cx="0" cy="0"/>
          <a:chOff x="0" y="0"/>
          <a:chExt cx="0" cy="0"/>
        </a:xfrm>
      </p:grpSpPr>
      <p:sp>
        <p:nvSpPr>
          <p:cNvPr id="4099" name="Date Placeholder 3">
            <a:extLst>
              <a:ext uri="{FF2B5EF4-FFF2-40B4-BE49-F238E27FC236}">
                <a16:creationId xmlns:a16="http://schemas.microsoft.com/office/drawing/2014/main" id="{15C06097-ABA5-C284-951E-4E6487604C14}"/>
              </a:ext>
            </a:extLst>
          </p:cNvPr>
          <p:cNvSpPr>
            <a:spLocks noGrp="1"/>
          </p:cNvSpPr>
          <p:nvPr>
            <p:ph type="dt" sz="quarter" idx="10"/>
          </p:nvPr>
        </p:nvSpPr>
        <p:spPr bwMode="auto">
          <a:xfrm>
            <a:off x="685800" y="6340475"/>
            <a:ext cx="16764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July 15, 2025</a:t>
            </a:r>
            <a:endParaRPr lang="en-US" altLang="en-US" dirty="0">
              <a:cs typeface="Arial" panose="020B0604020202020204" pitchFamily="34" charset="0"/>
            </a:endParaRPr>
          </a:p>
        </p:txBody>
      </p:sp>
      <p:sp>
        <p:nvSpPr>
          <p:cNvPr id="4100" name="Footer Placeholder 4">
            <a:extLst>
              <a:ext uri="{FF2B5EF4-FFF2-40B4-BE49-F238E27FC236}">
                <a16:creationId xmlns:a16="http://schemas.microsoft.com/office/drawing/2014/main" id="{5586B602-AD8E-A6E5-E700-F332E2C5E12C}"/>
              </a:ext>
            </a:extLst>
          </p:cNvPr>
          <p:cNvSpPr>
            <a:spLocks noGrp="1"/>
          </p:cNvSpPr>
          <p:nvPr>
            <p:ph type="ftr" sz="quarter" idx="11"/>
          </p:nvPr>
        </p:nvSpPr>
        <p:spPr bwMode="auto">
          <a:xfrm>
            <a:off x="2066434" y="6324600"/>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Department of Transportation – Arden Way Phase 1 - Project Update</a:t>
            </a:r>
            <a:endParaRPr lang="en-US" altLang="en-US" dirty="0">
              <a:cs typeface="Arial" panose="020B0604020202020204" pitchFamily="34" charset="0"/>
            </a:endParaRPr>
          </a:p>
        </p:txBody>
      </p:sp>
      <p:sp>
        <p:nvSpPr>
          <p:cNvPr id="4101" name="Slide Number Placeholder 5">
            <a:extLst>
              <a:ext uri="{FF2B5EF4-FFF2-40B4-BE49-F238E27FC236}">
                <a16:creationId xmlns:a16="http://schemas.microsoft.com/office/drawing/2014/main" id="{94D05595-F33A-5EC9-F7B7-1DA9FF1CE8D3}"/>
              </a:ext>
            </a:extLst>
          </p:cNvPr>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7</a:t>
            </a:fld>
            <a:endParaRPr lang="en-US" altLang="en-US">
              <a:latin typeface="Times New Roman" panose="02020603050405020304" pitchFamily="18" charset="0"/>
            </a:endParaRPr>
          </a:p>
        </p:txBody>
      </p:sp>
      <p:pic>
        <p:nvPicPr>
          <p:cNvPr id="4102" name="Picture 4" descr="sacctylogo">
            <a:extLst>
              <a:ext uri="{FF2B5EF4-FFF2-40B4-BE49-F238E27FC236}">
                <a16:creationId xmlns:a16="http://schemas.microsoft.com/office/drawing/2014/main" id="{477C1019-6562-440B-267D-A348E47EC5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a:extLst>
              <a:ext uri="{FF2B5EF4-FFF2-40B4-BE49-F238E27FC236}">
                <a16:creationId xmlns:a16="http://schemas.microsoft.com/office/drawing/2014/main" id="{99A89BF4-474F-90B7-7CAD-13520065B381}"/>
              </a:ext>
            </a:extLst>
          </p:cNvPr>
          <p:cNvSpPr txBox="1">
            <a:spLocks noChangeArrowheads="1"/>
          </p:cNvSpPr>
          <p:nvPr/>
        </p:nvSpPr>
        <p:spPr bwMode="auto">
          <a:xfrm>
            <a:off x="311150" y="386442"/>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Project Milestone Schedule </a:t>
            </a:r>
          </a:p>
        </p:txBody>
      </p:sp>
      <p:cxnSp>
        <p:nvCxnSpPr>
          <p:cNvPr id="3" name="Straight Connector 2">
            <a:extLst>
              <a:ext uri="{FF2B5EF4-FFF2-40B4-BE49-F238E27FC236}">
                <a16:creationId xmlns:a16="http://schemas.microsoft.com/office/drawing/2014/main" id="{B68D7BEC-566A-2AB0-CBFE-8656FF42A0AE}"/>
              </a:ext>
            </a:extLst>
          </p:cNvPr>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8AD1B3F-FA72-3FEE-2B77-B699AF5A90B4}"/>
              </a:ext>
            </a:extLst>
          </p:cNvPr>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Content Placeholder 3">
            <a:extLst>
              <a:ext uri="{FF2B5EF4-FFF2-40B4-BE49-F238E27FC236}">
                <a16:creationId xmlns:a16="http://schemas.microsoft.com/office/drawing/2014/main" id="{CFC352E2-87A4-6316-7388-C48CDD5E5A4E}"/>
              </a:ext>
            </a:extLst>
          </p:cNvPr>
          <p:cNvSpPr>
            <a:spLocks noGrp="1"/>
          </p:cNvSpPr>
          <p:nvPr>
            <p:ph idx="1"/>
          </p:nvPr>
        </p:nvSpPr>
        <p:spPr/>
        <p:txBody>
          <a:bodyPr/>
          <a:lstStyle/>
          <a:p>
            <a:r>
              <a:rPr lang="en-US" sz="2800" dirty="0"/>
              <a:t>BOS Construction Contract Award: December 2024</a:t>
            </a:r>
          </a:p>
          <a:p>
            <a:r>
              <a:rPr lang="en-US" sz="2800" dirty="0"/>
              <a:t>Groundbreaking:  February 2025</a:t>
            </a:r>
          </a:p>
          <a:p>
            <a:r>
              <a:rPr lang="en-US" sz="2800" dirty="0"/>
              <a:t>Utility Relocation: December 2024 to present</a:t>
            </a:r>
          </a:p>
          <a:p>
            <a:r>
              <a:rPr lang="en-US" sz="2800" dirty="0"/>
              <a:t>Start of roadway/street construction:  July 2025</a:t>
            </a:r>
          </a:p>
          <a:p>
            <a:r>
              <a:rPr lang="en-US" sz="2800" dirty="0"/>
              <a:t>Pave-out and construction complete:  June 2026</a:t>
            </a:r>
          </a:p>
          <a:p>
            <a:endParaRPr lang="en-US" dirty="0"/>
          </a:p>
        </p:txBody>
      </p:sp>
    </p:spTree>
    <p:extLst>
      <p:ext uri="{BB962C8B-B14F-4D97-AF65-F5344CB8AC3E}">
        <p14:creationId xmlns:p14="http://schemas.microsoft.com/office/powerpoint/2010/main" val="335769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bwMode="auto">
          <a:xfrm>
            <a:off x="685800" y="6340475"/>
            <a:ext cx="16764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July 15, 2025</a:t>
            </a:r>
            <a:endParaRPr lang="en-US" altLang="en-US" dirty="0">
              <a:cs typeface="Arial" panose="020B0604020202020204" pitchFamily="34" charset="0"/>
            </a:endParaRPr>
          </a:p>
        </p:txBody>
      </p:sp>
      <p:sp>
        <p:nvSpPr>
          <p:cNvPr id="4100" name="Footer Placeholder 4"/>
          <p:cNvSpPr>
            <a:spLocks noGrp="1"/>
          </p:cNvSpPr>
          <p:nvPr>
            <p:ph type="ftr" sz="quarter" idx="11"/>
          </p:nvPr>
        </p:nvSpPr>
        <p:spPr bwMode="auto">
          <a:xfrm>
            <a:off x="2066434" y="6324600"/>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Department of Transportation – Arden Way Phase 1 - Project Update</a:t>
            </a:r>
            <a:endParaRPr lang="en-US" altLang="en-US" dirty="0">
              <a:cs typeface="Arial" panose="020B0604020202020204" pitchFamily="34" charset="0"/>
            </a:endParaRPr>
          </a:p>
        </p:txBody>
      </p:sp>
      <p:sp>
        <p:nvSpPr>
          <p:cNvPr id="4101" name="Slide Number Placeholder 5"/>
          <p:cNvSpPr>
            <a:spLocks noGrp="1"/>
          </p:cNvSpPr>
          <p:nvPr>
            <p:ph type="sldNum" sz="quarter" idx="12"/>
          </p:nvPr>
        </p:nvSpPr>
        <p:spPr bwMode="auto">
          <a:xfrm>
            <a:off x="331788" y="6248400"/>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a:latin typeface="Times New Roman" panose="02020603050405020304" pitchFamily="18" charset="0"/>
              </a:rPr>
              <a:pPr eaLnBrk="1" hangingPunct="1"/>
              <a:t>8</a:t>
            </a:fld>
            <a:endParaRPr lang="en-US" altLang="en-US">
              <a:latin typeface="Times New Roman" panose="02020603050405020304" pitchFamily="18" charset="0"/>
            </a:endParaRPr>
          </a:p>
        </p:txBody>
      </p:sp>
      <p:pic>
        <p:nvPicPr>
          <p:cNvPr id="4102" name="Picture 4" descr="saccty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ChangeArrowheads="1"/>
          </p:cNvSpPr>
          <p:nvPr/>
        </p:nvSpPr>
        <p:spPr bwMode="auto">
          <a:xfrm>
            <a:off x="311150" y="386442"/>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Questions</a:t>
            </a:r>
          </a:p>
        </p:txBody>
      </p:sp>
      <p:cxnSp>
        <p:nvCxnSpPr>
          <p:cNvPr id="3" name="Straight Connector 2"/>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a:extLst>
              <a:ext uri="{FF2B5EF4-FFF2-40B4-BE49-F238E27FC236}">
                <a16:creationId xmlns:a16="http://schemas.microsoft.com/office/drawing/2014/main" id="{C338E7F6-18BB-2AA9-F0AF-710AA2CF1C77}"/>
              </a:ext>
            </a:extLst>
          </p:cNvPr>
          <p:cNvPicPr>
            <a:picLocks noChangeAspect="1"/>
          </p:cNvPicPr>
          <p:nvPr/>
        </p:nvPicPr>
        <p:blipFill>
          <a:blip r:embed="rId3"/>
          <a:stretch>
            <a:fillRect/>
          </a:stretch>
        </p:blipFill>
        <p:spPr>
          <a:xfrm>
            <a:off x="1314415" y="1143000"/>
            <a:ext cx="6457985" cy="4994848"/>
          </a:xfrm>
          <a:prstGeom prst="rect">
            <a:avLst/>
          </a:prstGeom>
        </p:spPr>
      </p:pic>
    </p:spTree>
    <p:extLst>
      <p:ext uri="{BB962C8B-B14F-4D97-AF65-F5344CB8AC3E}">
        <p14:creationId xmlns:p14="http://schemas.microsoft.com/office/powerpoint/2010/main" val="890077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B5ACB96C7F2C4580B06E8AC9FC6C7F" ma:contentTypeVersion="2" ma:contentTypeDescription="Create a new document." ma:contentTypeScope="" ma:versionID="9446c26df18eaada1a288506e1debda2">
  <xsd:schema xmlns:xsd="http://www.w3.org/2001/XMLSchema" xmlns:xs="http://www.w3.org/2001/XMLSchema" xmlns:p="http://schemas.microsoft.com/office/2006/metadata/properties" xmlns:ns1="http://schemas.microsoft.com/sharepoint/v3" xmlns:ns2="364717b0-ce7f-4dd4-9458-d204feae88ec" targetNamespace="http://schemas.microsoft.com/office/2006/metadata/properties" ma:root="true" ma:fieldsID="611f1855e6cf9ba30e2c011669a1ecd7" ns1:_="" ns2:_="">
    <xsd:import namespace="http://schemas.microsoft.com/sharepoint/v3"/>
    <xsd:import namespace="364717b0-ce7f-4dd4-9458-d204feae88e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4717b0-ce7f-4dd4-9458-d204feae88e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AB2BFA5-8A89-4793-8C68-38EDA603C8D3}"/>
</file>

<file path=customXml/itemProps2.xml><?xml version="1.0" encoding="utf-8"?>
<ds:datastoreItem xmlns:ds="http://schemas.openxmlformats.org/officeDocument/2006/customXml" ds:itemID="{07BB2CE3-5AF1-4F68-9B54-FA690E255089}">
  <ds:schemaRefs>
    <ds:schemaRef ds:uri="http://schemas.microsoft.com/sharepoint/v3/contenttype/forms"/>
  </ds:schemaRefs>
</ds:datastoreItem>
</file>

<file path=customXml/itemProps3.xml><?xml version="1.0" encoding="utf-8"?>
<ds:datastoreItem xmlns:ds="http://schemas.openxmlformats.org/officeDocument/2006/customXml" ds:itemID="{5BC39886-5A4F-47CD-9450-4B7D335EA8DA}">
  <ds:schemaRefs>
    <ds:schemaRef ds:uri="http://schemas.microsoft.com/sharepoint/v3"/>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293d3956-7dc6-41de-977f-e4c32073d31c"/>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c13dd1c7-22d1-431c-a46c-2d140b414506}" enabled="1" method="Standard" siteId="{2b077431-a3b0-4b1c-bb77-f66a1132daa2}" contentBits="0" removed="0"/>
</clbl:labelList>
</file>

<file path=docProps/app.xml><?xml version="1.0" encoding="utf-8"?>
<Properties xmlns="http://schemas.openxmlformats.org/officeDocument/2006/extended-properties" xmlns:vt="http://schemas.openxmlformats.org/officeDocument/2006/docPropsVTypes">
  <Template/>
  <TotalTime>2901</TotalTime>
  <Words>326</Words>
  <Application>Microsoft Office PowerPoint</Application>
  <PresentationFormat>On-screen Show (4:3)</PresentationFormat>
  <Paragraphs>50</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Sacramento 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Recommended Budget Fiscal Year 2011-12</dc:title>
  <dc:creator>davisa</dc:creator>
  <cp:lastModifiedBy>White. Stephen</cp:lastModifiedBy>
  <cp:revision>66</cp:revision>
  <cp:lastPrinted>2025-07-09T23:13:26Z</cp:lastPrinted>
  <dcterms:created xsi:type="dcterms:W3CDTF">2011-05-23T17:38:16Z</dcterms:created>
  <dcterms:modified xsi:type="dcterms:W3CDTF">2025-07-09T23:15:43Z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0x01010067B5ACB96C7F2C4580B06E8AC9FC6C7F</vt:lpwstr>
  </property>
</Properties>
</file>