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15" r:id="rId4"/>
  </p:sldMasterIdLst>
  <p:notesMasterIdLst>
    <p:notesMasterId r:id="rId11"/>
  </p:notesMasterIdLst>
  <p:sldIdLst>
    <p:sldId id="256" r:id="rId5"/>
    <p:sldId id="257" r:id="rId6"/>
    <p:sldId id="273" r:id="rId7"/>
    <p:sldId id="271" r:id="rId8"/>
    <p:sldId id="274" r:id="rId9"/>
    <p:sldId id="259" r:id="rId10"/>
  </p:sldIdLst>
  <p:sldSz cx="9144000" cy="6858000" type="screen4x3"/>
  <p:notesSz cx="7026275" cy="9312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FF0000"/>
    <a:srgbClr val="89C4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00" autoAdjust="0"/>
    <p:restoredTop sz="87125" autoAdjust="0"/>
  </p:normalViewPr>
  <p:slideViewPr>
    <p:cSldViewPr>
      <p:cViewPr varScale="1">
        <p:scale>
          <a:sx n="96" d="100"/>
          <a:sy n="96" d="100"/>
        </p:scale>
        <p:origin x="144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5356" cy="465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329" y="0"/>
            <a:ext cx="3045356" cy="465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5863" y="698500"/>
            <a:ext cx="4654550" cy="34909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3264" y="4423967"/>
            <a:ext cx="5619747" cy="4190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4753"/>
            <a:ext cx="3045356" cy="465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329" y="8844753"/>
            <a:ext cx="3045356" cy="465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14" tIns="45807" rIns="91614" bIns="4580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29C2F9-8CDE-4E07-93C9-71CBFA8899E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9C2F9-8CDE-4E07-93C9-71CBFA8899E0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3978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31F165-1AC7-E4BA-0D0B-802F55F743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77AB7F-ADDA-47F0-0E95-ABEB494E53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8E6FCB-CEBA-C484-4B88-33AA9DCD6D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B5C5E9-8A23-99A1-C0B9-28C7D5EB05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9C2F9-8CDE-4E07-93C9-71CBFA8899E0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5520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466522-EECA-6B1E-47F3-BF481A893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922B5F-950D-6DE3-216B-00A76AD05B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DFB87E-0B0A-49B7-2C57-71CB5BD6CA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1758D7-43FC-F46E-56C8-F862833BD1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9C2F9-8CDE-4E07-93C9-71CBFA8899E0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02893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9C2F9-8CDE-4E07-93C9-71CBFA8899E0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6412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15,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Transportation – Arden Way Phase 1 - Project Update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DFED95-16BD-47EB-9DA5-4950737E0B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7666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15,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Transportation – Arden Way Phase 1 - Project Update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BFF1C-CF58-4922-A6E3-C16439BA72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8801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15,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Transportation – Arden Way Phase 1 - Project Update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3D627-CC55-4FFA-9AB5-DAA411F036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0700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15,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Transportation – Arden Way Phase 1 - Project Update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F59058-DE62-4A22-A3AC-29B26896C1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840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15,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Transportation – Arden Way Phase 1 - Project Update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A596F4-D812-472F-8A46-CBF529D589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2635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15, 2025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Transportation – Arden Way Phase 1 - Project Update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E70FA6-9D61-4FFC-9418-0B334E8B6E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1643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15, 2025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Transportation – Arden Way Phase 1 - Project Update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CF3079-0B39-422E-AB90-F2ED2D12B8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7624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15, 2025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Transportation – Arden Way Phase 1 - Project Update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7E06FC-402A-4BAB-87B5-4CFE5CE84C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546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15, 2025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Transportation – Arden Way Phase 1 - Project Update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DA84ED-4303-4A6D-84FF-FA037ECB52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613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15, 2025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Transportation – Arden Way Phase 1 - Project Update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58476A-A925-476B-822C-C695DC0C75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1477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July 15, 2025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Department of Transportation – Arden Way Phase 1 - Project Update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D9B9EF-DA12-4904-867C-E52D416CCE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2953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July 15, 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Department of Transportation – Arden Way Phase 1 - Project Update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6ACCCA73-5511-443B-B959-686AC930ABA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457200" y="6248400"/>
            <a:ext cx="8229600" cy="0"/>
          </a:xfrm>
          <a:prstGeom prst="line">
            <a:avLst/>
          </a:prstGeom>
          <a:noFill/>
          <a:ln w="19050">
            <a:solidFill>
              <a:srgbClr val="0066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2" r:id="rId1"/>
    <p:sldLayoutId id="2147484153" r:id="rId2"/>
    <p:sldLayoutId id="2147484162" r:id="rId3"/>
    <p:sldLayoutId id="2147484154" r:id="rId4"/>
    <p:sldLayoutId id="2147484155" r:id="rId5"/>
    <p:sldLayoutId id="2147484156" r:id="rId6"/>
    <p:sldLayoutId id="2147484157" r:id="rId7"/>
    <p:sldLayoutId id="2147484158" r:id="rId8"/>
    <p:sldLayoutId id="2147484159" r:id="rId9"/>
    <p:sldLayoutId id="2147484160" r:id="rId10"/>
    <p:sldLayoutId id="2147484161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3810000"/>
            <a:ext cx="7162800" cy="2239962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>
                <a:solidFill>
                  <a:schemeClr val="tx1"/>
                </a:solidFill>
                <a:cs typeface="Tahoma" pitchFamily="34" charset="0"/>
              </a:rPr>
              <a:t>Department of Transportation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sz="2800" dirty="0">
                <a:solidFill>
                  <a:schemeClr val="tx1"/>
                </a:solidFill>
                <a:cs typeface="Tahoma" pitchFamily="34" charset="0"/>
              </a:rPr>
              <a:t>February 17, 2026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chemeClr val="tx1"/>
                </a:solidFill>
                <a:cs typeface="Tahoma" pitchFamily="34" charset="0"/>
              </a:rPr>
              <a:t> 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chemeClr val="tx1"/>
                </a:solidFill>
                <a:cs typeface="Tahoma" pitchFamily="34" charset="0"/>
              </a:rPr>
              <a:t>Thomas Cassera, PE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r>
              <a:rPr lang="en-US" sz="2400" dirty="0">
                <a:solidFill>
                  <a:schemeClr val="tx1"/>
                </a:solidFill>
                <a:cs typeface="Tahoma" pitchFamily="34" charset="0"/>
              </a:rPr>
              <a:t>Associate Civil Engineer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en-US" sz="2000" dirty="0">
              <a:latin typeface="Arial Black" pitchFamily="34" charset="0"/>
            </a:endParaRPr>
          </a:p>
        </p:txBody>
      </p:sp>
      <p:pic>
        <p:nvPicPr>
          <p:cNvPr id="3075" name="Picture 4" descr="saccty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5888" y="295275"/>
            <a:ext cx="6400800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Box 1"/>
          <p:cNvSpPr txBox="1">
            <a:spLocks noChangeArrowheads="1"/>
          </p:cNvSpPr>
          <p:nvPr/>
        </p:nvSpPr>
        <p:spPr bwMode="auto">
          <a:xfrm>
            <a:off x="543719" y="2075491"/>
            <a:ext cx="80010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400" dirty="0">
                <a:cs typeface="Arial" panose="020B0604020202020204" pitchFamily="34" charset="0"/>
              </a:rPr>
              <a:t>ADA Programs Update</a:t>
            </a:r>
          </a:p>
        </p:txBody>
      </p:sp>
      <p:sp>
        <p:nvSpPr>
          <p:cNvPr id="6" name="Rectangle 5"/>
          <p:cNvSpPr/>
          <p:nvPr/>
        </p:nvSpPr>
        <p:spPr>
          <a:xfrm>
            <a:off x="336550" y="4983162"/>
            <a:ext cx="8415338" cy="46038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01638" y="6238875"/>
            <a:ext cx="8415337" cy="46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idx="1"/>
          </p:nvPr>
        </p:nvSpPr>
        <p:spPr>
          <a:xfrm>
            <a:off x="311150" y="1589099"/>
            <a:ext cx="5940563" cy="4938701"/>
          </a:xfrm>
        </p:spPr>
        <p:txBody>
          <a:bodyPr/>
          <a:lstStyle/>
          <a:p>
            <a:pPr marL="457200" indent="-457200" eaLnBrk="1" hangingPunct="1">
              <a:spcBef>
                <a:spcPct val="0"/>
              </a:spcBef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Special Request List</a:t>
            </a:r>
          </a:p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eaLnBrk="1" hangingPunct="1">
              <a:spcBef>
                <a:spcPct val="0"/>
              </a:spcBef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Funding Availability </a:t>
            </a:r>
          </a:p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eaLnBrk="1" hangingPunct="1">
              <a:spcBef>
                <a:spcPct val="0"/>
              </a:spcBef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ADA Transition Plan – Curb Ramps</a:t>
            </a:r>
          </a:p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eaLnBrk="1" hangingPunct="1">
              <a:spcBef>
                <a:spcPct val="0"/>
              </a:spcBef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ADA Transition Plan – Sidewalk Gaps</a:t>
            </a:r>
          </a:p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eaLnBrk="1" hangingPunct="1">
              <a:spcBef>
                <a:spcPct val="0"/>
              </a:spcBef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ADA Transition Plan – APS</a:t>
            </a:r>
          </a:p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eaLnBrk="1" hangingPunct="1">
              <a:spcBef>
                <a:spcPct val="0"/>
              </a:spcBef>
            </a:pPr>
            <a:r>
              <a:rPr lang="en-US" alt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SacDOT APS Policy</a:t>
            </a:r>
          </a:p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2400" dirty="0">
              <a:cs typeface="Arial" panose="020B0604020202020204" pitchFamily="34" charset="0"/>
            </a:endParaRPr>
          </a:p>
          <a:p>
            <a:pPr marL="457200" indent="-457200" eaLnBrk="1" hangingPunct="1">
              <a:spcBef>
                <a:spcPct val="0"/>
              </a:spcBef>
            </a:pPr>
            <a:endParaRPr lang="en-US" altLang="en-US" sz="2400" dirty="0">
              <a:cs typeface="Arial" panose="020B0604020202020204" pitchFamily="34" charset="0"/>
            </a:endParaRPr>
          </a:p>
        </p:txBody>
      </p:sp>
      <p:sp>
        <p:nvSpPr>
          <p:cNvPr id="4099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685800" y="6340475"/>
            <a:ext cx="1676400" cy="28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cs typeface="Arial" panose="020B0604020202020204" pitchFamily="34" charset="0"/>
              </a:rPr>
              <a:t>February 17, 2026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2066434" y="6324600"/>
            <a:ext cx="5410200" cy="3222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cs typeface="Arial" panose="020B0604020202020204" pitchFamily="34" charset="0"/>
              </a:rPr>
              <a:t>Department of Transportation – ADA Programs Update</a:t>
            </a:r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331788" y="6248400"/>
            <a:ext cx="354012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4251A4C-BE8A-4D3F-B670-FFFDD555A216}" type="slidenum">
              <a:rPr lang="en-US" altLang="en-US">
                <a:latin typeface="Times New Roman" panose="02020603050405020304" pitchFamily="18" charset="0"/>
              </a:rPr>
              <a:pPr eaLnBrk="1" hangingPunct="1"/>
              <a:t>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pic>
        <p:nvPicPr>
          <p:cNvPr id="4102" name="Picture 4" descr="saccty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408738"/>
            <a:ext cx="9969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TextBox 2"/>
          <p:cNvSpPr txBox="1">
            <a:spLocks noChangeArrowheads="1"/>
          </p:cNvSpPr>
          <p:nvPr/>
        </p:nvSpPr>
        <p:spPr bwMode="auto">
          <a:xfrm>
            <a:off x="311150" y="611485"/>
            <a:ext cx="8305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cs typeface="Arial" panose="020B0604020202020204" pitchFamily="34" charset="0"/>
              </a:rPr>
              <a:t>Programs Overview – ADA Transition Plan </a:t>
            </a: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347663" y="6248400"/>
            <a:ext cx="84153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47663" y="1027113"/>
            <a:ext cx="8415337" cy="46037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ACD93-D8A8-0EE6-D7A8-CEAE04E05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Date Placeholder 3">
            <a:extLst>
              <a:ext uri="{FF2B5EF4-FFF2-40B4-BE49-F238E27FC236}">
                <a16:creationId xmlns:a16="http://schemas.microsoft.com/office/drawing/2014/main" id="{91BFC871-EC5B-3DDD-DAC0-13BDC59D95BB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xfrm>
            <a:off x="685800" y="6340475"/>
            <a:ext cx="1676400" cy="28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cs typeface="Arial" panose="020B0604020202020204" pitchFamily="34" charset="0"/>
              </a:rPr>
              <a:t>February 17, 2026</a:t>
            </a:r>
          </a:p>
        </p:txBody>
      </p:sp>
      <p:sp>
        <p:nvSpPr>
          <p:cNvPr id="4100" name="Footer Placeholder 4">
            <a:extLst>
              <a:ext uri="{FF2B5EF4-FFF2-40B4-BE49-F238E27FC236}">
                <a16:creationId xmlns:a16="http://schemas.microsoft.com/office/drawing/2014/main" id="{6DAD382E-FD29-958F-204B-3F59DDC6B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066434" y="6324600"/>
            <a:ext cx="5410200" cy="3222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cs typeface="Arial" panose="020B0604020202020204" pitchFamily="34" charset="0"/>
              </a:rPr>
              <a:t>Department of Transportation – ADA Programs Update</a:t>
            </a:r>
          </a:p>
        </p:txBody>
      </p:sp>
      <p:sp>
        <p:nvSpPr>
          <p:cNvPr id="4101" name="Slide Number Placeholder 5">
            <a:extLst>
              <a:ext uri="{FF2B5EF4-FFF2-40B4-BE49-F238E27FC236}">
                <a16:creationId xmlns:a16="http://schemas.microsoft.com/office/drawing/2014/main" id="{7198AF58-E285-07F3-EF43-D99AF4BF6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331788" y="6248400"/>
            <a:ext cx="354012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4251A4C-BE8A-4D3F-B670-FFFDD555A216}" type="slidenum">
              <a:rPr lang="en-US" altLang="en-US">
                <a:latin typeface="Times New Roman" panose="02020603050405020304" pitchFamily="18" charset="0"/>
              </a:rPr>
              <a:pPr eaLnBrk="1" hangingPunct="1"/>
              <a:t>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pic>
        <p:nvPicPr>
          <p:cNvPr id="4102" name="Picture 4" descr="sacctylogo">
            <a:extLst>
              <a:ext uri="{FF2B5EF4-FFF2-40B4-BE49-F238E27FC236}">
                <a16:creationId xmlns:a16="http://schemas.microsoft.com/office/drawing/2014/main" id="{C5B096AB-5703-D546-80B0-6122329F06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408738"/>
            <a:ext cx="9969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TextBox 2">
            <a:extLst>
              <a:ext uri="{FF2B5EF4-FFF2-40B4-BE49-F238E27FC236}">
                <a16:creationId xmlns:a16="http://schemas.microsoft.com/office/drawing/2014/main" id="{5E680322-48E5-661C-C28D-407C5C61C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9658" y="619422"/>
            <a:ext cx="8305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400" dirty="0">
                <a:cs typeface="Arial" panose="020B0604020202020204" pitchFamily="34" charset="0"/>
              </a:rPr>
              <a:t>Special Request List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B2CE513-6643-455F-1A0B-F6063F06A642}"/>
              </a:ext>
            </a:extLst>
          </p:cNvPr>
          <p:cNvCxnSpPr/>
          <p:nvPr/>
        </p:nvCxnSpPr>
        <p:spPr>
          <a:xfrm flipH="1">
            <a:off x="347663" y="6248400"/>
            <a:ext cx="84153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05D6141-CB0A-9BDD-0890-94DB818B3B43}"/>
              </a:ext>
            </a:extLst>
          </p:cNvPr>
          <p:cNvSpPr/>
          <p:nvPr/>
        </p:nvSpPr>
        <p:spPr>
          <a:xfrm>
            <a:off x="347663" y="1027113"/>
            <a:ext cx="8415337" cy="46037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2A97F7-8562-A549-10A0-5226F451E9AA}"/>
              </a:ext>
            </a:extLst>
          </p:cNvPr>
          <p:cNvSpPr txBox="1"/>
          <p:nvPr/>
        </p:nvSpPr>
        <p:spPr>
          <a:xfrm>
            <a:off x="223251" y="1219478"/>
            <a:ext cx="6482349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SacDOT maintains a Special Request List for ADA Curb Ramps, Sidewalk Gaps, Accessible Pedestrian Systems or APS Devices. </a:t>
            </a:r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Community or Service Requests for ADA infrastructure are received through 311, INFOR, email, or phone. Responses to service requests are in-kind.</a:t>
            </a:r>
          </a:p>
          <a:p>
            <a:endParaRPr lang="en-US" sz="1600" dirty="0"/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600" dirty="0"/>
              <a:t>All service requests are logged and tracked using excel spreadsheet </a:t>
            </a:r>
            <a:r>
              <a:rPr lang="en-US" sz="1600" dirty="0">
                <a:solidFill>
                  <a:prstClr val="black"/>
                </a:solidFill>
              </a:rPr>
              <a:t>f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or monitoring and prioritization with future and planned projects. </a:t>
            </a:r>
            <a:endParaRPr lang="en-US" sz="1600" dirty="0"/>
          </a:p>
          <a:p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$1.4 billion dollar funding shortfall with Transportation Improvements.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Service Requests for ADA curb ramps, Sidewalk Gaps, and APS Devices when added to </a:t>
            </a:r>
            <a:r>
              <a:rPr lang="en-US" sz="1600" dirty="0" err="1"/>
              <a:t>SacDOT’s</a:t>
            </a:r>
            <a:r>
              <a:rPr lang="en-US" sz="1600" dirty="0"/>
              <a:t> Special Request List are prioritized for consideration when funding becomes available.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Community Requests that have been mitigated are removed and placed into a completed file</a:t>
            </a:r>
          </a:p>
          <a:p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630D059-9D36-43CF-25B2-99F000509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9677" y="2514600"/>
            <a:ext cx="2633914" cy="2073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7891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7B3E5D-ACE2-C675-BE2B-42E30CEC4D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Date Placeholder 3">
            <a:extLst>
              <a:ext uri="{FF2B5EF4-FFF2-40B4-BE49-F238E27FC236}">
                <a16:creationId xmlns:a16="http://schemas.microsoft.com/office/drawing/2014/main" id="{15C06097-ABA5-C284-951E-4E6487604C14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xfrm>
            <a:off x="685800" y="6383337"/>
            <a:ext cx="1676400" cy="28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cs typeface="Arial" panose="020B0604020202020204" pitchFamily="34" charset="0"/>
              </a:rPr>
              <a:t>February 17, 2026</a:t>
            </a:r>
          </a:p>
        </p:txBody>
      </p:sp>
      <p:sp>
        <p:nvSpPr>
          <p:cNvPr id="4100" name="Footer Placeholder 4">
            <a:extLst>
              <a:ext uri="{FF2B5EF4-FFF2-40B4-BE49-F238E27FC236}">
                <a16:creationId xmlns:a16="http://schemas.microsoft.com/office/drawing/2014/main" id="{5586B602-AD8E-A6E5-E700-F332E2C5E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022844" y="6366667"/>
            <a:ext cx="5410200" cy="3222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cs typeface="Arial" panose="020B0604020202020204" pitchFamily="34" charset="0"/>
              </a:rPr>
              <a:t>Department of Transportation – ADA Programs Update </a:t>
            </a:r>
          </a:p>
        </p:txBody>
      </p:sp>
      <p:sp>
        <p:nvSpPr>
          <p:cNvPr id="4101" name="Slide Number Placeholder 5">
            <a:extLst>
              <a:ext uri="{FF2B5EF4-FFF2-40B4-BE49-F238E27FC236}">
                <a16:creationId xmlns:a16="http://schemas.microsoft.com/office/drawing/2014/main" id="{94D05595-F33A-5EC9-F7B7-1DA9FF1CE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331788" y="6248400"/>
            <a:ext cx="354012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4251A4C-BE8A-4D3F-B670-FFFDD555A216}" type="slidenum">
              <a:rPr lang="en-US" altLang="en-US">
                <a:latin typeface="Times New Roman" panose="02020603050405020304" pitchFamily="18" charset="0"/>
              </a:rPr>
              <a:pPr eaLnBrk="1" hangingPunct="1"/>
              <a:t>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pic>
        <p:nvPicPr>
          <p:cNvPr id="4102" name="Picture 4" descr="sacctylogo">
            <a:extLst>
              <a:ext uri="{FF2B5EF4-FFF2-40B4-BE49-F238E27FC236}">
                <a16:creationId xmlns:a16="http://schemas.microsoft.com/office/drawing/2014/main" id="{477C1019-6562-440B-267D-A348E47EC5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408738"/>
            <a:ext cx="9969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68D7BEC-566A-2AB0-CBFE-8656FF42A0AE}"/>
              </a:ext>
            </a:extLst>
          </p:cNvPr>
          <p:cNvCxnSpPr/>
          <p:nvPr/>
        </p:nvCxnSpPr>
        <p:spPr>
          <a:xfrm flipH="1">
            <a:off x="347663" y="6248400"/>
            <a:ext cx="84153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F8AD1B3F-FA72-3FEE-2B77-B699AF5A90B4}"/>
              </a:ext>
            </a:extLst>
          </p:cNvPr>
          <p:cNvSpPr/>
          <p:nvPr/>
        </p:nvSpPr>
        <p:spPr>
          <a:xfrm>
            <a:off x="347663" y="1027113"/>
            <a:ext cx="8415337" cy="46037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7DC43F-6DF7-40D3-A22A-F6B1B52E3047}"/>
              </a:ext>
            </a:extLst>
          </p:cNvPr>
          <p:cNvSpPr txBox="1"/>
          <p:nvPr/>
        </p:nvSpPr>
        <p:spPr>
          <a:xfrm>
            <a:off x="262403" y="642263"/>
            <a:ext cx="85858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/>
              <a:t>ADA Transition Plan – Curb Ramps, Sidewalk Gaps, &amp; APS devices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C7ADE9C-3D6D-FF34-7226-35B8DBB8F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663" y="1089820"/>
            <a:ext cx="8643937" cy="4234580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endParaRPr lang="en-US" sz="24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74F1265-97C3-F770-A59A-AA38BE717AAF}"/>
              </a:ext>
            </a:extLst>
          </p:cNvPr>
          <p:cNvSpPr txBox="1"/>
          <p:nvPr/>
        </p:nvSpPr>
        <p:spPr>
          <a:xfrm>
            <a:off x="295741" y="1050131"/>
            <a:ext cx="8415337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prstClr val="black"/>
                </a:solidFill>
              </a:rPr>
              <a:t>Service Request </a:t>
            </a:r>
            <a:r>
              <a:rPr lang="en-US" sz="1500" dirty="0">
                <a:solidFill>
                  <a:prstClr val="black"/>
                </a:solidFill>
              </a:rPr>
              <a:t>locations are verified using current ADA Transition plan, Sacramento County Active Transportation Plan, and other various planning documents. </a:t>
            </a:r>
          </a:p>
          <a:p>
            <a:endParaRPr lang="en-US" sz="1500" b="1" dirty="0">
              <a:solidFill>
                <a:prstClr val="black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500" b="1" u="sng" dirty="0">
                <a:solidFill>
                  <a:prstClr val="black"/>
                </a:solidFill>
              </a:rPr>
              <a:t>Curb ramps:</a:t>
            </a:r>
            <a:r>
              <a:rPr lang="en-US" sz="1500" dirty="0">
                <a:solidFill>
                  <a:prstClr val="black"/>
                </a:solidFill>
              </a:rPr>
              <a:t> There are an e</a:t>
            </a:r>
            <a:r>
              <a:rPr lang="en-US" sz="1500" dirty="0"/>
              <a:t>stimated 3,503 curb ramps constructed through Capital Improvement Projects, including Accessible Curb Ramp, AC Overlay, and other private projects. There are </a:t>
            </a:r>
            <a:r>
              <a:rPr lang="en-US" sz="1500" dirty="0">
                <a:solidFill>
                  <a:prstClr val="black"/>
                </a:solidFill>
              </a:rPr>
              <a:t>384 community requests that have been mitigated, and 152 community requests remain on the Special Request List.</a:t>
            </a:r>
            <a:r>
              <a:rPr lang="en-US" sz="15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5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500" b="1" u="sng" dirty="0">
                <a:solidFill>
                  <a:prstClr val="black"/>
                </a:solidFill>
              </a:rPr>
              <a:t>Sidewalk Gaps:</a:t>
            </a:r>
            <a:r>
              <a:rPr lang="en-US" sz="1500" b="1" dirty="0">
                <a:solidFill>
                  <a:prstClr val="black"/>
                </a:solidFill>
              </a:rPr>
              <a:t> </a:t>
            </a:r>
            <a:r>
              <a:rPr lang="en-US" sz="1500" dirty="0">
                <a:solidFill>
                  <a:prstClr val="black"/>
                </a:solidFill>
              </a:rPr>
              <a:t>There are 1800 gap segments, consisting of 17.5 miles per ADA transition plan. Generally, improvement &amp; maintenance along property frontages are the responsibility of the private landowner. </a:t>
            </a:r>
            <a:r>
              <a:rPr lang="en-US" sz="1500" dirty="0" err="1">
                <a:solidFill>
                  <a:prstClr val="black"/>
                </a:solidFill>
              </a:rPr>
              <a:t>SacDOT</a:t>
            </a:r>
            <a:r>
              <a:rPr lang="en-US" sz="1500" dirty="0">
                <a:solidFill>
                  <a:prstClr val="black"/>
                </a:solidFill>
              </a:rPr>
              <a:t> includes sidewalk gaps with Capital Improvement Projects when gaps are within project limits. </a:t>
            </a:r>
            <a:r>
              <a:rPr lang="en-US" sz="1500" dirty="0"/>
              <a:t>There are </a:t>
            </a:r>
            <a:r>
              <a:rPr lang="en-US" sz="1500" dirty="0">
                <a:solidFill>
                  <a:prstClr val="black"/>
                </a:solidFill>
              </a:rPr>
              <a:t>400 community requests on the Special Request List.</a:t>
            </a:r>
            <a:r>
              <a:rPr lang="en-US" sz="1500" dirty="0"/>
              <a:t> </a:t>
            </a:r>
            <a:r>
              <a:rPr lang="en-US" sz="1500" dirty="0" err="1"/>
              <a:t>SacDOT</a:t>
            </a:r>
            <a:r>
              <a:rPr lang="en-US" sz="1500" dirty="0"/>
              <a:t> is vetting Special Request List to assess gaps that are mitigated.</a:t>
            </a:r>
            <a:endParaRPr lang="en-US" sz="1500" dirty="0">
              <a:solidFill>
                <a:prstClr val="black"/>
              </a:solidFill>
            </a:endParaRPr>
          </a:p>
          <a:p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0" lang="en-US" sz="15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kumimoji="0" lang="en-US" sz="15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APS Devices: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There are </a:t>
            </a:r>
            <a:r>
              <a:rPr lang="en-US" sz="1500" dirty="0"/>
              <a:t>2,424 APS devices listed in ADA Transition Plan. </a:t>
            </a:r>
            <a:r>
              <a:rPr lang="en-US" sz="1500" dirty="0" err="1"/>
              <a:t>SacDOT</a:t>
            </a:r>
            <a:r>
              <a:rPr lang="en-US" sz="1500" dirty="0"/>
              <a:t> has installed 1242 APS devices. There are 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43 community requests that have been mitigated, and 5 remain </a:t>
            </a:r>
            <a:r>
              <a:rPr lang="en-US" sz="1500" dirty="0">
                <a:solidFill>
                  <a:prstClr val="black"/>
                </a:solidFill>
              </a:rPr>
              <a:t>on the Special Request List.</a:t>
            </a:r>
            <a:r>
              <a:rPr lang="en-US" sz="1500" dirty="0"/>
              <a:t> </a:t>
            </a:r>
            <a:endParaRPr kumimoji="0" lang="en-US" sz="15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1500" dirty="0">
              <a:solidFill>
                <a:prstClr val="black"/>
              </a:solidFill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Schedule</a:t>
            </a: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for completion of priority Curb Ramps &amp; APS Devices are 10 – 15 years depending on availability of Local, State, and Federal funding.</a:t>
            </a: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57695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694B17-C936-DD97-CC16-39CE31A2F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Date Placeholder 3">
            <a:extLst>
              <a:ext uri="{FF2B5EF4-FFF2-40B4-BE49-F238E27FC236}">
                <a16:creationId xmlns:a16="http://schemas.microsoft.com/office/drawing/2014/main" id="{6B34CA26-7AE5-6404-1891-00E63CAAFF9C}"/>
              </a:ext>
            </a:extLst>
          </p:cNvPr>
          <p:cNvSpPr>
            <a:spLocks noGrp="1"/>
          </p:cNvSpPr>
          <p:nvPr>
            <p:ph type="dt" sz="quarter" idx="10"/>
          </p:nvPr>
        </p:nvSpPr>
        <p:spPr bwMode="auto">
          <a:xfrm>
            <a:off x="685800" y="6383337"/>
            <a:ext cx="1676400" cy="28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cs typeface="Arial" panose="020B0604020202020204" pitchFamily="34" charset="0"/>
              </a:rPr>
              <a:t>February 17, 2026</a:t>
            </a:r>
          </a:p>
        </p:txBody>
      </p:sp>
      <p:sp>
        <p:nvSpPr>
          <p:cNvPr id="4100" name="Footer Placeholder 4">
            <a:extLst>
              <a:ext uri="{FF2B5EF4-FFF2-40B4-BE49-F238E27FC236}">
                <a16:creationId xmlns:a16="http://schemas.microsoft.com/office/drawing/2014/main" id="{AC67C4B3-1CF3-050B-BB30-DDDBA03A1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auto">
          <a:xfrm>
            <a:off x="2022844" y="6366667"/>
            <a:ext cx="5410200" cy="3222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cs typeface="Arial" panose="020B0604020202020204" pitchFamily="34" charset="0"/>
              </a:rPr>
              <a:t>Department of Transportation – ADA Programs Update </a:t>
            </a:r>
          </a:p>
        </p:txBody>
      </p:sp>
      <p:sp>
        <p:nvSpPr>
          <p:cNvPr id="4101" name="Slide Number Placeholder 5">
            <a:extLst>
              <a:ext uri="{FF2B5EF4-FFF2-40B4-BE49-F238E27FC236}">
                <a16:creationId xmlns:a16="http://schemas.microsoft.com/office/drawing/2014/main" id="{7A0D4037-A7B2-3DBE-A639-E234EBF6D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331788" y="6248400"/>
            <a:ext cx="354012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4251A4C-BE8A-4D3F-B670-FFFDD555A216}" type="slidenum">
              <a:rPr lang="en-US" altLang="en-US">
                <a:latin typeface="Times New Roman" panose="02020603050405020304" pitchFamily="18" charset="0"/>
              </a:rPr>
              <a:pPr eaLnBrk="1" hangingPunct="1"/>
              <a:t>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pic>
        <p:nvPicPr>
          <p:cNvPr id="4102" name="Picture 4" descr="sacctylogo">
            <a:extLst>
              <a:ext uri="{FF2B5EF4-FFF2-40B4-BE49-F238E27FC236}">
                <a16:creationId xmlns:a16="http://schemas.microsoft.com/office/drawing/2014/main" id="{44A10819-C16B-1DAC-7C5D-3F5C34A68D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408738"/>
            <a:ext cx="9969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519BAB4-83FE-BED5-6AFD-31F2D6C76E64}"/>
              </a:ext>
            </a:extLst>
          </p:cNvPr>
          <p:cNvCxnSpPr/>
          <p:nvPr/>
        </p:nvCxnSpPr>
        <p:spPr>
          <a:xfrm flipH="1">
            <a:off x="347663" y="6248400"/>
            <a:ext cx="84153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B86C8A73-C931-0BB8-E372-E49455362036}"/>
              </a:ext>
            </a:extLst>
          </p:cNvPr>
          <p:cNvSpPr/>
          <p:nvPr/>
        </p:nvSpPr>
        <p:spPr>
          <a:xfrm>
            <a:off x="347663" y="1027113"/>
            <a:ext cx="8415337" cy="46037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70319E1-3AFC-B28E-1514-9FFEC21B877D}"/>
              </a:ext>
            </a:extLst>
          </p:cNvPr>
          <p:cNvSpPr txBox="1"/>
          <p:nvPr/>
        </p:nvSpPr>
        <p:spPr>
          <a:xfrm>
            <a:off x="331788" y="598233"/>
            <a:ext cx="85858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SacDOT APS Policy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279514C-E19E-76FA-CE51-451A09F62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663" y="1089820"/>
            <a:ext cx="8643937" cy="4234580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endParaRPr lang="en-US" sz="2400" dirty="0"/>
          </a:p>
          <a:p>
            <a:pPr lvl="1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EB94985-72B1-6B44-C1B6-3B17AD08F1B4}"/>
              </a:ext>
            </a:extLst>
          </p:cNvPr>
          <p:cNvSpPr txBox="1"/>
          <p:nvPr/>
        </p:nvSpPr>
        <p:spPr>
          <a:xfrm>
            <a:off x="298451" y="1485465"/>
            <a:ext cx="8464549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 APS policy – County requires updates to pedestrian equipment once pedestrian facilities are altered.  Such as overlay projects, developer projects etc.</a:t>
            </a: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dirty="0">
                <a:solidFill>
                  <a:prstClr val="black"/>
                </a:solidFill>
              </a:rPr>
              <a:t>Signal Operations has no ongoing program to update to new APS push buttons.  </a:t>
            </a:r>
          </a:p>
          <a:p>
            <a:pPr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dirty="0" err="1">
                <a:solidFill>
                  <a:prstClr val="black"/>
                </a:solidFill>
              </a:rPr>
              <a:t>SacDOT</a:t>
            </a:r>
            <a:r>
              <a:rPr lang="en-US" dirty="0">
                <a:solidFill>
                  <a:prstClr val="black"/>
                </a:solidFill>
              </a:rPr>
              <a:t> installs APS push buttons on new signals.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Signal maintenance replaces any knockdowns with existing equipment at the location. </a:t>
            </a:r>
            <a:endParaRPr lang="en-US" dirty="0">
              <a:solidFill>
                <a:prstClr val="black"/>
              </a:solidFill>
            </a:endParaRPr>
          </a:p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Leading Pedestrian Interval (LPI) applied to all State-owned Intersections.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64592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Date Placeholder 3"/>
          <p:cNvSpPr>
            <a:spLocks noGrp="1"/>
          </p:cNvSpPr>
          <p:nvPr>
            <p:ph type="dt" sz="quarter" idx="10"/>
          </p:nvPr>
        </p:nvSpPr>
        <p:spPr bwMode="auto">
          <a:xfrm>
            <a:off x="685800" y="6340475"/>
            <a:ext cx="1676400" cy="288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cs typeface="Arial" panose="020B0604020202020204" pitchFamily="34" charset="0"/>
              </a:rPr>
              <a:t>February 17, 2026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 bwMode="auto">
          <a:xfrm>
            <a:off x="2066434" y="6324600"/>
            <a:ext cx="5410200" cy="3222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cs typeface="Arial" panose="020B0604020202020204" pitchFamily="34" charset="0"/>
              </a:rPr>
              <a:t>Department of Transportation – ADA Programs Update</a:t>
            </a:r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331788" y="6248400"/>
            <a:ext cx="354012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4251A4C-BE8A-4D3F-B670-FFFDD555A216}" type="slidenum">
              <a:rPr lang="en-US" altLang="en-US">
                <a:latin typeface="Times New Roman" panose="02020603050405020304" pitchFamily="18" charset="0"/>
              </a:rPr>
              <a:pPr eaLnBrk="1" hangingPunct="1"/>
              <a:t>6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pic>
        <p:nvPicPr>
          <p:cNvPr id="4102" name="Picture 4" descr="sacctylog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408738"/>
            <a:ext cx="9969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Connector 2"/>
          <p:cNvCxnSpPr/>
          <p:nvPr/>
        </p:nvCxnSpPr>
        <p:spPr>
          <a:xfrm flipH="1">
            <a:off x="347663" y="6248400"/>
            <a:ext cx="84153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347663" y="1027113"/>
            <a:ext cx="8415337" cy="46037"/>
          </a:xfrm>
          <a:prstGeom prst="rect">
            <a:avLst/>
          </a:prstGeom>
          <a:solidFill>
            <a:srgbClr val="00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BED7FC-3939-7679-05BE-6D449FDD171D}"/>
              </a:ext>
            </a:extLst>
          </p:cNvPr>
          <p:cNvSpPr txBox="1"/>
          <p:nvPr/>
        </p:nvSpPr>
        <p:spPr>
          <a:xfrm>
            <a:off x="318536" y="555897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ADA Transition Plan – APS Devices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B0977DA-48BC-3F0F-B21F-78C450EF6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663" y="1165225"/>
            <a:ext cx="8415336" cy="4535902"/>
          </a:xfrm>
        </p:spPr>
        <p:txBody>
          <a:bodyPr/>
          <a:lstStyle/>
          <a:p>
            <a:pPr marL="0" indent="0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7" descr="Map">
            <a:extLst>
              <a:ext uri="{FF2B5EF4-FFF2-40B4-BE49-F238E27FC236}">
                <a16:creationId xmlns:a16="http://schemas.microsoft.com/office/drawing/2014/main" id="{A1225B0D-3504-B37C-9506-9DFD16220CE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4747" y="1380252"/>
            <a:ext cx="5180131" cy="43125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D84C1EB-A3DB-021A-D462-C040968DE29B}"/>
              </a:ext>
            </a:extLst>
          </p:cNvPr>
          <p:cNvSpPr txBox="1"/>
          <p:nvPr/>
        </p:nvSpPr>
        <p:spPr>
          <a:xfrm>
            <a:off x="5597911" y="1699948"/>
            <a:ext cx="321830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Map of intersections with APS devices installed in the County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2,424 APS devices listed in ADA Transition Plan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1242 APS devices installed</a:t>
            </a:r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230 APS devices installed in Rancho Cordova (</a:t>
            </a:r>
            <a:r>
              <a:rPr lang="en-US" dirty="0" err="1"/>
              <a:t>SacDOT</a:t>
            </a:r>
            <a:r>
              <a:rPr lang="en-US" dirty="0"/>
              <a:t> </a:t>
            </a:r>
            <a:r>
              <a:rPr lang="en-US" dirty="0" err="1"/>
              <a:t>coodinates</a:t>
            </a:r>
            <a:r>
              <a:rPr lang="en-US" dirty="0"/>
              <a:t>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0457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24DF3BF03BB648BC7C8AC049EAAB66" ma:contentTypeVersion="2" ma:contentTypeDescription="Create a new document." ma:contentTypeScope="" ma:versionID="7b87cb541876d174495435555514587a">
  <xsd:schema xmlns:xsd="http://www.w3.org/2001/XMLSchema" xmlns:xs="http://www.w3.org/2001/XMLSchema" xmlns:p="http://schemas.microsoft.com/office/2006/metadata/properties" xmlns:ns1="http://schemas.microsoft.com/sharepoint/v3" xmlns:ns2="293d3956-7dc6-41de-977f-e4c32073d31c" targetNamespace="http://schemas.microsoft.com/office/2006/metadata/properties" ma:root="true" ma:fieldsID="48f734a387f6347e66b288e905181822" ns1:_="" ns2:_="">
    <xsd:import namespace="http://schemas.microsoft.com/sharepoint/v3"/>
    <xsd:import namespace="293d3956-7dc6-41de-977f-e4c32073d31c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3d3956-7dc6-41de-977f-e4c32073d31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BC39886-5A4F-47CD-9450-4B7D335EA8DA}">
  <ds:schemaRefs>
    <ds:schemaRef ds:uri="293d3956-7dc6-41de-977f-e4c32073d31c"/>
    <ds:schemaRef ds:uri="http://schemas.microsoft.com/office/2006/documentManagement/types"/>
    <ds:schemaRef ds:uri="http://schemas.microsoft.com/sharepoint/v3"/>
    <ds:schemaRef ds:uri="http://schemas.microsoft.com/office/2006/metadata/properti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71DA32F-0767-4F13-A767-AF83672127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93d3956-7dc6-41de-977f-e4c32073d31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7BB2CE3-5AF1-4F68-9B54-FA690E25508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13dd1c7-22d1-431c-a46c-2d140b414506}" enabled="1" method="Standard" siteId="{2b077431-a3b0-4b1c-bb77-f66a1132daa2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7677</TotalTime>
  <Words>577</Words>
  <Application>Microsoft Office PowerPoint</Application>
  <PresentationFormat>On-screen Show (4:3)</PresentationFormat>
  <Paragraphs>83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County of Sacramento DHHS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Recommended Budget Fiscal Year 2011-12</dc:title>
  <dc:creator>davisa</dc:creator>
  <cp:lastModifiedBy>Cassera. Thomas</cp:lastModifiedBy>
  <cp:revision>97</cp:revision>
  <cp:lastPrinted>2026-02-11T16:51:21Z</cp:lastPrinted>
  <dcterms:created xsi:type="dcterms:W3CDTF">2011-05-23T17:38:16Z</dcterms:created>
  <dcterms:modified xsi:type="dcterms:W3CDTF">2026-02-11T19:56:33Z</dcterms:modified>
</cp:coreProperties>
</file>