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6"/>
  </p:sldMasterIdLst>
  <p:notesMasterIdLst>
    <p:notesMasterId r:id="rId21"/>
  </p:notesMasterIdLst>
  <p:handoutMasterIdLst>
    <p:handoutMasterId r:id="rId22"/>
  </p:handoutMasterIdLst>
  <p:sldIdLst>
    <p:sldId id="256" r:id="rId7"/>
    <p:sldId id="395" r:id="rId8"/>
    <p:sldId id="417" r:id="rId9"/>
    <p:sldId id="258" r:id="rId10"/>
    <p:sldId id="416" r:id="rId11"/>
    <p:sldId id="418" r:id="rId12"/>
    <p:sldId id="503" r:id="rId13"/>
    <p:sldId id="420" r:id="rId14"/>
    <p:sldId id="272" r:id="rId15"/>
    <p:sldId id="495" r:id="rId16"/>
    <p:sldId id="492" r:id="rId17"/>
    <p:sldId id="401" r:id="rId18"/>
    <p:sldId id="399" r:id="rId19"/>
    <p:sldId id="33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C5DB10-0226-1320-E4CE-F34E000DD268}" name="John Jackson" initials="JJ" userId="John Jackson" providerId="None"/>
  <p188:author id="{84357833-3EB4-92F6-E78E-BD310C6082B7}" name="Saeteurn, Kao" initials="KS" userId="S::Kao.Saeteurn@kimley-horn.com::497986a1-730f-482c-80c3-7f508d4d5e45" providerId="AD"/>
  <p188:author id="{CB7B994A-731E-E638-E094-7FC331FE1C12}" name="Schmidt, Molly" initials="SM" userId="S::molly.schmidt@kimley-horn.com::8d84efc9-fc7a-435c-8c16-468053480a39" providerId="AD"/>
  <p188:author id="{0802D051-9F52-8971-BDDE-DAB44D36E5C9}" name="Kyle, Greg" initials="KG" userId="S::greg.kyle@kimley-horn.com::fe20e8d2-ae8a-45d3-801b-2939455bfc73" providerId="AD"/>
  <p188:author id="{8FE74575-8CA6-F951-218C-664BBFA8AC85}" name="Cereceres, Corinne" initials="CC" userId="S::Corinne.Cereceres@kimley-horn.com::50372531-2dc6-4134-a51a-01cb1cf0505a" providerId="AD"/>
  <p188:author id="{DAA487BA-3727-0511-3BEA-6FABAD1B4ED2}" name="Vermie, Taylor" initials="VT" userId="S::taylor.vermie@kimley-horn.com::5cb5bea7-55e6-4f8e-bcf6-f89543afa26a" providerId="AD"/>
  <p188:author id="{49EE3BC0-5D95-DCC8-A060-754FC727F1EF}" name="Kyle, Greg" initials="GK" userId="S::Greg.Kyle@kimley-horn.com::fe20e8d2-ae8a-45d3-801b-2939455bfc73" providerId="AD"/>
  <p188:author id="{CFC75AC5-7E75-F7F4-D33C-C70AE7C8FCB8}" name="Pulliam, John" initials="" userId="S::John.Pulliam@kimley-horn.com::4e549477-a848-494b-a8f2-0886fca06d88" providerId="AD"/>
  <p188:author id="{889AF6CA-D0BF-B8AD-22FA-019A035AB303}" name="Pulliam, John" initials="PJ" userId="S::john.pulliam@kimley-horn.com::4e549477-a848-494b-a8f2-0886fca06d88" providerId="AD"/>
  <p188:author id="{5AA35FD1-FDF8-702D-78E5-5446A678CDE4}" name="Hernandez, Matthew" initials="MH" userId="S::Matthew.Hernandez@kimley-horn.com::52a30b53-e292-426d-87cc-ce001df0f3bb" providerId="AD"/>
  <p188:author id="{15A94BD9-C95B-A0DF-5E2D-DC94C18A47F0}" name="Cereceres, Corinne" initials="CC" userId="S::corinne.cereceres@kimley-horn.com::50372531-2dc6-4134-a51a-01cb1cf050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80E0F-7EE9-1FF4-A226-EF40BAFE7CA7}" v="23" dt="2025-09-23T15:18:39.337"/>
    <p1510:client id="{6DB82E9E-DFBB-7F03-F55A-7384D53DED34}" v="13" dt="2025-09-24T00:05:52.909"/>
    <p1510:client id="{7CAABCC6-5950-6324-BDA9-D4020951F916}" v="3" dt="2025-09-23T23:38:47.673"/>
    <p1510:client id="{96334948-A968-A1D7-F33C-08616D865E72}" v="9" dt="2025-09-24T00:38:44.584"/>
    <p1510:client id="{B0A9C628-41F3-32A8-4A14-4766A2BA6103}" v="5" dt="2025-09-24T14:10:28.668"/>
    <p1510:client id="{D86029B0-4FD7-49EA-8DF8-CCC27B8DF272}" v="84" dt="2025-09-24T00:39:30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033" autoAdjust="0"/>
  </p:normalViewPr>
  <p:slideViewPr>
    <p:cSldViewPr snapToGrid="0">
      <p:cViewPr varScale="1">
        <p:scale>
          <a:sx n="70" d="100"/>
          <a:sy n="70" d="100"/>
        </p:scale>
        <p:origin x="1075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5C7FF-D107-435A-B714-F1FCC7FAA34A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FD575D-CC43-4A7F-A9B7-A191AB8A8E69}">
      <dgm:prSet custT="1"/>
      <dgm:spPr/>
      <dgm:t>
        <a:bodyPr/>
        <a:lstStyle/>
        <a:p>
          <a:r>
            <a:rPr lang="en-US" sz="1600" b="1" dirty="0"/>
            <a:t>Safety | </a:t>
          </a:r>
          <a:r>
            <a:rPr lang="en-US" sz="1600" dirty="0"/>
            <a:t>enhance safety for all users</a:t>
          </a:r>
        </a:p>
      </dgm:t>
    </dgm:pt>
    <dgm:pt modelId="{022CCC2B-6D30-4B8C-BCBF-DCCD36FFE357}" type="parTrans" cxnId="{488E0998-35D5-4A53-954D-4E0710BECCBE}">
      <dgm:prSet/>
      <dgm:spPr/>
      <dgm:t>
        <a:bodyPr/>
        <a:lstStyle/>
        <a:p>
          <a:endParaRPr lang="en-US"/>
        </a:p>
      </dgm:t>
    </dgm:pt>
    <dgm:pt modelId="{72A192A5-CCE5-4F02-9538-8E081CB7EE73}" type="sibTrans" cxnId="{488E0998-35D5-4A53-954D-4E0710BECCBE}">
      <dgm:prSet/>
      <dgm:spPr/>
      <dgm:t>
        <a:bodyPr/>
        <a:lstStyle/>
        <a:p>
          <a:endParaRPr lang="en-US"/>
        </a:p>
      </dgm:t>
    </dgm:pt>
    <dgm:pt modelId="{5B4663E3-B746-4447-A5FE-80B41961FAF4}">
      <dgm:prSet custT="1"/>
      <dgm:spPr/>
      <dgm:t>
        <a:bodyPr/>
        <a:lstStyle/>
        <a:p>
          <a:r>
            <a:rPr lang="en-US" sz="1600" b="1" dirty="0"/>
            <a:t>Multimodal | </a:t>
          </a:r>
          <a:r>
            <a:rPr lang="en-US" sz="1600" dirty="0"/>
            <a:t>advance</a:t>
          </a:r>
          <a:r>
            <a:rPr lang="en-US" sz="1600" b="1" dirty="0"/>
            <a:t> </a:t>
          </a:r>
          <a:r>
            <a:rPr lang="en-US" sz="1600" dirty="0"/>
            <a:t>Complete Streets improvements to transform corridor from vehicular thoroughfare to multimodal corridor</a:t>
          </a:r>
        </a:p>
      </dgm:t>
    </dgm:pt>
    <dgm:pt modelId="{FF69089A-6D53-4A79-AB0C-0536433E91EE}" type="parTrans" cxnId="{B0C01E3B-95F6-462A-A0A3-D115F25DE978}">
      <dgm:prSet/>
      <dgm:spPr/>
      <dgm:t>
        <a:bodyPr/>
        <a:lstStyle/>
        <a:p>
          <a:endParaRPr lang="en-US"/>
        </a:p>
      </dgm:t>
    </dgm:pt>
    <dgm:pt modelId="{1AAF573A-C3D3-4ACA-B768-E05BE03B7DEA}" type="sibTrans" cxnId="{B0C01E3B-95F6-462A-A0A3-D115F25DE978}">
      <dgm:prSet/>
      <dgm:spPr/>
      <dgm:t>
        <a:bodyPr/>
        <a:lstStyle/>
        <a:p>
          <a:endParaRPr lang="en-US"/>
        </a:p>
      </dgm:t>
    </dgm:pt>
    <dgm:pt modelId="{DA4EA450-8722-4E9D-87A3-8D2B96511C49}">
      <dgm:prSet custT="1"/>
      <dgm:spPr/>
      <dgm:t>
        <a:bodyPr/>
        <a:lstStyle/>
        <a:p>
          <a:r>
            <a:rPr lang="en-US" sz="1600" b="1" dirty="0"/>
            <a:t>Premium Transit | </a:t>
          </a:r>
          <a:r>
            <a:rPr lang="en-US" sz="1600" dirty="0"/>
            <a:t>serve riders via frequent, accessible and reliable service</a:t>
          </a:r>
        </a:p>
      </dgm:t>
    </dgm:pt>
    <dgm:pt modelId="{E508C5ED-B723-42DA-ABD7-16055C8F3B32}" type="parTrans" cxnId="{7D0F6E32-22AA-4D4A-BE05-7AC8218DF91E}">
      <dgm:prSet/>
      <dgm:spPr/>
      <dgm:t>
        <a:bodyPr/>
        <a:lstStyle/>
        <a:p>
          <a:endParaRPr lang="en-US"/>
        </a:p>
      </dgm:t>
    </dgm:pt>
    <dgm:pt modelId="{3D021E76-8D5B-4041-BBED-FEB1A93E042E}" type="sibTrans" cxnId="{7D0F6E32-22AA-4D4A-BE05-7AC8218DF91E}">
      <dgm:prSet/>
      <dgm:spPr/>
      <dgm:t>
        <a:bodyPr/>
        <a:lstStyle/>
        <a:p>
          <a:endParaRPr lang="en-US"/>
        </a:p>
      </dgm:t>
    </dgm:pt>
    <dgm:pt modelId="{5DC7DDFC-7CC5-4BC1-91C7-0A599E08EB42}">
      <dgm:prSet custT="1"/>
      <dgm:spPr/>
      <dgm:t>
        <a:bodyPr/>
        <a:lstStyle/>
        <a:p>
          <a:r>
            <a:rPr lang="en-US" sz="1600" b="1" dirty="0"/>
            <a:t>Sustainability |</a:t>
          </a:r>
          <a:r>
            <a:rPr lang="en-US" sz="1600" dirty="0"/>
            <a:t> adapt to changing climate and implement durable solutions</a:t>
          </a:r>
        </a:p>
      </dgm:t>
    </dgm:pt>
    <dgm:pt modelId="{DF66A020-E013-441C-A4D6-35610EEA4E73}" type="parTrans" cxnId="{3B02A021-FBD3-4C2F-8190-422CDE608609}">
      <dgm:prSet/>
      <dgm:spPr/>
      <dgm:t>
        <a:bodyPr/>
        <a:lstStyle/>
        <a:p>
          <a:endParaRPr lang="en-US"/>
        </a:p>
      </dgm:t>
    </dgm:pt>
    <dgm:pt modelId="{21204CD3-D875-4CF6-A32D-2B7B561DD2E3}" type="sibTrans" cxnId="{3B02A021-FBD3-4C2F-8190-422CDE608609}">
      <dgm:prSet/>
      <dgm:spPr/>
      <dgm:t>
        <a:bodyPr/>
        <a:lstStyle/>
        <a:p>
          <a:endParaRPr lang="en-US"/>
        </a:p>
      </dgm:t>
    </dgm:pt>
    <dgm:pt modelId="{3CEBF98A-72A9-49FE-9B58-B73C2A98CE39}">
      <dgm:prSet custT="1"/>
      <dgm:spPr/>
      <dgm:t>
        <a:bodyPr/>
        <a:lstStyle/>
        <a:p>
          <a:r>
            <a:rPr lang="en-US" sz="1600" b="1" dirty="0"/>
            <a:t>Community |</a:t>
          </a:r>
          <a:r>
            <a:rPr lang="en-US" sz="1600" dirty="0"/>
            <a:t> facilitate access to opportunities and foster inclusion</a:t>
          </a:r>
        </a:p>
      </dgm:t>
    </dgm:pt>
    <dgm:pt modelId="{70E270EA-7E98-4522-930C-0A0B54CFC765}" type="parTrans" cxnId="{4430D376-4211-4D03-8130-66BE0D581171}">
      <dgm:prSet/>
      <dgm:spPr/>
      <dgm:t>
        <a:bodyPr/>
        <a:lstStyle/>
        <a:p>
          <a:endParaRPr lang="en-US"/>
        </a:p>
      </dgm:t>
    </dgm:pt>
    <dgm:pt modelId="{601CBC70-D6E3-4BEE-AB4F-717676F8B2A5}" type="sibTrans" cxnId="{4430D376-4211-4D03-8130-66BE0D581171}">
      <dgm:prSet/>
      <dgm:spPr/>
      <dgm:t>
        <a:bodyPr/>
        <a:lstStyle/>
        <a:p>
          <a:endParaRPr lang="en-US"/>
        </a:p>
      </dgm:t>
    </dgm:pt>
    <dgm:pt modelId="{0F9501C2-9C28-42F2-9169-71B831C6792F}" type="pres">
      <dgm:prSet presAssocID="{F625C7FF-D107-435A-B714-F1FCC7FAA34A}" presName="compositeShape" presStyleCnt="0">
        <dgm:presLayoutVars>
          <dgm:chMax val="7"/>
          <dgm:dir/>
          <dgm:resizeHandles val="exact"/>
        </dgm:presLayoutVars>
      </dgm:prSet>
      <dgm:spPr/>
    </dgm:pt>
    <dgm:pt modelId="{94FC9DA0-0EFE-4B68-AE69-03F63830CE7F}" type="pres">
      <dgm:prSet presAssocID="{D8FD575D-CC43-4A7F-A9B7-A191AB8A8E69}" presName="circ1" presStyleLbl="vennNode1" presStyleIdx="0" presStyleCnt="5"/>
      <dgm:spPr/>
    </dgm:pt>
    <dgm:pt modelId="{9F2EF2FB-CC46-4890-9FB0-1435EC324256}" type="pres">
      <dgm:prSet presAssocID="{D8FD575D-CC43-4A7F-A9B7-A191AB8A8E69}" presName="circ1Tx" presStyleLbl="revTx" presStyleIdx="0" presStyleCnt="0" custScaleY="56852" custLinFactNeighborX="0" custLinFactNeighborY="25108">
        <dgm:presLayoutVars>
          <dgm:chMax val="0"/>
          <dgm:chPref val="0"/>
          <dgm:bulletEnabled val="1"/>
        </dgm:presLayoutVars>
      </dgm:prSet>
      <dgm:spPr/>
    </dgm:pt>
    <dgm:pt modelId="{6E2E39CF-4955-4AD0-AFA6-D6AD855D98BC}" type="pres">
      <dgm:prSet presAssocID="{5B4663E3-B746-4447-A5FE-80B41961FAF4}" presName="circ2" presStyleLbl="vennNode1" presStyleIdx="1" presStyleCnt="5"/>
      <dgm:spPr/>
    </dgm:pt>
    <dgm:pt modelId="{F4FF1989-BF59-486C-BD0D-A45BA2E390EE}" type="pres">
      <dgm:prSet presAssocID="{5B4663E3-B746-4447-A5FE-80B41961FAF4}" presName="circ2Tx" presStyleLbl="revTx" presStyleIdx="0" presStyleCnt="0" custScaleX="103406">
        <dgm:presLayoutVars>
          <dgm:chMax val="0"/>
          <dgm:chPref val="0"/>
          <dgm:bulletEnabled val="1"/>
        </dgm:presLayoutVars>
      </dgm:prSet>
      <dgm:spPr/>
    </dgm:pt>
    <dgm:pt modelId="{DE426E0B-C6E5-452F-8D9D-702BF8020D76}" type="pres">
      <dgm:prSet presAssocID="{DA4EA450-8722-4E9D-87A3-8D2B96511C49}" presName="circ3" presStyleLbl="vennNode1" presStyleIdx="2" presStyleCnt="5"/>
      <dgm:spPr/>
    </dgm:pt>
    <dgm:pt modelId="{90F758DA-68C5-4397-A718-A4272E7A5D94}" type="pres">
      <dgm:prSet presAssocID="{DA4EA450-8722-4E9D-87A3-8D2B96511C4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DA285B-5DF6-4024-BFC9-8D2D003165B1}" type="pres">
      <dgm:prSet presAssocID="{5DC7DDFC-7CC5-4BC1-91C7-0A599E08EB42}" presName="circ4" presStyleLbl="vennNode1" presStyleIdx="3" presStyleCnt="5"/>
      <dgm:spPr/>
    </dgm:pt>
    <dgm:pt modelId="{2019C416-4D73-4784-AD5A-C59DB134215F}" type="pres">
      <dgm:prSet presAssocID="{5DC7DDFC-7CC5-4BC1-91C7-0A599E08EB4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7678CA-F4C2-46BA-94F2-E40B581D3301}" type="pres">
      <dgm:prSet presAssocID="{3CEBF98A-72A9-49FE-9B58-B73C2A98CE39}" presName="circ5" presStyleLbl="vennNode1" presStyleIdx="4" presStyleCnt="5"/>
      <dgm:spPr/>
    </dgm:pt>
    <dgm:pt modelId="{E64CCF71-0C87-4183-BE8A-F03BA69730F7}" type="pres">
      <dgm:prSet presAssocID="{3CEBF98A-72A9-49FE-9B58-B73C2A98CE39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B02A021-FBD3-4C2F-8190-422CDE608609}" srcId="{F625C7FF-D107-435A-B714-F1FCC7FAA34A}" destId="{5DC7DDFC-7CC5-4BC1-91C7-0A599E08EB42}" srcOrd="3" destOrd="0" parTransId="{DF66A020-E013-441C-A4D6-35610EEA4E73}" sibTransId="{21204CD3-D875-4CF6-A32D-2B7B561DD2E3}"/>
    <dgm:cxn modelId="{7D0F6E32-22AA-4D4A-BE05-7AC8218DF91E}" srcId="{F625C7FF-D107-435A-B714-F1FCC7FAA34A}" destId="{DA4EA450-8722-4E9D-87A3-8D2B96511C49}" srcOrd="2" destOrd="0" parTransId="{E508C5ED-B723-42DA-ABD7-16055C8F3B32}" sibTransId="{3D021E76-8D5B-4041-BBED-FEB1A93E042E}"/>
    <dgm:cxn modelId="{B0C01E3B-95F6-462A-A0A3-D115F25DE978}" srcId="{F625C7FF-D107-435A-B714-F1FCC7FAA34A}" destId="{5B4663E3-B746-4447-A5FE-80B41961FAF4}" srcOrd="1" destOrd="0" parTransId="{FF69089A-6D53-4A79-AB0C-0536433E91EE}" sibTransId="{1AAF573A-C3D3-4ACA-B768-E05BE03B7DEA}"/>
    <dgm:cxn modelId="{B9C84F5C-C36A-4527-BFE7-F9DC481E6EF3}" type="presOf" srcId="{DA4EA450-8722-4E9D-87A3-8D2B96511C49}" destId="{90F758DA-68C5-4397-A718-A4272E7A5D94}" srcOrd="0" destOrd="0" presId="urn:microsoft.com/office/officeart/2005/8/layout/venn1"/>
    <dgm:cxn modelId="{83C0BE64-8D32-4971-A050-1BF09E31597A}" type="presOf" srcId="{5DC7DDFC-7CC5-4BC1-91C7-0A599E08EB42}" destId="{2019C416-4D73-4784-AD5A-C59DB134215F}" srcOrd="0" destOrd="0" presId="urn:microsoft.com/office/officeart/2005/8/layout/venn1"/>
    <dgm:cxn modelId="{B53F1E6E-468D-4A6B-94C2-1BBD0745D95F}" type="presOf" srcId="{F625C7FF-D107-435A-B714-F1FCC7FAA34A}" destId="{0F9501C2-9C28-42F2-9169-71B831C6792F}" srcOrd="0" destOrd="0" presId="urn:microsoft.com/office/officeart/2005/8/layout/venn1"/>
    <dgm:cxn modelId="{166B686F-0FDB-4406-B8E3-A4E8192E124E}" type="presOf" srcId="{D8FD575D-CC43-4A7F-A9B7-A191AB8A8E69}" destId="{9F2EF2FB-CC46-4890-9FB0-1435EC324256}" srcOrd="0" destOrd="0" presId="urn:microsoft.com/office/officeart/2005/8/layout/venn1"/>
    <dgm:cxn modelId="{4430D376-4211-4D03-8130-66BE0D581171}" srcId="{F625C7FF-D107-435A-B714-F1FCC7FAA34A}" destId="{3CEBF98A-72A9-49FE-9B58-B73C2A98CE39}" srcOrd="4" destOrd="0" parTransId="{70E270EA-7E98-4522-930C-0A0B54CFC765}" sibTransId="{601CBC70-D6E3-4BEE-AB4F-717676F8B2A5}"/>
    <dgm:cxn modelId="{0EB2A383-621A-4E02-B3AF-6413097752F5}" type="presOf" srcId="{5B4663E3-B746-4447-A5FE-80B41961FAF4}" destId="{F4FF1989-BF59-486C-BD0D-A45BA2E390EE}" srcOrd="0" destOrd="0" presId="urn:microsoft.com/office/officeart/2005/8/layout/venn1"/>
    <dgm:cxn modelId="{488E0998-35D5-4A53-954D-4E0710BECCBE}" srcId="{F625C7FF-D107-435A-B714-F1FCC7FAA34A}" destId="{D8FD575D-CC43-4A7F-A9B7-A191AB8A8E69}" srcOrd="0" destOrd="0" parTransId="{022CCC2B-6D30-4B8C-BCBF-DCCD36FFE357}" sibTransId="{72A192A5-CCE5-4F02-9538-8E081CB7EE73}"/>
    <dgm:cxn modelId="{DEDC5DA0-B4EC-4B36-A589-D1F54F1820D4}" type="presOf" srcId="{3CEBF98A-72A9-49FE-9B58-B73C2A98CE39}" destId="{E64CCF71-0C87-4183-BE8A-F03BA69730F7}" srcOrd="0" destOrd="0" presId="urn:microsoft.com/office/officeart/2005/8/layout/venn1"/>
    <dgm:cxn modelId="{75EE19BB-9199-44B5-A8BD-725F7BBD0012}" type="presParOf" srcId="{0F9501C2-9C28-42F2-9169-71B831C6792F}" destId="{94FC9DA0-0EFE-4B68-AE69-03F63830CE7F}" srcOrd="0" destOrd="0" presId="urn:microsoft.com/office/officeart/2005/8/layout/venn1"/>
    <dgm:cxn modelId="{AF876B53-1ECD-46B1-A099-EC8A7D2A0BD2}" type="presParOf" srcId="{0F9501C2-9C28-42F2-9169-71B831C6792F}" destId="{9F2EF2FB-CC46-4890-9FB0-1435EC324256}" srcOrd="1" destOrd="0" presId="urn:microsoft.com/office/officeart/2005/8/layout/venn1"/>
    <dgm:cxn modelId="{655B4F81-2A5D-4D21-AF54-ADDE4EDE6EB2}" type="presParOf" srcId="{0F9501C2-9C28-42F2-9169-71B831C6792F}" destId="{6E2E39CF-4955-4AD0-AFA6-D6AD855D98BC}" srcOrd="2" destOrd="0" presId="urn:microsoft.com/office/officeart/2005/8/layout/venn1"/>
    <dgm:cxn modelId="{19821282-81A9-4041-BDF3-6233CF5A9D68}" type="presParOf" srcId="{0F9501C2-9C28-42F2-9169-71B831C6792F}" destId="{F4FF1989-BF59-486C-BD0D-A45BA2E390EE}" srcOrd="3" destOrd="0" presId="urn:microsoft.com/office/officeart/2005/8/layout/venn1"/>
    <dgm:cxn modelId="{7DA8D454-703C-48D9-BB7D-1AED07232449}" type="presParOf" srcId="{0F9501C2-9C28-42F2-9169-71B831C6792F}" destId="{DE426E0B-C6E5-452F-8D9D-702BF8020D76}" srcOrd="4" destOrd="0" presId="urn:microsoft.com/office/officeart/2005/8/layout/venn1"/>
    <dgm:cxn modelId="{E6F9F605-41AA-48BC-B9E0-4B99E207E0C7}" type="presParOf" srcId="{0F9501C2-9C28-42F2-9169-71B831C6792F}" destId="{90F758DA-68C5-4397-A718-A4272E7A5D94}" srcOrd="5" destOrd="0" presId="urn:microsoft.com/office/officeart/2005/8/layout/venn1"/>
    <dgm:cxn modelId="{D51D1FAE-05AB-4F23-A312-7707D9D6D034}" type="presParOf" srcId="{0F9501C2-9C28-42F2-9169-71B831C6792F}" destId="{F0DA285B-5DF6-4024-BFC9-8D2D003165B1}" srcOrd="6" destOrd="0" presId="urn:microsoft.com/office/officeart/2005/8/layout/venn1"/>
    <dgm:cxn modelId="{F2EBCE82-40BD-476E-BAC3-31EA3F110298}" type="presParOf" srcId="{0F9501C2-9C28-42F2-9169-71B831C6792F}" destId="{2019C416-4D73-4784-AD5A-C59DB134215F}" srcOrd="7" destOrd="0" presId="urn:microsoft.com/office/officeart/2005/8/layout/venn1"/>
    <dgm:cxn modelId="{00E2B47B-7D8B-4AD9-B4D7-88CBA1DBB2BE}" type="presParOf" srcId="{0F9501C2-9C28-42F2-9169-71B831C6792F}" destId="{6A7678CA-F4C2-46BA-94F2-E40B581D3301}" srcOrd="8" destOrd="0" presId="urn:microsoft.com/office/officeart/2005/8/layout/venn1"/>
    <dgm:cxn modelId="{E3DFF947-3729-48C1-AAAD-806C6D910CD0}" type="presParOf" srcId="{0F9501C2-9C28-42F2-9169-71B831C6792F}" destId="{E64CCF71-0C87-4183-BE8A-F03BA69730F7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56985A-B152-4BAE-99A6-68A22C49E89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CDAA9C-99A4-490E-B28C-E0FD1438C72D}">
      <dgm:prSet phldrT="[Text]"/>
      <dgm:spPr/>
      <dgm:t>
        <a:bodyPr/>
        <a:lstStyle/>
        <a:p>
          <a:r>
            <a:rPr lang="en-US" dirty="0"/>
            <a:t>Stage 1</a:t>
          </a:r>
        </a:p>
      </dgm:t>
    </dgm:pt>
    <dgm:pt modelId="{7B26BD6C-E5DE-4C03-88DB-23AC74FC016C}" type="parTrans" cxnId="{CDEF96E6-D587-43D6-9B36-2D0B4FFB0C2A}">
      <dgm:prSet/>
      <dgm:spPr/>
      <dgm:t>
        <a:bodyPr/>
        <a:lstStyle/>
        <a:p>
          <a:endParaRPr lang="en-US"/>
        </a:p>
      </dgm:t>
    </dgm:pt>
    <dgm:pt modelId="{5F192F22-5671-44E3-B0C2-EE965E497CFD}" type="sibTrans" cxnId="{CDEF96E6-D587-43D6-9B36-2D0B4FFB0C2A}">
      <dgm:prSet/>
      <dgm:spPr/>
      <dgm:t>
        <a:bodyPr/>
        <a:lstStyle/>
        <a:p>
          <a:endParaRPr lang="en-US"/>
        </a:p>
      </dgm:t>
    </dgm:pt>
    <dgm:pt modelId="{E594CB75-898D-4A9F-95C6-89E5A176B740}">
      <dgm:prSet phldrT="[Text]" custT="1"/>
      <dgm:spPr/>
      <dgm:t>
        <a:bodyPr/>
        <a:lstStyle/>
        <a:p>
          <a:pPr>
            <a:buNone/>
          </a:pPr>
          <a:r>
            <a:rPr lang="en-US" sz="2400" dirty="0"/>
            <a:t>Alternatives Analysis (2025-2026) –</a:t>
          </a:r>
          <a:r>
            <a:rPr lang="en-US" sz="2000" b="1" dirty="0"/>
            <a:t>Preferred Alternative by Summer 2026 </a:t>
          </a:r>
        </a:p>
      </dgm:t>
    </dgm:pt>
    <dgm:pt modelId="{03DFC48C-DD53-4D4A-8744-5066CDCEBB5A}" type="parTrans" cxnId="{2C43817C-4FC0-4DA9-8A59-C8A73C8AEF3B}">
      <dgm:prSet/>
      <dgm:spPr/>
      <dgm:t>
        <a:bodyPr/>
        <a:lstStyle/>
        <a:p>
          <a:endParaRPr lang="en-US"/>
        </a:p>
      </dgm:t>
    </dgm:pt>
    <dgm:pt modelId="{A695EC02-DBC1-48FF-A0E2-A342F86544F3}" type="sibTrans" cxnId="{2C43817C-4FC0-4DA9-8A59-C8A73C8AEF3B}">
      <dgm:prSet/>
      <dgm:spPr/>
      <dgm:t>
        <a:bodyPr/>
        <a:lstStyle/>
        <a:p>
          <a:endParaRPr lang="en-US"/>
        </a:p>
      </dgm:t>
    </dgm:pt>
    <dgm:pt modelId="{8F875A52-41BC-478E-A29F-62DC96B9C48E}">
      <dgm:prSet phldrT="[Text]"/>
      <dgm:spPr/>
      <dgm:t>
        <a:bodyPr/>
        <a:lstStyle/>
        <a:p>
          <a:r>
            <a:rPr lang="en-US" dirty="0"/>
            <a:t>Stage 2</a:t>
          </a:r>
        </a:p>
      </dgm:t>
    </dgm:pt>
    <dgm:pt modelId="{B189C395-36F6-451D-9D2C-C9186B28D971}" type="parTrans" cxnId="{1316CC3A-D14D-4A92-BAB6-72DD3036B6DF}">
      <dgm:prSet/>
      <dgm:spPr/>
      <dgm:t>
        <a:bodyPr/>
        <a:lstStyle/>
        <a:p>
          <a:endParaRPr lang="en-US"/>
        </a:p>
      </dgm:t>
    </dgm:pt>
    <dgm:pt modelId="{32B9DA9A-8E1C-4F4C-B0CE-4F57DA26C2C5}" type="sibTrans" cxnId="{1316CC3A-D14D-4A92-BAB6-72DD3036B6DF}">
      <dgm:prSet/>
      <dgm:spPr/>
      <dgm:t>
        <a:bodyPr/>
        <a:lstStyle/>
        <a:p>
          <a:endParaRPr lang="en-US"/>
        </a:p>
      </dgm:t>
    </dgm:pt>
    <dgm:pt modelId="{0A249499-9948-4B6A-8422-D7D93FCFFCD3}">
      <dgm:prSet phldrT="[Text]" custT="1"/>
      <dgm:spPr/>
      <dgm:t>
        <a:bodyPr/>
        <a:lstStyle/>
        <a:p>
          <a:pPr algn="ctr">
            <a:buNone/>
          </a:pPr>
          <a:r>
            <a:rPr lang="en-US" sz="2400" dirty="0"/>
            <a:t>Environmental Review and Preliminary Design (2026-2027)</a:t>
          </a:r>
        </a:p>
      </dgm:t>
    </dgm:pt>
    <dgm:pt modelId="{55226C4E-5EE9-46D3-9602-F686D3B1BE81}" type="parTrans" cxnId="{4FD68481-1FEC-4110-BA24-E1D135DF6460}">
      <dgm:prSet/>
      <dgm:spPr/>
      <dgm:t>
        <a:bodyPr/>
        <a:lstStyle/>
        <a:p>
          <a:endParaRPr lang="en-US"/>
        </a:p>
      </dgm:t>
    </dgm:pt>
    <dgm:pt modelId="{AA4C89C0-FE96-45EB-BD7E-845CCE303E40}" type="sibTrans" cxnId="{4FD68481-1FEC-4110-BA24-E1D135DF6460}">
      <dgm:prSet/>
      <dgm:spPr/>
      <dgm:t>
        <a:bodyPr/>
        <a:lstStyle/>
        <a:p>
          <a:endParaRPr lang="en-US"/>
        </a:p>
      </dgm:t>
    </dgm:pt>
    <dgm:pt modelId="{BEB37D22-48B4-40B4-8B5F-230B7BBC215E}">
      <dgm:prSet phldrT="[Text]"/>
      <dgm:spPr/>
      <dgm:t>
        <a:bodyPr/>
        <a:lstStyle/>
        <a:p>
          <a:r>
            <a:rPr lang="en-US" dirty="0"/>
            <a:t>Stage 3</a:t>
          </a:r>
        </a:p>
      </dgm:t>
    </dgm:pt>
    <dgm:pt modelId="{D25334ED-AB0F-4E6B-A617-E5B8FCCC5AD8}" type="parTrans" cxnId="{D1FA8EB6-86EA-4A42-AC84-556BE60C641C}">
      <dgm:prSet/>
      <dgm:spPr/>
      <dgm:t>
        <a:bodyPr/>
        <a:lstStyle/>
        <a:p>
          <a:endParaRPr lang="en-US"/>
        </a:p>
      </dgm:t>
    </dgm:pt>
    <dgm:pt modelId="{33EECAAE-73AD-4E3B-AD21-9A4E6F37369B}" type="sibTrans" cxnId="{D1FA8EB6-86EA-4A42-AC84-556BE60C641C}">
      <dgm:prSet/>
      <dgm:spPr/>
      <dgm:t>
        <a:bodyPr/>
        <a:lstStyle/>
        <a:p>
          <a:endParaRPr lang="en-US"/>
        </a:p>
      </dgm:t>
    </dgm:pt>
    <dgm:pt modelId="{F1070E56-05DE-4D73-B89A-576051DF0406}">
      <dgm:prSet phldrT="[Text]" custT="1"/>
      <dgm:spPr/>
      <dgm:t>
        <a:bodyPr/>
        <a:lstStyle/>
        <a:p>
          <a:pPr>
            <a:buNone/>
          </a:pPr>
          <a:r>
            <a:rPr lang="en-US" sz="2400" dirty="0"/>
            <a:t>Final Design* (2028-2029)</a:t>
          </a:r>
        </a:p>
      </dgm:t>
    </dgm:pt>
    <dgm:pt modelId="{A9D7BC8B-5221-4360-8EC1-4B3343D49D23}" type="parTrans" cxnId="{D4C099A8-BE8C-4B84-B26D-4F43E18585B4}">
      <dgm:prSet/>
      <dgm:spPr/>
      <dgm:t>
        <a:bodyPr/>
        <a:lstStyle/>
        <a:p>
          <a:endParaRPr lang="en-US"/>
        </a:p>
      </dgm:t>
    </dgm:pt>
    <dgm:pt modelId="{BB3DC2C4-C7DD-4A03-810B-2705DB2E8DFA}" type="sibTrans" cxnId="{D4C099A8-BE8C-4B84-B26D-4F43E18585B4}">
      <dgm:prSet/>
      <dgm:spPr/>
      <dgm:t>
        <a:bodyPr/>
        <a:lstStyle/>
        <a:p>
          <a:endParaRPr lang="en-US"/>
        </a:p>
      </dgm:t>
    </dgm:pt>
    <dgm:pt modelId="{C9F659BC-2E80-4DDF-A2BF-9C425ED0EF98}">
      <dgm:prSet/>
      <dgm:spPr/>
      <dgm:t>
        <a:bodyPr/>
        <a:lstStyle/>
        <a:p>
          <a:r>
            <a:rPr lang="en-US" dirty="0"/>
            <a:t>Stage 4</a:t>
          </a:r>
        </a:p>
      </dgm:t>
    </dgm:pt>
    <dgm:pt modelId="{2A6F2F88-DB1A-49C1-87C0-6B540741E0BB}" type="parTrans" cxnId="{BDEA3F67-4A6E-4060-BFF6-A910737FBEA9}">
      <dgm:prSet/>
      <dgm:spPr/>
      <dgm:t>
        <a:bodyPr/>
        <a:lstStyle/>
        <a:p>
          <a:endParaRPr lang="en-US"/>
        </a:p>
      </dgm:t>
    </dgm:pt>
    <dgm:pt modelId="{E1FE093D-6E65-43D4-A6CE-F0DF847AB943}" type="sibTrans" cxnId="{BDEA3F67-4A6E-4060-BFF6-A910737FBEA9}">
      <dgm:prSet/>
      <dgm:spPr/>
      <dgm:t>
        <a:bodyPr/>
        <a:lstStyle/>
        <a:p>
          <a:endParaRPr lang="en-US"/>
        </a:p>
      </dgm:t>
    </dgm:pt>
    <dgm:pt modelId="{AEFB433B-8021-4415-87E5-17890F8D04CC}" type="pres">
      <dgm:prSet presAssocID="{9856985A-B152-4BAE-99A6-68A22C49E895}" presName="rootnode" presStyleCnt="0">
        <dgm:presLayoutVars>
          <dgm:chMax/>
          <dgm:chPref/>
          <dgm:dir/>
          <dgm:animLvl val="lvl"/>
        </dgm:presLayoutVars>
      </dgm:prSet>
      <dgm:spPr/>
    </dgm:pt>
    <dgm:pt modelId="{BE5DD93C-8485-4016-8391-2FD5C07829F9}" type="pres">
      <dgm:prSet presAssocID="{5DCDAA9C-99A4-490E-B28C-E0FD1438C72D}" presName="composite" presStyleCnt="0"/>
      <dgm:spPr/>
    </dgm:pt>
    <dgm:pt modelId="{76006FC9-39B5-4013-9BD0-B92DA57662C7}" type="pres">
      <dgm:prSet presAssocID="{5DCDAA9C-99A4-490E-B28C-E0FD1438C72D}" presName="bentUpArrow1" presStyleLbl="alignImgPlace1" presStyleIdx="0" presStyleCnt="3"/>
      <dgm:spPr/>
    </dgm:pt>
    <dgm:pt modelId="{AE541AD7-AF8F-4C59-9AEC-26BDB25FF41C}" type="pres">
      <dgm:prSet presAssocID="{5DCDAA9C-99A4-490E-B28C-E0FD1438C72D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67E68DCD-8BDF-49FD-8A6C-C6F48A8E3AB1}" type="pres">
      <dgm:prSet presAssocID="{5DCDAA9C-99A4-490E-B28C-E0FD1438C72D}" presName="ChildText" presStyleLbl="revTx" presStyleIdx="0" presStyleCnt="3" custScaleX="439640" custLinFactX="69210" custLinFactNeighborX="100000" custLinFactNeighborY="-4252">
        <dgm:presLayoutVars>
          <dgm:chMax val="0"/>
          <dgm:chPref val="0"/>
          <dgm:bulletEnabled val="1"/>
        </dgm:presLayoutVars>
      </dgm:prSet>
      <dgm:spPr/>
    </dgm:pt>
    <dgm:pt modelId="{CBB85E93-FD45-4733-8811-C19A6A57CC0F}" type="pres">
      <dgm:prSet presAssocID="{5F192F22-5671-44E3-B0C2-EE965E497CFD}" presName="sibTrans" presStyleCnt="0"/>
      <dgm:spPr/>
    </dgm:pt>
    <dgm:pt modelId="{C79C9B56-F0DE-4CDA-A466-03DB9A9E4582}" type="pres">
      <dgm:prSet presAssocID="{8F875A52-41BC-478E-A29F-62DC96B9C48E}" presName="composite" presStyleCnt="0"/>
      <dgm:spPr/>
    </dgm:pt>
    <dgm:pt modelId="{651CF3C3-01ED-43D8-83C7-FCE9B6386FAB}" type="pres">
      <dgm:prSet presAssocID="{8F875A52-41BC-478E-A29F-62DC96B9C48E}" presName="bentUpArrow1" presStyleLbl="alignImgPlace1" presStyleIdx="1" presStyleCnt="3" custLinFactNeighborX="-15896" custLinFactNeighborY="2129"/>
      <dgm:spPr/>
    </dgm:pt>
    <dgm:pt modelId="{16E64709-CDAA-4CB0-BA5D-E84639AE05E6}" type="pres">
      <dgm:prSet presAssocID="{8F875A52-41BC-478E-A29F-62DC96B9C48E}" presName="ParentText" presStyleLbl="node1" presStyleIdx="1" presStyleCnt="4" custLinFactNeighborX="-24030" custLinFactNeighborY="1862">
        <dgm:presLayoutVars>
          <dgm:chMax val="1"/>
          <dgm:chPref val="1"/>
          <dgm:bulletEnabled val="1"/>
        </dgm:presLayoutVars>
      </dgm:prSet>
      <dgm:spPr/>
    </dgm:pt>
    <dgm:pt modelId="{BFA77CD5-41D6-497D-9F15-60935A7C5EBE}" type="pres">
      <dgm:prSet presAssocID="{8F875A52-41BC-478E-A29F-62DC96B9C48E}" presName="ChildText" presStyleLbl="revTx" presStyleIdx="1" presStyleCnt="3" custScaleX="285559" custLinFactNeighborX="42949" custLinFactNeighborY="2367">
        <dgm:presLayoutVars>
          <dgm:chMax val="0"/>
          <dgm:chPref val="0"/>
          <dgm:bulletEnabled val="1"/>
        </dgm:presLayoutVars>
      </dgm:prSet>
      <dgm:spPr/>
    </dgm:pt>
    <dgm:pt modelId="{D6CEEB62-BDE8-4ADE-BE81-1E79BD4FD5A8}" type="pres">
      <dgm:prSet presAssocID="{32B9DA9A-8E1C-4F4C-B0CE-4F57DA26C2C5}" presName="sibTrans" presStyleCnt="0"/>
      <dgm:spPr/>
    </dgm:pt>
    <dgm:pt modelId="{F2EEF76E-F7AF-4185-B9D4-7A26853DFF9C}" type="pres">
      <dgm:prSet presAssocID="{BEB37D22-48B4-40B4-8B5F-230B7BBC215E}" presName="composite" presStyleCnt="0"/>
      <dgm:spPr/>
    </dgm:pt>
    <dgm:pt modelId="{B73C5C07-FF77-459C-A1CE-969FE2DA9FD5}" type="pres">
      <dgm:prSet presAssocID="{BEB37D22-48B4-40B4-8B5F-230B7BBC215E}" presName="bentUpArrow1" presStyleLbl="alignImgPlace1" presStyleIdx="2" presStyleCnt="3" custLinFactNeighborX="-59703" custLinFactNeighborY="264"/>
      <dgm:spPr/>
    </dgm:pt>
    <dgm:pt modelId="{EAB2BEC1-EE04-4FB6-A159-B58EB77563E6}" type="pres">
      <dgm:prSet presAssocID="{BEB37D22-48B4-40B4-8B5F-230B7BBC215E}" presName="ParentText" presStyleLbl="node1" presStyleIdx="2" presStyleCnt="4" custLinFactNeighborX="-49436" custLinFactNeighborY="-2677">
        <dgm:presLayoutVars>
          <dgm:chMax val="1"/>
          <dgm:chPref val="1"/>
          <dgm:bulletEnabled val="1"/>
        </dgm:presLayoutVars>
      </dgm:prSet>
      <dgm:spPr/>
    </dgm:pt>
    <dgm:pt modelId="{82E07959-A3A3-4E24-B4E7-0F85395A6C80}" type="pres">
      <dgm:prSet presAssocID="{BEB37D22-48B4-40B4-8B5F-230B7BBC215E}" presName="ChildText" presStyleLbl="revTx" presStyleIdx="2" presStyleCnt="3" custScaleX="194173" custLinFactNeighborX="-17213" custLinFactNeighborY="8613">
        <dgm:presLayoutVars>
          <dgm:chMax val="0"/>
          <dgm:chPref val="0"/>
          <dgm:bulletEnabled val="1"/>
        </dgm:presLayoutVars>
      </dgm:prSet>
      <dgm:spPr/>
    </dgm:pt>
    <dgm:pt modelId="{932BCA0C-B5C4-4527-AEF5-D30E4DC8ADD1}" type="pres">
      <dgm:prSet presAssocID="{33EECAAE-73AD-4E3B-AD21-9A4E6F37369B}" presName="sibTrans" presStyleCnt="0"/>
      <dgm:spPr/>
    </dgm:pt>
    <dgm:pt modelId="{3EE72DEE-0EDE-4455-83F4-1B58848A18CE}" type="pres">
      <dgm:prSet presAssocID="{C9F659BC-2E80-4DDF-A2BF-9C425ED0EF98}" presName="composite" presStyleCnt="0"/>
      <dgm:spPr/>
    </dgm:pt>
    <dgm:pt modelId="{3D3F48B5-696A-477C-8FCC-5289EA21486A}" type="pres">
      <dgm:prSet presAssocID="{C9F659BC-2E80-4DDF-A2BF-9C425ED0EF98}" presName="ParentText" presStyleLbl="node1" presStyleIdx="3" presStyleCnt="4" custLinFactX="-10027" custLinFactNeighborX="-100000" custLinFactNeighborY="-9766">
        <dgm:presLayoutVars>
          <dgm:chMax val="1"/>
          <dgm:chPref val="1"/>
          <dgm:bulletEnabled val="1"/>
        </dgm:presLayoutVars>
      </dgm:prSet>
      <dgm:spPr/>
    </dgm:pt>
  </dgm:ptLst>
  <dgm:cxnLst>
    <dgm:cxn modelId="{1316CC3A-D14D-4A92-BAB6-72DD3036B6DF}" srcId="{9856985A-B152-4BAE-99A6-68A22C49E895}" destId="{8F875A52-41BC-478E-A29F-62DC96B9C48E}" srcOrd="1" destOrd="0" parTransId="{B189C395-36F6-451D-9D2C-C9186B28D971}" sibTransId="{32B9DA9A-8E1C-4F4C-B0CE-4F57DA26C2C5}"/>
    <dgm:cxn modelId="{BDEA3F67-4A6E-4060-BFF6-A910737FBEA9}" srcId="{9856985A-B152-4BAE-99A6-68A22C49E895}" destId="{C9F659BC-2E80-4DDF-A2BF-9C425ED0EF98}" srcOrd="3" destOrd="0" parTransId="{2A6F2F88-DB1A-49C1-87C0-6B540741E0BB}" sibTransId="{E1FE093D-6E65-43D4-A6CE-F0DF847AB943}"/>
    <dgm:cxn modelId="{B746B369-B20E-4DC6-83F7-427C4D2F4BDD}" type="presOf" srcId="{9856985A-B152-4BAE-99A6-68A22C49E895}" destId="{AEFB433B-8021-4415-87E5-17890F8D04CC}" srcOrd="0" destOrd="0" presId="urn:microsoft.com/office/officeart/2005/8/layout/StepDownProcess"/>
    <dgm:cxn modelId="{2C43817C-4FC0-4DA9-8A59-C8A73C8AEF3B}" srcId="{5DCDAA9C-99A4-490E-B28C-E0FD1438C72D}" destId="{E594CB75-898D-4A9F-95C6-89E5A176B740}" srcOrd="0" destOrd="0" parTransId="{03DFC48C-DD53-4D4A-8744-5066CDCEBB5A}" sibTransId="{A695EC02-DBC1-48FF-A0E2-A342F86544F3}"/>
    <dgm:cxn modelId="{41521A80-A0D8-4484-9AD7-B421AB3B851C}" type="presOf" srcId="{BEB37D22-48B4-40B4-8B5F-230B7BBC215E}" destId="{EAB2BEC1-EE04-4FB6-A159-B58EB77563E6}" srcOrd="0" destOrd="0" presId="urn:microsoft.com/office/officeart/2005/8/layout/StepDownProcess"/>
    <dgm:cxn modelId="{4FD68481-1FEC-4110-BA24-E1D135DF6460}" srcId="{8F875A52-41BC-478E-A29F-62DC96B9C48E}" destId="{0A249499-9948-4B6A-8422-D7D93FCFFCD3}" srcOrd="0" destOrd="0" parTransId="{55226C4E-5EE9-46D3-9602-F686D3B1BE81}" sibTransId="{AA4C89C0-FE96-45EB-BD7E-845CCE303E40}"/>
    <dgm:cxn modelId="{B67E659A-6D7D-4028-8216-D313D6467B37}" type="presOf" srcId="{C9F659BC-2E80-4DDF-A2BF-9C425ED0EF98}" destId="{3D3F48B5-696A-477C-8FCC-5289EA21486A}" srcOrd="0" destOrd="0" presId="urn:microsoft.com/office/officeart/2005/8/layout/StepDownProcess"/>
    <dgm:cxn modelId="{7476CCA0-262F-4868-8FDC-1D04325D47D4}" type="presOf" srcId="{F1070E56-05DE-4D73-B89A-576051DF0406}" destId="{82E07959-A3A3-4E24-B4E7-0F85395A6C80}" srcOrd="0" destOrd="0" presId="urn:microsoft.com/office/officeart/2005/8/layout/StepDownProcess"/>
    <dgm:cxn modelId="{D4C099A8-BE8C-4B84-B26D-4F43E18585B4}" srcId="{BEB37D22-48B4-40B4-8B5F-230B7BBC215E}" destId="{F1070E56-05DE-4D73-B89A-576051DF0406}" srcOrd="0" destOrd="0" parTransId="{A9D7BC8B-5221-4360-8EC1-4B3343D49D23}" sibTransId="{BB3DC2C4-C7DD-4A03-810B-2705DB2E8DFA}"/>
    <dgm:cxn modelId="{D1FA8EB6-86EA-4A42-AC84-556BE60C641C}" srcId="{9856985A-B152-4BAE-99A6-68A22C49E895}" destId="{BEB37D22-48B4-40B4-8B5F-230B7BBC215E}" srcOrd="2" destOrd="0" parTransId="{D25334ED-AB0F-4E6B-A617-E5B8FCCC5AD8}" sibTransId="{33EECAAE-73AD-4E3B-AD21-9A4E6F37369B}"/>
    <dgm:cxn modelId="{CDB932DC-5E4A-4FB7-81B1-AF4477A38012}" type="presOf" srcId="{5DCDAA9C-99A4-490E-B28C-E0FD1438C72D}" destId="{AE541AD7-AF8F-4C59-9AEC-26BDB25FF41C}" srcOrd="0" destOrd="0" presId="urn:microsoft.com/office/officeart/2005/8/layout/StepDownProcess"/>
    <dgm:cxn modelId="{2CDA90DF-AB30-400F-98F8-EE18790A225C}" type="presOf" srcId="{0A249499-9948-4B6A-8422-D7D93FCFFCD3}" destId="{BFA77CD5-41D6-497D-9F15-60935A7C5EBE}" srcOrd="0" destOrd="0" presId="urn:microsoft.com/office/officeart/2005/8/layout/StepDownProcess"/>
    <dgm:cxn modelId="{3E2964E1-01C5-4484-828C-58DEAF2068A7}" type="presOf" srcId="{8F875A52-41BC-478E-A29F-62DC96B9C48E}" destId="{16E64709-CDAA-4CB0-BA5D-E84639AE05E6}" srcOrd="0" destOrd="0" presId="urn:microsoft.com/office/officeart/2005/8/layout/StepDownProcess"/>
    <dgm:cxn modelId="{CDEF96E6-D587-43D6-9B36-2D0B4FFB0C2A}" srcId="{9856985A-B152-4BAE-99A6-68A22C49E895}" destId="{5DCDAA9C-99A4-490E-B28C-E0FD1438C72D}" srcOrd="0" destOrd="0" parTransId="{7B26BD6C-E5DE-4C03-88DB-23AC74FC016C}" sibTransId="{5F192F22-5671-44E3-B0C2-EE965E497CFD}"/>
    <dgm:cxn modelId="{D114E4E7-43DD-45E7-B923-5B069FDF30F3}" type="presOf" srcId="{E594CB75-898D-4A9F-95C6-89E5A176B740}" destId="{67E68DCD-8BDF-49FD-8A6C-C6F48A8E3AB1}" srcOrd="0" destOrd="0" presId="urn:microsoft.com/office/officeart/2005/8/layout/StepDownProcess"/>
    <dgm:cxn modelId="{91DA3009-2915-40CA-95A5-0E31B5BEFCA4}" type="presParOf" srcId="{AEFB433B-8021-4415-87E5-17890F8D04CC}" destId="{BE5DD93C-8485-4016-8391-2FD5C07829F9}" srcOrd="0" destOrd="0" presId="urn:microsoft.com/office/officeart/2005/8/layout/StepDownProcess"/>
    <dgm:cxn modelId="{07C79896-DA95-4C52-A2C3-7595DB3C4412}" type="presParOf" srcId="{BE5DD93C-8485-4016-8391-2FD5C07829F9}" destId="{76006FC9-39B5-4013-9BD0-B92DA57662C7}" srcOrd="0" destOrd="0" presId="urn:microsoft.com/office/officeart/2005/8/layout/StepDownProcess"/>
    <dgm:cxn modelId="{01266B7F-866A-448B-96DF-1A7F7510D26C}" type="presParOf" srcId="{BE5DD93C-8485-4016-8391-2FD5C07829F9}" destId="{AE541AD7-AF8F-4C59-9AEC-26BDB25FF41C}" srcOrd="1" destOrd="0" presId="urn:microsoft.com/office/officeart/2005/8/layout/StepDownProcess"/>
    <dgm:cxn modelId="{C5B909E6-E066-42D7-87E1-6203B88AAFD2}" type="presParOf" srcId="{BE5DD93C-8485-4016-8391-2FD5C07829F9}" destId="{67E68DCD-8BDF-49FD-8A6C-C6F48A8E3AB1}" srcOrd="2" destOrd="0" presId="urn:microsoft.com/office/officeart/2005/8/layout/StepDownProcess"/>
    <dgm:cxn modelId="{78B9127F-3AFB-4FD8-BD7E-296C715BDEB8}" type="presParOf" srcId="{AEFB433B-8021-4415-87E5-17890F8D04CC}" destId="{CBB85E93-FD45-4733-8811-C19A6A57CC0F}" srcOrd="1" destOrd="0" presId="urn:microsoft.com/office/officeart/2005/8/layout/StepDownProcess"/>
    <dgm:cxn modelId="{7C6BC095-1B13-4726-8114-19BB4F189D32}" type="presParOf" srcId="{AEFB433B-8021-4415-87E5-17890F8D04CC}" destId="{C79C9B56-F0DE-4CDA-A466-03DB9A9E4582}" srcOrd="2" destOrd="0" presId="urn:microsoft.com/office/officeart/2005/8/layout/StepDownProcess"/>
    <dgm:cxn modelId="{9BDE276E-E3DC-4BEF-9FDA-92D0A5220C1F}" type="presParOf" srcId="{C79C9B56-F0DE-4CDA-A466-03DB9A9E4582}" destId="{651CF3C3-01ED-43D8-83C7-FCE9B6386FAB}" srcOrd="0" destOrd="0" presId="urn:microsoft.com/office/officeart/2005/8/layout/StepDownProcess"/>
    <dgm:cxn modelId="{E4D76705-7E51-4094-9F00-7EFB0BD3AA29}" type="presParOf" srcId="{C79C9B56-F0DE-4CDA-A466-03DB9A9E4582}" destId="{16E64709-CDAA-4CB0-BA5D-E84639AE05E6}" srcOrd="1" destOrd="0" presId="urn:microsoft.com/office/officeart/2005/8/layout/StepDownProcess"/>
    <dgm:cxn modelId="{A46F1A22-F2DE-4233-BC10-469F6574F57A}" type="presParOf" srcId="{C79C9B56-F0DE-4CDA-A466-03DB9A9E4582}" destId="{BFA77CD5-41D6-497D-9F15-60935A7C5EBE}" srcOrd="2" destOrd="0" presId="urn:microsoft.com/office/officeart/2005/8/layout/StepDownProcess"/>
    <dgm:cxn modelId="{E6120D1D-2589-4157-8721-5B2711E6F136}" type="presParOf" srcId="{AEFB433B-8021-4415-87E5-17890F8D04CC}" destId="{D6CEEB62-BDE8-4ADE-BE81-1E79BD4FD5A8}" srcOrd="3" destOrd="0" presId="urn:microsoft.com/office/officeart/2005/8/layout/StepDownProcess"/>
    <dgm:cxn modelId="{429101F3-6E59-4200-8E60-BBEDED1247DC}" type="presParOf" srcId="{AEFB433B-8021-4415-87E5-17890F8D04CC}" destId="{F2EEF76E-F7AF-4185-B9D4-7A26853DFF9C}" srcOrd="4" destOrd="0" presId="urn:microsoft.com/office/officeart/2005/8/layout/StepDownProcess"/>
    <dgm:cxn modelId="{963CF785-58D9-440A-9E87-8817500C9FAF}" type="presParOf" srcId="{F2EEF76E-F7AF-4185-B9D4-7A26853DFF9C}" destId="{B73C5C07-FF77-459C-A1CE-969FE2DA9FD5}" srcOrd="0" destOrd="0" presId="urn:microsoft.com/office/officeart/2005/8/layout/StepDownProcess"/>
    <dgm:cxn modelId="{A424EE0A-2D3C-4022-987D-B8E49693A884}" type="presParOf" srcId="{F2EEF76E-F7AF-4185-B9D4-7A26853DFF9C}" destId="{EAB2BEC1-EE04-4FB6-A159-B58EB77563E6}" srcOrd="1" destOrd="0" presId="urn:microsoft.com/office/officeart/2005/8/layout/StepDownProcess"/>
    <dgm:cxn modelId="{D69D3ACA-B2C1-4D79-9586-14BDDB15E8E1}" type="presParOf" srcId="{F2EEF76E-F7AF-4185-B9D4-7A26853DFF9C}" destId="{82E07959-A3A3-4E24-B4E7-0F85395A6C80}" srcOrd="2" destOrd="0" presId="urn:microsoft.com/office/officeart/2005/8/layout/StepDownProcess"/>
    <dgm:cxn modelId="{4F16E65A-18AA-4B12-9ABC-1A49D502A7B8}" type="presParOf" srcId="{AEFB433B-8021-4415-87E5-17890F8D04CC}" destId="{932BCA0C-B5C4-4527-AEF5-D30E4DC8ADD1}" srcOrd="5" destOrd="0" presId="urn:microsoft.com/office/officeart/2005/8/layout/StepDownProcess"/>
    <dgm:cxn modelId="{7D0C65A7-CBE9-44D0-8847-4E1A33933A06}" type="presParOf" srcId="{AEFB433B-8021-4415-87E5-17890F8D04CC}" destId="{3EE72DEE-0EDE-4455-83F4-1B58848A18CE}" srcOrd="6" destOrd="0" presId="urn:microsoft.com/office/officeart/2005/8/layout/StepDownProcess"/>
    <dgm:cxn modelId="{4438533B-268C-4518-9EB9-65A0D5000B50}" type="presParOf" srcId="{3EE72DEE-0EDE-4455-83F4-1B58848A18CE}" destId="{3D3F48B5-696A-477C-8FCC-5289EA21486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C9DA0-0EFE-4B68-AE69-03F63830CE7F}">
      <dsp:nvSpPr>
        <dsp:cNvPr id="0" name=""/>
        <dsp:cNvSpPr/>
      </dsp:nvSpPr>
      <dsp:spPr>
        <a:xfrm>
          <a:off x="2798974" y="1385601"/>
          <a:ext cx="1867743" cy="186774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2EF2FB-CC46-4890-9FB0-1435EC324256}">
      <dsp:nvSpPr>
        <dsp:cNvPr id="0" name=""/>
        <dsp:cNvSpPr/>
      </dsp:nvSpPr>
      <dsp:spPr>
        <a:xfrm>
          <a:off x="2649555" y="450143"/>
          <a:ext cx="2166582" cy="71295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Safety | </a:t>
          </a:r>
          <a:r>
            <a:rPr lang="en-US" sz="1600" kern="1200" dirty="0"/>
            <a:t>enhance safety for all users</a:t>
          </a:r>
        </a:p>
      </dsp:txBody>
      <dsp:txXfrm>
        <a:off x="2649555" y="450143"/>
        <a:ext cx="2166582" cy="712955"/>
      </dsp:txXfrm>
    </dsp:sp>
    <dsp:sp modelId="{6E2E39CF-4955-4AD0-AFA6-D6AD855D98BC}">
      <dsp:nvSpPr>
        <dsp:cNvPr id="0" name=""/>
        <dsp:cNvSpPr/>
      </dsp:nvSpPr>
      <dsp:spPr>
        <a:xfrm>
          <a:off x="3509464" y="1901632"/>
          <a:ext cx="1867743" cy="186774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4FF1989-BF59-486C-BD0D-A45BA2E390EE}">
      <dsp:nvSpPr>
        <dsp:cNvPr id="0" name=""/>
        <dsp:cNvSpPr/>
      </dsp:nvSpPr>
      <dsp:spPr>
        <a:xfrm>
          <a:off x="5492799" y="1519011"/>
          <a:ext cx="2008612" cy="13607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Multimodal | </a:t>
          </a:r>
          <a:r>
            <a:rPr lang="en-US" sz="1600" kern="1200" dirty="0"/>
            <a:t>advance</a:t>
          </a:r>
          <a:r>
            <a:rPr lang="en-US" sz="1600" b="1" kern="1200" dirty="0"/>
            <a:t> </a:t>
          </a:r>
          <a:r>
            <a:rPr lang="en-US" sz="1600" kern="1200" dirty="0"/>
            <a:t>Complete Streets improvements to transform corridor from vehicular thoroughfare to multimodal corridor</a:t>
          </a:r>
        </a:p>
      </dsp:txBody>
      <dsp:txXfrm>
        <a:off x="5492799" y="1519011"/>
        <a:ext cx="2008612" cy="1360784"/>
      </dsp:txXfrm>
    </dsp:sp>
    <dsp:sp modelId="{DE426E0B-C6E5-452F-8D9D-702BF8020D76}">
      <dsp:nvSpPr>
        <dsp:cNvPr id="0" name=""/>
        <dsp:cNvSpPr/>
      </dsp:nvSpPr>
      <dsp:spPr>
        <a:xfrm>
          <a:off x="3238268" y="2737313"/>
          <a:ext cx="1867743" cy="186774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0F758DA-68C5-4397-A718-A4272E7A5D94}">
      <dsp:nvSpPr>
        <dsp:cNvPr id="0" name=""/>
        <dsp:cNvSpPr/>
      </dsp:nvSpPr>
      <dsp:spPr>
        <a:xfrm>
          <a:off x="5227041" y="3840349"/>
          <a:ext cx="1942452" cy="13607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Premium Transit | </a:t>
          </a:r>
          <a:r>
            <a:rPr lang="en-US" sz="1600" kern="1200" dirty="0"/>
            <a:t>serve riders via frequent, accessible and reliable service</a:t>
          </a:r>
        </a:p>
      </dsp:txBody>
      <dsp:txXfrm>
        <a:off x="5227041" y="3840349"/>
        <a:ext cx="1942452" cy="1360784"/>
      </dsp:txXfrm>
    </dsp:sp>
    <dsp:sp modelId="{F0DA285B-5DF6-4024-BFC9-8D2D003165B1}">
      <dsp:nvSpPr>
        <dsp:cNvPr id="0" name=""/>
        <dsp:cNvSpPr/>
      </dsp:nvSpPr>
      <dsp:spPr>
        <a:xfrm>
          <a:off x="2359681" y="2737313"/>
          <a:ext cx="1867743" cy="186774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019C416-4D73-4784-AD5A-C59DB134215F}">
      <dsp:nvSpPr>
        <dsp:cNvPr id="0" name=""/>
        <dsp:cNvSpPr/>
      </dsp:nvSpPr>
      <dsp:spPr>
        <a:xfrm>
          <a:off x="296199" y="3840349"/>
          <a:ext cx="1942452" cy="13607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Sustainability |</a:t>
          </a:r>
          <a:r>
            <a:rPr lang="en-US" sz="1600" kern="1200" dirty="0"/>
            <a:t> adapt to changing climate and implement durable solutions</a:t>
          </a:r>
        </a:p>
      </dsp:txBody>
      <dsp:txXfrm>
        <a:off x="296199" y="3840349"/>
        <a:ext cx="1942452" cy="1360784"/>
      </dsp:txXfrm>
    </dsp:sp>
    <dsp:sp modelId="{6A7678CA-F4C2-46BA-94F2-E40B581D3301}">
      <dsp:nvSpPr>
        <dsp:cNvPr id="0" name=""/>
        <dsp:cNvSpPr/>
      </dsp:nvSpPr>
      <dsp:spPr>
        <a:xfrm>
          <a:off x="2088485" y="1901632"/>
          <a:ext cx="1867743" cy="186774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64CCF71-0C87-4183-BE8A-F03BA69730F7}">
      <dsp:nvSpPr>
        <dsp:cNvPr id="0" name=""/>
        <dsp:cNvSpPr/>
      </dsp:nvSpPr>
      <dsp:spPr>
        <a:xfrm>
          <a:off x="-2639" y="1519011"/>
          <a:ext cx="1942452" cy="13607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Community |</a:t>
          </a:r>
          <a:r>
            <a:rPr lang="en-US" sz="1600" kern="1200" dirty="0"/>
            <a:t> facilitate access to opportunities and foster inclusion</a:t>
          </a:r>
        </a:p>
      </dsp:txBody>
      <dsp:txXfrm>
        <a:off x="-2639" y="1519011"/>
        <a:ext cx="1942452" cy="1360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06FC9-39B5-4013-9BD0-B92DA57662C7}">
      <dsp:nvSpPr>
        <dsp:cNvPr id="0" name=""/>
        <dsp:cNvSpPr/>
      </dsp:nvSpPr>
      <dsp:spPr>
        <a:xfrm rot="5400000">
          <a:off x="1550174" y="1178423"/>
          <a:ext cx="1034912" cy="1178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41AD7-AF8F-4C59-9AEC-26BDB25FF41C}">
      <dsp:nvSpPr>
        <dsp:cNvPr id="0" name=""/>
        <dsp:cNvSpPr/>
      </dsp:nvSpPr>
      <dsp:spPr>
        <a:xfrm>
          <a:off x="1275985" y="31202"/>
          <a:ext cx="1742183" cy="12194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Stage 1</a:t>
          </a:r>
        </a:p>
      </dsp:txBody>
      <dsp:txXfrm>
        <a:off x="1335525" y="90742"/>
        <a:ext cx="1623103" cy="1100391"/>
      </dsp:txXfrm>
    </dsp:sp>
    <dsp:sp modelId="{67E68DCD-8BDF-49FD-8A6C-C6F48A8E3AB1}">
      <dsp:nvSpPr>
        <dsp:cNvPr id="0" name=""/>
        <dsp:cNvSpPr/>
      </dsp:nvSpPr>
      <dsp:spPr>
        <a:xfrm>
          <a:off x="3010439" y="105598"/>
          <a:ext cx="5570670" cy="98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Alternatives Analysis (2025-2026) –</a:t>
          </a:r>
          <a:r>
            <a:rPr lang="en-US" sz="2000" b="1" kern="1200" dirty="0"/>
            <a:t>Preferred Alternative by Summer 2026 </a:t>
          </a:r>
        </a:p>
      </dsp:txBody>
      <dsp:txXfrm>
        <a:off x="3010439" y="105598"/>
        <a:ext cx="5570670" cy="985630"/>
      </dsp:txXfrm>
    </dsp:sp>
    <dsp:sp modelId="{651CF3C3-01ED-43D8-83C7-FCE9B6386FAB}">
      <dsp:nvSpPr>
        <dsp:cNvPr id="0" name=""/>
        <dsp:cNvSpPr/>
      </dsp:nvSpPr>
      <dsp:spPr>
        <a:xfrm rot="5400000">
          <a:off x="3627205" y="2570326"/>
          <a:ext cx="1034912" cy="1178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64709-CDAA-4CB0-BA5D-E84639AE05E6}">
      <dsp:nvSpPr>
        <dsp:cNvPr id="0" name=""/>
        <dsp:cNvSpPr/>
      </dsp:nvSpPr>
      <dsp:spPr>
        <a:xfrm>
          <a:off x="3121657" y="1423778"/>
          <a:ext cx="1742183" cy="12194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Stage 2</a:t>
          </a:r>
        </a:p>
      </dsp:txBody>
      <dsp:txXfrm>
        <a:off x="3181197" y="1483318"/>
        <a:ext cx="1623103" cy="1100391"/>
      </dsp:txXfrm>
    </dsp:sp>
    <dsp:sp modelId="{BFA77CD5-41D6-497D-9F15-60935A7C5EBE}">
      <dsp:nvSpPr>
        <dsp:cNvPr id="0" name=""/>
        <dsp:cNvSpPr/>
      </dsp:nvSpPr>
      <dsp:spPr>
        <a:xfrm>
          <a:off x="4651086" y="1540706"/>
          <a:ext cx="3618312" cy="98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Environmental Review and Preliminary Design (2026-2027)</a:t>
          </a:r>
        </a:p>
      </dsp:txBody>
      <dsp:txXfrm>
        <a:off x="4651086" y="1540706"/>
        <a:ext cx="3618312" cy="985630"/>
      </dsp:txXfrm>
    </dsp:sp>
    <dsp:sp modelId="{B73C5C07-FF77-459C-A1CE-969FE2DA9FD5}">
      <dsp:nvSpPr>
        <dsp:cNvPr id="0" name=""/>
        <dsp:cNvSpPr/>
      </dsp:nvSpPr>
      <dsp:spPr>
        <a:xfrm rot="5400000">
          <a:off x="5784987" y="3920894"/>
          <a:ext cx="1034912" cy="1178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2BEC1-EE04-4FB6-A159-B58EB77563E6}">
      <dsp:nvSpPr>
        <dsp:cNvPr id="0" name=""/>
        <dsp:cNvSpPr/>
      </dsp:nvSpPr>
      <dsp:spPr>
        <a:xfrm>
          <a:off x="5352960" y="2738295"/>
          <a:ext cx="1742183" cy="12194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Stage 3</a:t>
          </a:r>
        </a:p>
      </dsp:txBody>
      <dsp:txXfrm>
        <a:off x="5412500" y="2797835"/>
        <a:ext cx="1623103" cy="1100391"/>
      </dsp:txXfrm>
    </dsp:sp>
    <dsp:sp modelId="{82E07959-A3A3-4E24-B4E7-0F85395A6C80}">
      <dsp:nvSpPr>
        <dsp:cNvPr id="0" name=""/>
        <dsp:cNvSpPr/>
      </dsp:nvSpPr>
      <dsp:spPr>
        <a:xfrm>
          <a:off x="7141671" y="2972138"/>
          <a:ext cx="2460362" cy="98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Final Design* (2028-2029)</a:t>
          </a:r>
        </a:p>
      </dsp:txBody>
      <dsp:txXfrm>
        <a:off x="7141671" y="2972138"/>
        <a:ext cx="2460362" cy="985630"/>
      </dsp:txXfrm>
    </dsp:sp>
    <dsp:sp modelId="{3D3F48B5-696A-477C-8FCC-5289EA21486A}">
      <dsp:nvSpPr>
        <dsp:cNvPr id="0" name=""/>
        <dsp:cNvSpPr/>
      </dsp:nvSpPr>
      <dsp:spPr>
        <a:xfrm>
          <a:off x="6971275" y="4021716"/>
          <a:ext cx="1742183" cy="12194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Stage 4</a:t>
          </a:r>
        </a:p>
      </dsp:txBody>
      <dsp:txXfrm>
        <a:off x="7030815" y="4081256"/>
        <a:ext cx="1623103" cy="1100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D4D872-C90F-EDE9-A93D-5061C89F03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8774B-FA77-C1C9-A0A7-922A64CC72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CEED4-15EF-4D67-A2FD-058E10DFB9BC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F528B-81BD-7F6B-A4AA-4DC681E360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BB450-656F-09AC-200B-1AF783D5F4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9B361-A829-45AC-9EF3-124A466692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95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D41CA-4FC4-422E-A267-F2F1DE4075BE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3D478-0120-47E9-8E88-E5F6C2527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2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D478-0120-47E9-8E88-E5F6C2527D8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1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D478-0120-47E9-8E88-E5F6C2527D8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6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slide, pause and ask for feedback from group</a:t>
            </a:r>
          </a:p>
          <a:p>
            <a:r>
              <a:rPr lang="en-US" dirty="0"/>
              <a:t>What’s import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D478-0120-47E9-8E88-E5F6C2527D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75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BRT is not a one size fits all approach</a:t>
            </a:r>
          </a:p>
          <a:p>
            <a:r>
              <a:rPr lang="en-US" dirty="0"/>
              <a:t>Could be a combination of dedicated bus lanes, with mixed flow traffic</a:t>
            </a:r>
          </a:p>
          <a:p>
            <a:r>
              <a:rPr lang="en-US" dirty="0"/>
              <a:t>Providing shelter for the weather with the bus stations (heat and cold)</a:t>
            </a:r>
          </a:p>
          <a:p>
            <a:r>
              <a:rPr lang="en-US" dirty="0"/>
              <a:t>Light-rail on rubber tires/wheels, conceptually (many components of rail service, and bringing to bus service)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D478-0120-47E9-8E88-E5F6C2527D8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1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Katie will open up meeting and 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D478-0120-47E9-8E88-E5F6C2527D8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7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E9642-A823-1B48-035A-4CD9BEB5C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13CDB-106C-45F8-64E7-2A74B4801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08EA0-1523-E2E5-1235-B02FDC0F0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/>
                <a:ea typeface="Calibri"/>
                <a:cs typeface="Calibri"/>
              </a:rPr>
              <a:t>-Highlight 3 EAC Meetings</a:t>
            </a:r>
          </a:p>
          <a:p>
            <a:r>
              <a:rPr lang="en-US" b="1" dirty="0">
                <a:latin typeface="Calibri"/>
                <a:ea typeface="Calibri"/>
                <a:cs typeface="Calibri"/>
              </a:rPr>
              <a:t>	-1</a:t>
            </a:r>
            <a:r>
              <a:rPr lang="en-US" b="1" baseline="30000" dirty="0">
                <a:latin typeface="Calibri"/>
                <a:ea typeface="Calibri"/>
                <a:cs typeface="Calibri"/>
              </a:rPr>
              <a:t>st</a:t>
            </a:r>
            <a:r>
              <a:rPr lang="en-US" b="1" dirty="0">
                <a:latin typeface="Calibri"/>
                <a:ea typeface="Calibri"/>
                <a:cs typeface="Calibri"/>
              </a:rPr>
              <a:t> meeting is to define community goals</a:t>
            </a:r>
          </a:p>
          <a:p>
            <a:r>
              <a:rPr lang="en-US" b="1" dirty="0">
                <a:latin typeface="Calibri"/>
                <a:ea typeface="Calibri"/>
                <a:cs typeface="Calibri"/>
              </a:rPr>
              <a:t>	-2</a:t>
            </a:r>
            <a:r>
              <a:rPr lang="en-US" b="1" baseline="30000" dirty="0">
                <a:latin typeface="Calibri"/>
                <a:ea typeface="Calibri"/>
                <a:cs typeface="Calibri"/>
              </a:rPr>
              <a:t>nd</a:t>
            </a:r>
            <a:r>
              <a:rPr lang="en-US" b="1" dirty="0">
                <a:latin typeface="Calibri"/>
                <a:ea typeface="Calibri"/>
                <a:cs typeface="Calibri"/>
              </a:rPr>
              <a:t> is alternatives refinement and evaluation</a:t>
            </a:r>
          </a:p>
          <a:p>
            <a:r>
              <a:rPr lang="en-US" b="1" dirty="0">
                <a:latin typeface="Calibri"/>
                <a:ea typeface="Calibri"/>
                <a:cs typeface="Calibri"/>
              </a:rPr>
              <a:t>	-3</a:t>
            </a:r>
            <a:r>
              <a:rPr lang="en-US" b="1" baseline="30000" dirty="0">
                <a:latin typeface="Calibri"/>
                <a:ea typeface="Calibri"/>
                <a:cs typeface="Calibri"/>
              </a:rPr>
              <a:t>rd</a:t>
            </a:r>
            <a:r>
              <a:rPr lang="en-US" b="1" dirty="0">
                <a:latin typeface="Calibri"/>
                <a:ea typeface="Calibri"/>
                <a:cs typeface="Calibri"/>
              </a:rPr>
              <a:t> is confirm LPA and BOD</a:t>
            </a:r>
          </a:p>
          <a:p>
            <a:endParaRPr lang="en-US" b="1" dirty="0">
              <a:latin typeface="Calibri"/>
              <a:ea typeface="Calibri"/>
              <a:cs typeface="Calibri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Steps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alternatives for public input and BAC comment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 refinement of alternatives and cross‑sections for County segments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Continued coordination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regarding bus stop design and BRT compatibility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Advancing the project into environmental review in 2026–2027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B8899-20C6-62C6-BEBF-9F428B13F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D478-0120-47E9-8E88-E5F6C2527D8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8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D4EA9-65D4-7C21-6064-ED1E0CCE0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33EC1-560A-BE73-F24D-A5F07324C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30D-9B80-4EE9-56D7-84D3C2FD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33D609-3B82-4E47-AA48-A0ED43669743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2CF0B-6C46-BBA4-5DB1-7661C9D7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1A1D5-BEFD-8C8D-D043-3151EDF2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collage of a city street&#10;&#10;Description automatically generated">
            <a:extLst>
              <a:ext uri="{FF2B5EF4-FFF2-40B4-BE49-F238E27FC236}">
                <a16:creationId xmlns:a16="http://schemas.microsoft.com/office/drawing/2014/main" id="{E75F91D5-315A-6ABF-17DD-D3BC3F51C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1345-DF26-A09E-44FA-4629246C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009A-20AD-2FCD-757B-AFB5D9F53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F2DF-4D70-F0B6-7A2F-D39E9428A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3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&#10;&#10;Description automatically generated">
            <a:extLst>
              <a:ext uri="{FF2B5EF4-FFF2-40B4-BE49-F238E27FC236}">
                <a16:creationId xmlns:a16="http://schemas.microsoft.com/office/drawing/2014/main" id="{E187561A-495B-5825-FC1B-5DD8D4CEB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01345-DF26-A09E-44FA-4629246C8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2618511" cy="5414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009A-20AD-2FCD-757B-AFB5D9F53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824" y="762000"/>
            <a:ext cx="6657975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F2DF-4D70-F0B6-7A2F-D39E9428A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curved lines&#10;&#10;Description automatically generated">
            <a:extLst>
              <a:ext uri="{FF2B5EF4-FFF2-40B4-BE49-F238E27FC236}">
                <a16:creationId xmlns:a16="http://schemas.microsoft.com/office/drawing/2014/main" id="{8839F8A9-140E-438D-F3CE-F2E8A1A77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E0D86-EC1C-DB46-910D-5AF1BDE5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8294"/>
            <a:ext cx="10515600" cy="30086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8A0A5-28EF-4EB0-D351-281C33948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25719-7AE7-40ED-2918-D257F0AB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33D609-3B82-4E47-AA48-A0ED43669743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EF9C4-C718-DF4D-C963-374BE114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83CD-0C37-80DF-E7DB-82CCE393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5940BE-4474-3B99-C982-CCF76E081308}"/>
              </a:ext>
            </a:extLst>
          </p:cNvPr>
          <p:cNvCxnSpPr/>
          <p:nvPr userDrawn="1"/>
        </p:nvCxnSpPr>
        <p:spPr>
          <a:xfrm>
            <a:off x="838200" y="4440174"/>
            <a:ext cx="1052195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50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2B9A-0DFA-289E-6E3F-E78E82E7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D5BCA-0C15-75F0-DE17-E87966F7B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2269"/>
            <a:ext cx="5181600" cy="48146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C831E-AB4E-E497-EB76-5C2BCA4DA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2269"/>
            <a:ext cx="5181600" cy="48146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2E7879-8A69-6214-7DDD-FB763FB88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7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D36A47-971A-E55B-9447-8CD035B6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AB3AC-5736-573D-6364-54D48D70B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4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D36A47-971A-E55B-9447-8CD035B6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AB3AC-5736-573D-6364-54D48D70B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28904-999F-2089-3BA1-E1864CC8C5D3}"/>
              </a:ext>
            </a:extLst>
          </p:cNvPr>
          <p:cNvSpPr/>
          <p:nvPr userDrawn="1"/>
        </p:nvSpPr>
        <p:spPr>
          <a:xfrm>
            <a:off x="523702" y="6126480"/>
            <a:ext cx="1903614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5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8590F-DBE1-AE1D-2DE9-5FD57578E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1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8590F-DBE1-AE1D-2DE9-5FD57578E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white and blue background&#10;&#10;Description automatically generated">
            <a:extLst>
              <a:ext uri="{FF2B5EF4-FFF2-40B4-BE49-F238E27FC236}">
                <a16:creationId xmlns:a16="http://schemas.microsoft.com/office/drawing/2014/main" id="{0DA9C557-697D-A754-0B03-AF3C7EEC5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8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18E7E-2D8E-0C8F-DBAE-74F057D5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6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D99D5-172F-FA94-2F6A-50920A906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4947"/>
            <a:ext cx="10515600" cy="485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5D5B-299A-1C5B-DC39-BC0C592D5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A9AC23-35EA-498A-9DD0-36C880B53F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BAD8F9-FAB9-7671-EC2E-759B97E99A8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4930" y="6262657"/>
            <a:ext cx="1647513" cy="5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5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6" r:id="rId3"/>
    <p:sldLayoutId id="2147483698" r:id="rId4"/>
    <p:sldLayoutId id="2147483699" r:id="rId5"/>
    <p:sldLayoutId id="2147483701" r:id="rId6"/>
    <p:sldLayoutId id="2147483704" r:id="rId7"/>
    <p:sldLayoutId id="2147483702" r:id="rId8"/>
    <p:sldLayoutId id="214748370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C8C52FF-39E0-8A44-524E-9DC88E899A0A}"/>
              </a:ext>
            </a:extLst>
          </p:cNvPr>
          <p:cNvGrpSpPr/>
          <p:nvPr/>
        </p:nvGrpSpPr>
        <p:grpSpPr>
          <a:xfrm>
            <a:off x="759518" y="2711261"/>
            <a:ext cx="7407938" cy="1879421"/>
            <a:chOff x="958722" y="2855569"/>
            <a:chExt cx="7407938" cy="18794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B64A43-27C2-EFB6-4338-EA310DB10E44}"/>
                </a:ext>
              </a:extLst>
            </p:cNvPr>
            <p:cNvSpPr txBox="1"/>
            <p:nvPr/>
          </p:nvSpPr>
          <p:spPr>
            <a:xfrm>
              <a:off x="958722" y="3087174"/>
              <a:ext cx="740793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Stockton Boulevard Safety and Transit Enhancement Project (STEP)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A1D798-67F4-82B5-C6B0-FBED232BA6A5}"/>
                </a:ext>
              </a:extLst>
            </p:cNvPr>
            <p:cNvSpPr txBox="1"/>
            <p:nvPr/>
          </p:nvSpPr>
          <p:spPr>
            <a:xfrm>
              <a:off x="958722" y="2855569"/>
              <a:ext cx="60975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Presentation for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8D061C-9468-BC93-D3F3-526F1EA05AFF}"/>
                </a:ext>
              </a:extLst>
            </p:cNvPr>
            <p:cNvSpPr txBox="1"/>
            <p:nvPr/>
          </p:nvSpPr>
          <p:spPr>
            <a:xfrm>
              <a:off x="958722" y="4088659"/>
              <a:ext cx="74079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Disability Advisory Commission </a:t>
              </a:r>
            </a:p>
            <a:p>
              <a:r>
                <a:rPr lang="en-US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Access Subcommittee Meeting - April 21, 2026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C2F2A9-C1AA-EEC1-4460-6EEBB8BBF2F4}"/>
                </a:ext>
              </a:extLst>
            </p:cNvPr>
            <p:cNvCxnSpPr>
              <a:cxnSpLocks/>
            </p:cNvCxnSpPr>
            <p:nvPr/>
          </p:nvCxnSpPr>
          <p:spPr>
            <a:xfrm>
              <a:off x="1052028" y="4061574"/>
              <a:ext cx="5880617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DAB3BE-3C64-38C6-ED1A-4F5B6874B717}"/>
              </a:ext>
            </a:extLst>
          </p:cNvPr>
          <p:cNvGrpSpPr/>
          <p:nvPr/>
        </p:nvGrpSpPr>
        <p:grpSpPr>
          <a:xfrm>
            <a:off x="8167456" y="5041679"/>
            <a:ext cx="1724899" cy="1054096"/>
            <a:chOff x="7160571" y="5293970"/>
            <a:chExt cx="1812264" cy="97454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877381-ECA0-D528-ADFF-EABFF5976F3D}"/>
                </a:ext>
              </a:extLst>
            </p:cNvPr>
            <p:cNvSpPr txBox="1"/>
            <p:nvPr/>
          </p:nvSpPr>
          <p:spPr>
            <a:xfrm>
              <a:off x="7502591" y="5293970"/>
              <a:ext cx="112822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Prepared for</a:t>
              </a:r>
            </a:p>
          </p:txBody>
        </p:sp>
        <p:pic>
          <p:nvPicPr>
            <p:cNvPr id="17" name="Picture 16" descr="A black and white logo&#10;&#10;Description automatically generated">
              <a:extLst>
                <a:ext uri="{FF2B5EF4-FFF2-40B4-BE49-F238E27FC236}">
                  <a16:creationId xmlns:a16="http://schemas.microsoft.com/office/drawing/2014/main" id="{D3D5DC1C-020C-26F8-218A-C83E940C6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571" y="5570969"/>
              <a:ext cx="1812264" cy="69754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12AE32-4BDA-770C-9D39-BB081D6F9414}"/>
              </a:ext>
            </a:extLst>
          </p:cNvPr>
          <p:cNvGrpSpPr/>
          <p:nvPr/>
        </p:nvGrpSpPr>
        <p:grpSpPr>
          <a:xfrm>
            <a:off x="9916495" y="5518287"/>
            <a:ext cx="1724899" cy="1154976"/>
            <a:chOff x="9104448" y="5305353"/>
            <a:chExt cx="1812264" cy="10678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22471E-8B2E-7846-2CA4-5F42D5A92C60}"/>
                </a:ext>
              </a:extLst>
            </p:cNvPr>
            <p:cNvSpPr txBox="1"/>
            <p:nvPr/>
          </p:nvSpPr>
          <p:spPr>
            <a:xfrm>
              <a:off x="9446468" y="5305353"/>
              <a:ext cx="112822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Prepared by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B3881FA-7FAD-ED9C-0F1B-9E8F85A79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04448" y="5602712"/>
              <a:ext cx="1812264" cy="7704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75CD6-124A-8207-2005-7FE00E6BE4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52" r="27687"/>
          <a:stretch>
            <a:fillRect/>
          </a:stretch>
        </p:blipFill>
        <p:spPr>
          <a:xfrm>
            <a:off x="8979357" y="3446909"/>
            <a:ext cx="1402568" cy="1270261"/>
          </a:xfrm>
          <a:prstGeom prst="rect">
            <a:avLst/>
          </a:prstGeom>
        </p:spPr>
      </p:pic>
      <p:pic>
        <p:nvPicPr>
          <p:cNvPr id="12" name="Picture 11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2F055B1A-A105-620C-2D3E-6457E464D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19" y="6060833"/>
            <a:ext cx="1874276" cy="3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61538-FC70-1EFC-F197-1795C6BD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EAC4-55CB-5B75-6912-80F9728F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06" y="383088"/>
            <a:ext cx="10783529" cy="58659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Stockton Blvd – Florin Rd to 65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 St – Existing Conditions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82A1-10C1-0B1C-8424-C23034348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52019"/>
            <a:ext cx="4994787" cy="3660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9BE02-9D9C-6B23-AAEB-9E1D5D868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26" y="3308384"/>
            <a:ext cx="2755540" cy="3147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A83729-B412-4B86-5873-E0BBD7555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4" t="-97" r="1141" b="13665"/>
          <a:stretch>
            <a:fillRect/>
          </a:stretch>
        </p:blipFill>
        <p:spPr>
          <a:xfrm>
            <a:off x="1104900" y="1267693"/>
            <a:ext cx="9982200" cy="17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6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7067-467E-3951-0824-5BDFAA69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317644"/>
            <a:ext cx="10172700" cy="58659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Stockton Blvd – Florin Road to 65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 Street – Proposed Conditions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B3AD0C-91FB-FBD9-C8DE-E4892BF88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12" y="1276275"/>
            <a:ext cx="10515600" cy="249931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400" dirty="0">
                <a:latin typeface="Arial"/>
                <a:cs typeface="Arial"/>
              </a:rPr>
              <a:t>Pros </a:t>
            </a:r>
            <a:endParaRPr lang="en-US" sz="24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Arial"/>
                <a:cs typeface="Arial"/>
              </a:rPr>
              <a:t>Continuation of Stockton Boulevard Complete Streets improvements being implemented south of Florin Road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Arial"/>
                <a:cs typeface="Arial"/>
              </a:rPr>
              <a:t>Raised buffer provides grade-separated Class IV bike lanes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Arial"/>
                <a:cs typeface="Arial"/>
              </a:rPr>
              <a:t>Maintains existing number of vehicle travel lanes – no impact on vehicle capacity </a:t>
            </a:r>
          </a:p>
          <a:p>
            <a:r>
              <a:rPr lang="en-US" sz="2400" dirty="0">
                <a:latin typeface="Arial"/>
                <a:cs typeface="Arial"/>
              </a:rPr>
              <a:t>Tradeoffs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Arial"/>
                <a:cs typeface="Arial"/>
              </a:rPr>
              <a:t>Nominal improvements for pedestrians, although pedestrian crossing distances could be reduced through “protected intersection” design</a:t>
            </a:r>
            <a:endParaRPr lang="en-US" sz="20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latin typeface="Arial"/>
                <a:cs typeface="Arial"/>
              </a:rPr>
              <a:t>Does not provide designated bus lanes, although BRT route may depart Stockton Blvd at 65</a:t>
            </a:r>
            <a:r>
              <a:rPr lang="en-US" sz="2000" baseline="30000" dirty="0">
                <a:latin typeface="Arial"/>
                <a:cs typeface="Arial"/>
              </a:rPr>
              <a:t>th</a:t>
            </a:r>
            <a:r>
              <a:rPr lang="en-US" sz="2000" dirty="0">
                <a:latin typeface="Arial"/>
                <a:cs typeface="Arial"/>
              </a:rPr>
              <a:t> 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30617-15A0-D2FA-9B85-7657D173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t="43011" r="27052" b="34767"/>
          <a:stretch>
            <a:fillRect/>
          </a:stretch>
        </p:blipFill>
        <p:spPr>
          <a:xfrm>
            <a:off x="2414317" y="3695944"/>
            <a:ext cx="9110933" cy="30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7FEDD-DABC-4F96-BA45-53BED028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CDAB-331C-32D5-05D8-8727EC1A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Project Status</a:t>
            </a:r>
          </a:p>
        </p:txBody>
      </p:sp>
    </p:spTree>
    <p:extLst>
      <p:ext uri="{BB962C8B-B14F-4D97-AF65-F5344CB8AC3E}">
        <p14:creationId xmlns:p14="http://schemas.microsoft.com/office/powerpoint/2010/main" val="126259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BC9CF-F337-D5CC-B5B3-0FBE94CC6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 text on a white background&#10;&#10;Description automatically generated" hidden="1">
            <a:extLst>
              <a:ext uri="{FF2B5EF4-FFF2-40B4-BE49-F238E27FC236}">
                <a16:creationId xmlns:a16="http://schemas.microsoft.com/office/drawing/2014/main" id="{63FECBB9-0781-6AB2-6AF1-0490AA561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25" y="1644384"/>
            <a:ext cx="8797949" cy="4709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0F15D-BAF7-6E78-EF2C-BCE6CE1F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Project Phases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7E6AF3-B749-17B0-C851-C3EEE695E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842979"/>
              </p:ext>
            </p:extLst>
          </p:nvPr>
        </p:nvGraphicFramePr>
        <p:xfrm>
          <a:off x="478621" y="1251686"/>
          <a:ext cx="11496714" cy="5391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EE7A3EC-2A30-716C-8FE4-929C620F2C48}"/>
              </a:ext>
            </a:extLst>
          </p:cNvPr>
          <p:cNvGrpSpPr/>
          <p:nvPr/>
        </p:nvGrpSpPr>
        <p:grpSpPr>
          <a:xfrm>
            <a:off x="9329208" y="5209449"/>
            <a:ext cx="2384171" cy="1283425"/>
            <a:chOff x="5759910" y="3001060"/>
            <a:chExt cx="2384171" cy="12834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81EF5C-8D4B-3F12-1425-F7D4166DBF2F}"/>
                </a:ext>
              </a:extLst>
            </p:cNvPr>
            <p:cNvSpPr/>
            <p:nvPr/>
          </p:nvSpPr>
          <p:spPr>
            <a:xfrm>
              <a:off x="6165086" y="3001060"/>
              <a:ext cx="1317046" cy="10244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A75685-FBF3-57D4-8348-B29C6539BCDA}"/>
                </a:ext>
              </a:extLst>
            </p:cNvPr>
            <p:cNvSpPr txBox="1"/>
            <p:nvPr/>
          </p:nvSpPr>
          <p:spPr>
            <a:xfrm>
              <a:off x="5759910" y="3260001"/>
              <a:ext cx="2384171" cy="1024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kern="1200" dirty="0"/>
                <a:t>Construction* (2030-2031)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E2B059-9DFA-850C-BDA6-74335F1EA034}"/>
              </a:ext>
            </a:extLst>
          </p:cNvPr>
          <p:cNvSpPr txBox="1"/>
          <p:nvPr/>
        </p:nvSpPr>
        <p:spPr>
          <a:xfrm>
            <a:off x="2477572" y="5721691"/>
            <a:ext cx="3618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* Subject to securing funding</a:t>
            </a:r>
          </a:p>
        </p:txBody>
      </p:sp>
    </p:spTree>
    <p:extLst>
      <p:ext uri="{BB962C8B-B14F-4D97-AF65-F5344CB8AC3E}">
        <p14:creationId xmlns:p14="http://schemas.microsoft.com/office/powerpoint/2010/main" val="30470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EE36-8A5D-4C5A-80B2-4B7FC04E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07A77-1279-74DF-6239-B1990A66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19072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Mikki McDaniel, Principal Planner,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SacDOT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mcdanielm@saccounty.gov</a:t>
            </a:r>
          </a:p>
        </p:txBody>
      </p:sp>
    </p:spTree>
    <p:extLst>
      <p:ext uri="{BB962C8B-B14F-4D97-AF65-F5344CB8AC3E}">
        <p14:creationId xmlns:p14="http://schemas.microsoft.com/office/powerpoint/2010/main" val="384535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1AD8B-5E02-CDE8-D96A-C4912C6A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6596"/>
          </a:xfrm>
        </p:spPr>
        <p:txBody>
          <a:bodyPr anchor="ctr">
            <a:normAutofit/>
          </a:bodyPr>
          <a:lstStyle/>
          <a:p>
            <a:r>
              <a:rPr lang="en-US" dirty="0"/>
              <a:t>Multimodal and Bus Rapid Transit (BRT)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A1CC7D-35F5-52CF-14ED-5E6C0CF59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2269"/>
            <a:ext cx="5181600" cy="48146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Established multi-jurisdictional partnership</a:t>
            </a:r>
          </a:p>
          <a:p>
            <a:pPr lvl="1"/>
            <a:r>
              <a:rPr lang="en-US" dirty="0"/>
              <a:t>City of Sacramento – lead agency for current stages of project</a:t>
            </a:r>
          </a:p>
          <a:p>
            <a:pPr lvl="1"/>
            <a:r>
              <a:rPr lang="en-US" dirty="0"/>
              <a:t>Sacramento County</a:t>
            </a:r>
          </a:p>
          <a:p>
            <a:pPr lvl="1"/>
            <a:r>
              <a:rPr lang="en-US" dirty="0"/>
              <a:t>SacRT</a:t>
            </a:r>
          </a:p>
          <a:p>
            <a:r>
              <a:rPr lang="en-US" sz="2400" dirty="0"/>
              <a:t>Project funded by Federal and State Funds</a:t>
            </a:r>
          </a:p>
          <a:p>
            <a:pPr lvl="1"/>
            <a:r>
              <a:rPr lang="en-US" dirty="0"/>
              <a:t>Stage 1 – Alternatives Analysis (2025 – 2026)</a:t>
            </a:r>
          </a:p>
          <a:p>
            <a:pPr lvl="1"/>
            <a:r>
              <a:rPr lang="en-US" dirty="0"/>
              <a:t>Stage 2 – Environmental Review &amp; Preliminary Engineering (2026 – 2027)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7F137F-DA0F-C8ED-7AF5-91AB2F8D8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52" r="27687"/>
          <a:stretch>
            <a:fillRect/>
          </a:stretch>
        </p:blipFill>
        <p:spPr>
          <a:xfrm>
            <a:off x="6851306" y="1749583"/>
            <a:ext cx="4395731" cy="39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50D20-4F3F-1376-C28F-7D47915C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0DF6AC-40F5-859C-1742-2F829F61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Area Map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EE8DE8-E629-C168-E2BC-1FCDD515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24" y="1283731"/>
            <a:ext cx="4307835" cy="55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B1BEF2-F854-46F1-D163-A8EA5049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033" y="1979720"/>
            <a:ext cx="3200400" cy="2898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CD2E92-58CC-5A7B-71CF-4D470AE5DD07}"/>
              </a:ext>
            </a:extLst>
          </p:cNvPr>
          <p:cNvSpPr txBox="1"/>
          <p:nvPr/>
        </p:nvSpPr>
        <p:spPr>
          <a:xfrm>
            <a:off x="6306895" y="6434051"/>
            <a:ext cx="101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Complete Streets Improvements Limits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7BB83-31D7-544D-E3F2-B700655D38B7}"/>
              </a:ext>
            </a:extLst>
          </p:cNvPr>
          <p:cNvSpPr txBox="1"/>
          <p:nvPr/>
        </p:nvSpPr>
        <p:spPr>
          <a:xfrm>
            <a:off x="5180753" y="2494089"/>
            <a:ext cx="101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Complete Streets Improvements Limits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C15152D-DF70-9552-6DCE-1497F41F3DCE}"/>
              </a:ext>
            </a:extLst>
          </p:cNvPr>
          <p:cNvSpPr/>
          <p:nvPr/>
        </p:nvSpPr>
        <p:spPr>
          <a:xfrm rot="16200000">
            <a:off x="6795806" y="6301194"/>
            <a:ext cx="165960" cy="99754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B0F6287-D252-8D92-8759-E3A447AFEB76}"/>
              </a:ext>
            </a:extLst>
          </p:cNvPr>
          <p:cNvSpPr/>
          <p:nvPr/>
        </p:nvSpPr>
        <p:spPr>
          <a:xfrm rot="7412797">
            <a:off x="5265323" y="2985050"/>
            <a:ext cx="125786" cy="10336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37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AFE049-B182-AD9B-63E7-98CFAF24A8B9}"/>
              </a:ext>
            </a:extLst>
          </p:cNvPr>
          <p:cNvSpPr/>
          <p:nvPr/>
        </p:nvSpPr>
        <p:spPr>
          <a:xfrm>
            <a:off x="374573" y="1776843"/>
            <a:ext cx="3251854" cy="409420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2135B-E972-44ED-42AF-0F1672F3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Arial"/>
                <a:cs typeface="Arial"/>
              </a:rPr>
              <a:t>Vision for the Project, Corridor, and Community</a:t>
            </a:r>
            <a:endParaRPr lang="en-US" sz="4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6972771-1872-7501-CAC3-FD4862D0A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514052"/>
              </p:ext>
            </p:extLst>
          </p:nvPr>
        </p:nvGraphicFramePr>
        <p:xfrm>
          <a:off x="4135582" y="1156465"/>
          <a:ext cx="7498773" cy="533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162C0-B859-39A7-33F1-F51E78901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9AC23-35EA-498A-9DD0-36C880B53FB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06E2B-9388-B303-92EA-F21303ADBFA9}"/>
              </a:ext>
            </a:extLst>
          </p:cNvPr>
          <p:cNvSpPr txBox="1"/>
          <p:nvPr/>
        </p:nvSpPr>
        <p:spPr>
          <a:xfrm>
            <a:off x="540577" y="2269674"/>
            <a:ext cx="29198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Create an inviting and safe environment for all modes and establish a sense of place and community</a:t>
            </a:r>
          </a:p>
        </p:txBody>
      </p:sp>
    </p:spTree>
    <p:extLst>
      <p:ext uri="{BB962C8B-B14F-4D97-AF65-F5344CB8AC3E}">
        <p14:creationId xmlns:p14="http://schemas.microsoft.com/office/powerpoint/2010/main" val="241256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E64F-F577-9CBF-1421-9DBA21E3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E44AC5-1983-9079-271B-B8DC2EA0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Objectives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0E5A527-8383-08AD-FF18-E4F505A0F3D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3286111"/>
              </p:ext>
            </p:extLst>
          </p:nvPr>
        </p:nvGraphicFramePr>
        <p:xfrm>
          <a:off x="958467" y="1273941"/>
          <a:ext cx="9838062" cy="489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9031">
                  <a:extLst>
                    <a:ext uri="{9D8B030D-6E8A-4147-A177-3AD203B41FA5}">
                      <a16:colId xmlns:a16="http://schemas.microsoft.com/office/drawing/2014/main" val="3528047650"/>
                    </a:ext>
                  </a:extLst>
                </a:gridCol>
                <a:gridCol w="4919031">
                  <a:extLst>
                    <a:ext uri="{9D8B030D-6E8A-4147-A177-3AD203B41FA5}">
                      <a16:colId xmlns:a16="http://schemas.microsoft.com/office/drawing/2014/main" val="254660053"/>
                    </a:ext>
                  </a:extLst>
                </a:gridCol>
              </a:tblGrid>
              <a:tr h="5193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Purpose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949569"/>
                  </a:ext>
                </a:extLst>
              </a:tr>
              <a:tr h="763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Improve Safety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 fatal and serious injury crashes and incorporate safety countermeasures. 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232986"/>
                  </a:ext>
                </a:extLst>
              </a:tr>
              <a:tr h="5826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Improve Multimodal Infrastructure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safe corridors to walk, bicycle, and access transit. 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8278103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Enhance Transit Service and Customer Experience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transit ridership. 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0352373"/>
                  </a:ext>
                </a:extLst>
              </a:tr>
              <a:tr h="12218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Support Economic Development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access to homes, jobs, education, and services. 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306633"/>
                  </a:ext>
                </a:extLst>
              </a:tr>
              <a:tr h="8323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Deliver a Fiscally Responsible 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 cost-effective project that can be built in a reasonable timeframe. 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14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44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2163-D482-72A8-81B6-C218FF9A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461"/>
            <a:ext cx="10515600" cy="586596"/>
          </a:xfrm>
        </p:spPr>
        <p:txBody>
          <a:bodyPr/>
          <a:lstStyle/>
          <a:p>
            <a:r>
              <a:rPr lang="en-US" dirty="0"/>
              <a:t>Bus Rapid Transit (BRT)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1603A-861D-3A1D-DD1C-DAC402568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166" y="1507394"/>
            <a:ext cx="6125998" cy="4814694"/>
          </a:xfrm>
        </p:spPr>
        <p:txBody>
          <a:bodyPr>
            <a:normAutofit/>
          </a:bodyPr>
          <a:lstStyle/>
          <a:p>
            <a:r>
              <a:rPr lang="en-US" dirty="0"/>
              <a:t>High-quality bus system that may include:</a:t>
            </a:r>
          </a:p>
          <a:p>
            <a:pPr lvl="1"/>
            <a:r>
              <a:rPr lang="en-US" dirty="0"/>
              <a:t>Dedicated bus lanes to provide faster service and consistent travel times</a:t>
            </a:r>
          </a:p>
          <a:p>
            <a:pPr lvl="1"/>
            <a:r>
              <a:rPr lang="en-US" dirty="0"/>
              <a:t>Traffic signal priority (TSP) for buses at traffic lights</a:t>
            </a:r>
          </a:p>
          <a:p>
            <a:pPr lvl="1"/>
            <a:r>
              <a:rPr lang="en-US" dirty="0"/>
              <a:t>Enhanced stations providing amenities and facilitating faster boarding</a:t>
            </a:r>
          </a:p>
          <a:p>
            <a:pPr lvl="1"/>
            <a:r>
              <a:rPr lang="en-US" dirty="0"/>
              <a:t>Frequent service</a:t>
            </a:r>
          </a:p>
          <a:p>
            <a:pPr lvl="1"/>
            <a:r>
              <a:rPr lang="en-US" dirty="0"/>
              <a:t>Branding as a differentiated premium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30741-F689-5896-514F-808B0C0CAE20}"/>
              </a:ext>
            </a:extLst>
          </p:cNvPr>
          <p:cNvSpPr txBox="1"/>
          <p:nvPr/>
        </p:nvSpPr>
        <p:spPr>
          <a:xfrm>
            <a:off x="7009426" y="6322088"/>
            <a:ext cx="472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Metro Transit B Line BRT – Minneapolis, MN </a:t>
            </a:r>
          </a:p>
        </p:txBody>
      </p:sp>
      <p:pic>
        <p:nvPicPr>
          <p:cNvPr id="14" name="Picture 13" descr="A street intersection with cars and buildings&#10;&#10;AI-generated content may be incorrect.">
            <a:extLst>
              <a:ext uri="{FF2B5EF4-FFF2-40B4-BE49-F238E27FC236}">
                <a16:creationId xmlns:a16="http://schemas.microsoft.com/office/drawing/2014/main" id="{308F6FDA-C214-BD02-5239-0FF2C1232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66" y="1278640"/>
            <a:ext cx="3982201" cy="50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CE1920-DDEF-2933-303D-AC4F09C1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63" y="1342628"/>
            <a:ext cx="4067442" cy="5263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125928-67BB-A425-5CCB-5849B65D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81" y="1342628"/>
            <a:ext cx="4067442" cy="526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2A78C-FBE7-6612-4FB0-9DE4DF3F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BRT Route Alternatives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4F2F2E-AD3D-C143-A80A-66EADE832B11}"/>
              </a:ext>
            </a:extLst>
          </p:cNvPr>
          <p:cNvSpPr txBox="1">
            <a:spLocks/>
          </p:cNvSpPr>
          <p:nvPr/>
        </p:nvSpPr>
        <p:spPr>
          <a:xfrm>
            <a:off x="4227871" y="1342628"/>
            <a:ext cx="2576052" cy="471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b="1" dirty="0"/>
              <a:t>Alternative 1 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Route 51 Alignment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47971E-68FB-DB82-0C60-B180C6322B38}"/>
              </a:ext>
            </a:extLst>
          </p:cNvPr>
          <p:cNvSpPr txBox="1">
            <a:spLocks/>
          </p:cNvSpPr>
          <p:nvPr/>
        </p:nvSpPr>
        <p:spPr>
          <a:xfrm>
            <a:off x="8091947" y="1342628"/>
            <a:ext cx="3532258" cy="471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b="1" dirty="0"/>
              <a:t>Alternative 2 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Route 51/38 Hybrid Alignment</a:t>
            </a:r>
          </a:p>
        </p:txBody>
      </p:sp>
    </p:spTree>
    <p:extLst>
      <p:ext uri="{BB962C8B-B14F-4D97-AF65-F5344CB8AC3E}">
        <p14:creationId xmlns:p14="http://schemas.microsoft.com/office/powerpoint/2010/main" val="286118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23931-77AA-B7B2-DEA1-AABFCFB1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4A2D-2097-60C2-70E3-3171CD78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6596"/>
          </a:xfrm>
        </p:spPr>
        <p:txBody>
          <a:bodyPr anchor="ctr">
            <a:normAutofit/>
          </a:bodyPr>
          <a:lstStyle/>
          <a:p>
            <a:r>
              <a:rPr lang="en-US" dirty="0"/>
              <a:t>Complete Streets Definition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4ABCC5-3E26-E219-973D-9AC6B5687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744" y="1516505"/>
            <a:ext cx="4552366" cy="48146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Roads designed to be safe for all users</a:t>
            </a:r>
          </a:p>
          <a:p>
            <a:r>
              <a:rPr lang="en-US" dirty="0"/>
              <a:t>Goal is for street to be comfortable and accessible for everyone, no matter their mode of travel or abilities</a:t>
            </a:r>
          </a:p>
          <a:p>
            <a:r>
              <a:rPr lang="en-US" dirty="0"/>
              <a:t>May include bike lanes, wider sidewalks, improved pedestrian crossings, and dedicated bus lanes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E5AF7-3D2B-4C63-2533-524A1A95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91" y="1516505"/>
            <a:ext cx="6715432" cy="45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EE36-8A5D-4C5A-80B2-4B7FC04E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Sample Corridor Segment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07A77-1279-74DF-6239-B1990A664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Stockton Blvd from Florin Road to 65</a:t>
            </a:r>
            <a:r>
              <a:rPr lang="en-US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1653707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cBRT">
      <a:dk1>
        <a:srgbClr val="00143C"/>
      </a:dk1>
      <a:lt1>
        <a:srgbClr val="FFFFFF"/>
      </a:lt1>
      <a:dk2>
        <a:srgbClr val="00143C"/>
      </a:dk2>
      <a:lt2>
        <a:srgbClr val="F2F2F2"/>
      </a:lt2>
      <a:accent1>
        <a:srgbClr val="2E7BBF"/>
      </a:accent1>
      <a:accent2>
        <a:srgbClr val="00246A"/>
      </a:accent2>
      <a:accent3>
        <a:srgbClr val="00143C"/>
      </a:accent3>
      <a:accent4>
        <a:srgbClr val="E1F1FF"/>
      </a:accent4>
      <a:accent5>
        <a:srgbClr val="F6AE1B"/>
      </a:accent5>
      <a:accent6>
        <a:srgbClr val="FFF0D3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9E7E1BBD74094B831ACCC8E1A99E3E" ma:contentTypeVersion="15" ma:contentTypeDescription="Create a new document." ma:contentTypeScope="" ma:versionID="acdb0e4b53238508bf19ac242be6d3a8">
  <xsd:schema xmlns:xsd="http://www.w3.org/2001/XMLSchema" xmlns:xs="http://www.w3.org/2001/XMLSchema" xmlns:p="http://schemas.microsoft.com/office/2006/metadata/properties" xmlns:ns2="c18e8617-fc0f-4dda-a87a-c0ec120ddf92" xmlns:ns3="4c513958-7582-4c7b-9b3b-bbb667d6f68b" xmlns:ns4="136474fa-c6e2-4cef-bd49-739b9b6c3fd8" targetNamespace="http://schemas.microsoft.com/office/2006/metadata/properties" ma:root="true" ma:fieldsID="e11db5c8be44c72540a6ee9fc180b8ad" ns2:_="" ns3:_="" ns4:_="">
    <xsd:import namespace="c18e8617-fc0f-4dda-a87a-c0ec120ddf92"/>
    <xsd:import namespace="4c513958-7582-4c7b-9b3b-bbb667d6f68b"/>
    <xsd:import namespace="136474fa-c6e2-4cef-bd49-739b9b6c3fd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13958-7582-4c7b-9b3b-bbb667d6f6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81a52b0-d0f4-44f0-98bb-0d102f5fd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474fa-c6e2-4cef-bd49-739b9b6c3fd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e6ab9c5-02bd-468e-b7ca-b6da6df5c757}" ma:internalName="TaxCatchAll" ma:showField="CatchAllData" ma:web="136474fa-c6e2-4cef-bd49-739b9b6c3f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513958-7582-4c7b-9b3b-bbb667d6f68b">
      <Terms xmlns="http://schemas.microsoft.com/office/infopath/2007/PartnerControls"/>
    </lcf76f155ced4ddcb4097134ff3c332f>
    <TaxCatchAll xmlns="136474fa-c6e2-4cef-bd49-739b9b6c3fd8" xsi:nil="true"/>
    <Notes xmlns="4c513958-7582-4c7b-9b3b-bbb667d6f68b" xsi:nil="true"/>
  </documentManagement>
</p:properties>
</file>

<file path=customXml/item4.xml><?xml version="1.0" encoding="utf-8"?>
<?mso-contentType ?>
<SharedContentType xmlns="Microsoft.SharePoint.Taxonomy.ContentTypeSync" SourceId="781a52b0-d0f4-44f0-98bb-0d102f5fd161" ContentTypeId="0x0101" PreviousValue="false"/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43F10E2C-EBB6-4E52-9F50-7504F4ABD7B0}">
  <ds:schemaRefs>
    <ds:schemaRef ds:uri="136474fa-c6e2-4cef-bd49-739b9b6c3fd8"/>
    <ds:schemaRef ds:uri="4c513958-7582-4c7b-9b3b-bbb667d6f68b"/>
    <ds:schemaRef ds:uri="c18e8617-fc0f-4dda-a87a-c0ec120ddf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C22EA3-3D9D-4D28-A6AC-F8645CCFCE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CB0A05-80CB-4731-8B43-CA3B7DF6957D}">
  <ds:schemaRefs>
    <ds:schemaRef ds:uri="136474fa-c6e2-4cef-bd49-739b9b6c3fd8"/>
    <ds:schemaRef ds:uri="4c513958-7582-4c7b-9b3b-bbb667d6f68b"/>
    <ds:schemaRef ds:uri="c18e8617-fc0f-4dda-a87a-c0ec120ddf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889E02D-56D6-4D6D-B2AB-BA5AB875C9A3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CDC2CAAB-E013-4D43-9E67-7AAD32CCACB5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dd1c7-22d1-431c-a46c-2d140b414506}" enabled="1" method="Standard" siteId="{2b077431-a3b0-4b1c-bb77-f66a1132daa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2025 09 24 EAC Meeting</Template>
  <TotalTime>120</TotalTime>
  <Words>691</Words>
  <Application>Microsoft Office PowerPoint</Application>
  <PresentationFormat>Widescreen</PresentationFormat>
  <Paragraphs>103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Courier New</vt:lpstr>
      <vt:lpstr>Office Theme</vt:lpstr>
      <vt:lpstr>PowerPoint Presentation</vt:lpstr>
      <vt:lpstr>Multimodal and Bus Rapid Transit (BRT) Partnership</vt:lpstr>
      <vt:lpstr>Project Area Map</vt:lpstr>
      <vt:lpstr>Vision for the Project, Corridor, and Community</vt:lpstr>
      <vt:lpstr>Purpose and Objectives</vt:lpstr>
      <vt:lpstr>Bus Rapid Transit (BRT) Definition</vt:lpstr>
      <vt:lpstr>BRT Route Alternatives</vt:lpstr>
      <vt:lpstr>Complete Streets Definition</vt:lpstr>
      <vt:lpstr>Sample Corridor Segment</vt:lpstr>
      <vt:lpstr>Stockton Blvd – Florin Rd to 65th St – Existing Conditions</vt:lpstr>
      <vt:lpstr>Stockton Blvd – Florin Road to 65th Street – Proposed Conditions</vt:lpstr>
      <vt:lpstr>Project Status</vt:lpstr>
      <vt:lpstr>Project Phases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Jackson</dc:creator>
  <cp:lastModifiedBy>McDaniel. Mikki</cp:lastModifiedBy>
  <cp:revision>23</cp:revision>
  <dcterms:created xsi:type="dcterms:W3CDTF">2026-02-07T01:36:29Z</dcterms:created>
  <dcterms:modified xsi:type="dcterms:W3CDTF">2026-04-16T14:47:09Z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0x010100BD9E7E1BBD74094B831ACCC8E1A99E3E</vt:lpwstr>
  </property>
  <property fmtid="{D5CDD505-2E9C-101B-9397-08002B2CF9AE}" pid="3" name="MediaServiceImageTags">
    <vt:lpwstr/>
  </property>
</Properties>
</file>